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929" r:id="rId5"/>
    <p:sldMasterId id="2147483768" r:id="rId6"/>
    <p:sldMasterId id="2147485094" r:id="rId7"/>
  </p:sldMasterIdLst>
  <p:notesMasterIdLst>
    <p:notesMasterId r:id="rId47"/>
  </p:notesMasterIdLst>
  <p:handoutMasterIdLst>
    <p:handoutMasterId r:id="rId48"/>
  </p:handoutMasterIdLst>
  <p:sldIdLst>
    <p:sldId id="465" r:id="rId8"/>
    <p:sldId id="314" r:id="rId9"/>
    <p:sldId id="354" r:id="rId10"/>
    <p:sldId id="427" r:id="rId11"/>
    <p:sldId id="417" r:id="rId12"/>
    <p:sldId id="423" r:id="rId13"/>
    <p:sldId id="428" r:id="rId14"/>
    <p:sldId id="418" r:id="rId15"/>
    <p:sldId id="429" r:id="rId16"/>
    <p:sldId id="419" r:id="rId17"/>
    <p:sldId id="420" r:id="rId18"/>
    <p:sldId id="421" r:id="rId19"/>
    <p:sldId id="274" r:id="rId20"/>
    <p:sldId id="466" r:id="rId21"/>
    <p:sldId id="352" r:id="rId22"/>
    <p:sldId id="331" r:id="rId23"/>
    <p:sldId id="398" r:id="rId24"/>
    <p:sldId id="431" r:id="rId25"/>
    <p:sldId id="411" r:id="rId26"/>
    <p:sldId id="265" r:id="rId27"/>
    <p:sldId id="467" r:id="rId28"/>
    <p:sldId id="406" r:id="rId29"/>
    <p:sldId id="317" r:id="rId30"/>
    <p:sldId id="318" r:id="rId31"/>
    <p:sldId id="425" r:id="rId32"/>
    <p:sldId id="399" r:id="rId33"/>
    <p:sldId id="426" r:id="rId34"/>
    <p:sldId id="353" r:id="rId35"/>
    <p:sldId id="360" r:id="rId36"/>
    <p:sldId id="393" r:id="rId37"/>
    <p:sldId id="359" r:id="rId38"/>
    <p:sldId id="464" r:id="rId39"/>
    <p:sldId id="262" r:id="rId40"/>
    <p:sldId id="269" r:id="rId41"/>
    <p:sldId id="432" r:id="rId42"/>
    <p:sldId id="378" r:id="rId43"/>
    <p:sldId id="409" r:id="rId44"/>
    <p:sldId id="397" r:id="rId45"/>
    <p:sldId id="459"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80D"/>
    <a:srgbClr val="F8C891"/>
    <a:srgbClr val="FF9900"/>
    <a:srgbClr val="FF0000"/>
    <a:srgbClr val="996633"/>
    <a:srgbClr val="C59EE2"/>
    <a:srgbClr val="006C31"/>
    <a:srgbClr val="A5D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3C0DE-D715-4602-B767-3ED05E1C2D18}" v="148" dt="2025-09-05T19:49:28.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diagrams/_rels/data9.xml.rels><?xml version="1.0" encoding="UTF-8" standalone="yes"?>
<Relationships xmlns="http://schemas.openxmlformats.org/package/2006/relationships"><Relationship Id="rId3" Type="http://schemas.openxmlformats.org/officeDocument/2006/relationships/hyperlink" Target="http://www.Cvcoalition.org" TargetMode="External"/><Relationship Id="rId2" Type="http://schemas.openxmlformats.org/officeDocument/2006/relationships/hyperlink" Target="http://www.nimh.nih.gov" TargetMode="External"/><Relationship Id="rId1" Type="http://schemas.openxmlformats.org/officeDocument/2006/relationships/hyperlink" Target="http://www.cdc.gov" TargetMode="External"/><Relationship Id="rId4" Type="http://schemas.openxmlformats.org/officeDocument/2006/relationships/hyperlink" Target="http://www.drugabuse.gov"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www.nimh.nih.gov" TargetMode="External"/><Relationship Id="rId2" Type="http://schemas.openxmlformats.org/officeDocument/2006/relationships/hyperlink" Target="http://www.drugabuse.gov" TargetMode="External"/><Relationship Id="rId1" Type="http://schemas.openxmlformats.org/officeDocument/2006/relationships/hyperlink" Target="http://www.cdc.gov" TargetMode="External"/><Relationship Id="rId4" Type="http://schemas.openxmlformats.org/officeDocument/2006/relationships/hyperlink" Target="http://www.Cvcoalition.org"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33B135-8072-4588-8696-52FDDF74ABEB}"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7F5A684E-3562-4732-9928-A8A5568761CE}">
      <dgm:prSet/>
      <dgm:spPr/>
      <dgm:t>
        <a:bodyPr/>
        <a:lstStyle/>
        <a:p>
          <a:pPr rtl="0"/>
          <a:r>
            <a:rPr lang="en-US" b="0">
              <a:latin typeface="Calibri"/>
              <a:cs typeface="Calibri"/>
            </a:rPr>
            <a:t>All prescription medication used in our country needs to be approved by a government agency, the Food and Drug Administration (FDA).</a:t>
          </a:r>
        </a:p>
      </dgm:t>
    </dgm:pt>
    <dgm:pt modelId="{AF1411F6-36E2-442E-B567-D327033FEAD8}" type="parTrans" cxnId="{A935B9E3-58D5-415A-AF6F-97CF4852B716}">
      <dgm:prSet/>
      <dgm:spPr/>
      <dgm:t>
        <a:bodyPr/>
        <a:lstStyle/>
        <a:p>
          <a:endParaRPr lang="en-US"/>
        </a:p>
      </dgm:t>
    </dgm:pt>
    <dgm:pt modelId="{FF7CD49C-E471-43BD-934B-97D19CB8A3A3}" type="sibTrans" cxnId="{A935B9E3-58D5-415A-AF6F-97CF4852B716}">
      <dgm:prSet/>
      <dgm:spPr/>
      <dgm:t>
        <a:bodyPr/>
        <a:lstStyle/>
        <a:p>
          <a:endParaRPr lang="en-US"/>
        </a:p>
      </dgm:t>
    </dgm:pt>
    <dgm:pt modelId="{01968C09-CB24-429B-8A59-E0708C04BF1D}">
      <dgm:prSet/>
      <dgm:spPr/>
      <dgm:t>
        <a:bodyPr/>
        <a:lstStyle/>
        <a:p>
          <a:r>
            <a:rPr lang="en-US" b="0">
              <a:latin typeface="Calibri"/>
              <a:cs typeface="Calibri"/>
            </a:rPr>
            <a:t>The FDA makes sure that medications are safe and effective AND that the benefits are greater than the risks.</a:t>
          </a:r>
        </a:p>
      </dgm:t>
    </dgm:pt>
    <dgm:pt modelId="{AAE8BF8F-18FD-4434-AA15-46FFC0CB8993}" type="parTrans" cxnId="{6BB6086E-9967-4476-B1C5-AAF9B65DBAAE}">
      <dgm:prSet/>
      <dgm:spPr/>
      <dgm:t>
        <a:bodyPr/>
        <a:lstStyle/>
        <a:p>
          <a:endParaRPr lang="en-US"/>
        </a:p>
      </dgm:t>
    </dgm:pt>
    <dgm:pt modelId="{F48C5D5F-B849-49A9-B480-13366B2F3DC5}" type="sibTrans" cxnId="{6BB6086E-9967-4476-B1C5-AAF9B65DBAAE}">
      <dgm:prSet/>
      <dgm:spPr/>
      <dgm:t>
        <a:bodyPr/>
        <a:lstStyle/>
        <a:p>
          <a:endParaRPr lang="en-US"/>
        </a:p>
      </dgm:t>
    </dgm:pt>
    <dgm:pt modelId="{B50864F3-937A-4315-9211-1B4CB8E8650E}">
      <dgm:prSet/>
      <dgm:spPr/>
      <dgm:t>
        <a:bodyPr/>
        <a:lstStyle/>
        <a:p>
          <a:pPr rtl="0"/>
          <a:r>
            <a:rPr lang="en-US" b="0">
              <a:latin typeface="Calibri"/>
              <a:cs typeface="Calibri"/>
            </a:rPr>
            <a:t>The FDA has NOT approved the cannabis plant itself for any health condition. </a:t>
          </a:r>
        </a:p>
      </dgm:t>
    </dgm:pt>
    <dgm:pt modelId="{3F342266-BBE0-4114-B451-8F38B7E69B82}" type="parTrans" cxnId="{A77D87AE-A4E6-47E0-A9B8-8CE3DC0B24F9}">
      <dgm:prSet/>
      <dgm:spPr/>
      <dgm:t>
        <a:bodyPr/>
        <a:lstStyle/>
        <a:p>
          <a:endParaRPr lang="en-US"/>
        </a:p>
      </dgm:t>
    </dgm:pt>
    <dgm:pt modelId="{8DEF5C3B-83F6-4EF1-97FF-51DD701C3987}" type="sibTrans" cxnId="{A77D87AE-A4E6-47E0-A9B8-8CE3DC0B24F9}">
      <dgm:prSet/>
      <dgm:spPr/>
      <dgm:t>
        <a:bodyPr/>
        <a:lstStyle/>
        <a:p>
          <a:endParaRPr lang="en-US"/>
        </a:p>
      </dgm:t>
    </dgm:pt>
    <dgm:pt modelId="{8117C29F-18E4-4B4C-A9BF-271CC1767744}">
      <dgm:prSet/>
      <dgm:spPr/>
      <dgm:t>
        <a:bodyPr/>
        <a:lstStyle/>
        <a:p>
          <a:r>
            <a:rPr lang="en-US" b="0">
              <a:latin typeface="Calibri"/>
              <a:cs typeface="Calibri"/>
            </a:rPr>
            <a:t>There are real health risks associated with using cannabis products. </a:t>
          </a:r>
        </a:p>
      </dgm:t>
    </dgm:pt>
    <dgm:pt modelId="{2AA038CB-E4BF-4D3C-A82A-D9199DC4027A}" type="parTrans" cxnId="{D0FC44AE-61C9-4B39-8813-B19E6609A34E}">
      <dgm:prSet/>
      <dgm:spPr/>
      <dgm:t>
        <a:bodyPr/>
        <a:lstStyle/>
        <a:p>
          <a:endParaRPr lang="en-US"/>
        </a:p>
      </dgm:t>
    </dgm:pt>
    <dgm:pt modelId="{6D001B0D-8144-4623-96B3-C02FB3A44E72}" type="sibTrans" cxnId="{D0FC44AE-61C9-4B39-8813-B19E6609A34E}">
      <dgm:prSet/>
      <dgm:spPr/>
      <dgm:t>
        <a:bodyPr/>
        <a:lstStyle/>
        <a:p>
          <a:endParaRPr lang="en-US"/>
        </a:p>
      </dgm:t>
    </dgm:pt>
    <dgm:pt modelId="{CE645560-5DD8-44EB-BC86-11DE63F4D592}" type="pres">
      <dgm:prSet presAssocID="{8B33B135-8072-4588-8696-52FDDF74ABEB}" presName="linear" presStyleCnt="0">
        <dgm:presLayoutVars>
          <dgm:animLvl val="lvl"/>
          <dgm:resizeHandles val="exact"/>
        </dgm:presLayoutVars>
      </dgm:prSet>
      <dgm:spPr/>
    </dgm:pt>
    <dgm:pt modelId="{FE82C12D-273A-467B-B7D6-4869A43F25C3}" type="pres">
      <dgm:prSet presAssocID="{7F5A684E-3562-4732-9928-A8A5568761CE}" presName="parentText" presStyleLbl="node1" presStyleIdx="0" presStyleCnt="4">
        <dgm:presLayoutVars>
          <dgm:chMax val="0"/>
          <dgm:bulletEnabled val="1"/>
        </dgm:presLayoutVars>
      </dgm:prSet>
      <dgm:spPr/>
    </dgm:pt>
    <dgm:pt modelId="{DF2172A6-715F-4A32-8B37-D063799EE1DB}" type="pres">
      <dgm:prSet presAssocID="{FF7CD49C-E471-43BD-934B-97D19CB8A3A3}" presName="spacer" presStyleCnt="0"/>
      <dgm:spPr/>
    </dgm:pt>
    <dgm:pt modelId="{297A5603-491A-4C57-9965-B5CB619282A6}" type="pres">
      <dgm:prSet presAssocID="{01968C09-CB24-429B-8A59-E0708C04BF1D}" presName="parentText" presStyleLbl="node1" presStyleIdx="1" presStyleCnt="4">
        <dgm:presLayoutVars>
          <dgm:chMax val="0"/>
          <dgm:bulletEnabled val="1"/>
        </dgm:presLayoutVars>
      </dgm:prSet>
      <dgm:spPr/>
    </dgm:pt>
    <dgm:pt modelId="{10FCE206-EFAB-47B9-BF4D-0692EEFDFEB4}" type="pres">
      <dgm:prSet presAssocID="{F48C5D5F-B849-49A9-B480-13366B2F3DC5}" presName="spacer" presStyleCnt="0"/>
      <dgm:spPr/>
    </dgm:pt>
    <dgm:pt modelId="{82E0BE64-E88A-4A8A-8056-E4CE0BEEBC6D}" type="pres">
      <dgm:prSet presAssocID="{B50864F3-937A-4315-9211-1B4CB8E8650E}" presName="parentText" presStyleLbl="node1" presStyleIdx="2" presStyleCnt="4">
        <dgm:presLayoutVars>
          <dgm:chMax val="0"/>
          <dgm:bulletEnabled val="1"/>
        </dgm:presLayoutVars>
      </dgm:prSet>
      <dgm:spPr/>
    </dgm:pt>
    <dgm:pt modelId="{9787BE58-0C13-4E56-A2D3-704614DF4EEC}" type="pres">
      <dgm:prSet presAssocID="{8DEF5C3B-83F6-4EF1-97FF-51DD701C3987}" presName="spacer" presStyleCnt="0"/>
      <dgm:spPr/>
    </dgm:pt>
    <dgm:pt modelId="{6D7E31AE-2030-4E5A-AA5E-92323ACFAAB4}" type="pres">
      <dgm:prSet presAssocID="{8117C29F-18E4-4B4C-A9BF-271CC1767744}" presName="parentText" presStyleLbl="node1" presStyleIdx="3" presStyleCnt="4">
        <dgm:presLayoutVars>
          <dgm:chMax val="0"/>
          <dgm:bulletEnabled val="1"/>
        </dgm:presLayoutVars>
      </dgm:prSet>
      <dgm:spPr/>
    </dgm:pt>
  </dgm:ptLst>
  <dgm:cxnLst>
    <dgm:cxn modelId="{7BAD2A28-6BDB-4F9A-9B2B-FE51F250818B}" type="presOf" srcId="{7F5A684E-3562-4732-9928-A8A5568761CE}" destId="{FE82C12D-273A-467B-B7D6-4869A43F25C3}" srcOrd="0" destOrd="0" presId="urn:microsoft.com/office/officeart/2005/8/layout/vList2"/>
    <dgm:cxn modelId="{6BB6086E-9967-4476-B1C5-AAF9B65DBAAE}" srcId="{8B33B135-8072-4588-8696-52FDDF74ABEB}" destId="{01968C09-CB24-429B-8A59-E0708C04BF1D}" srcOrd="1" destOrd="0" parTransId="{AAE8BF8F-18FD-4434-AA15-46FFC0CB8993}" sibTransId="{F48C5D5F-B849-49A9-B480-13366B2F3DC5}"/>
    <dgm:cxn modelId="{D0FC44AE-61C9-4B39-8813-B19E6609A34E}" srcId="{8B33B135-8072-4588-8696-52FDDF74ABEB}" destId="{8117C29F-18E4-4B4C-A9BF-271CC1767744}" srcOrd="3" destOrd="0" parTransId="{2AA038CB-E4BF-4D3C-A82A-D9199DC4027A}" sibTransId="{6D001B0D-8144-4623-96B3-C02FB3A44E72}"/>
    <dgm:cxn modelId="{A77D87AE-A4E6-47E0-A9B8-8CE3DC0B24F9}" srcId="{8B33B135-8072-4588-8696-52FDDF74ABEB}" destId="{B50864F3-937A-4315-9211-1B4CB8E8650E}" srcOrd="2" destOrd="0" parTransId="{3F342266-BBE0-4114-B451-8F38B7E69B82}" sibTransId="{8DEF5C3B-83F6-4EF1-97FF-51DD701C3987}"/>
    <dgm:cxn modelId="{73B5A6C6-2BE9-4955-BE49-E8DB5D69B359}" type="presOf" srcId="{B50864F3-937A-4315-9211-1B4CB8E8650E}" destId="{82E0BE64-E88A-4A8A-8056-E4CE0BEEBC6D}" srcOrd="0" destOrd="0" presId="urn:microsoft.com/office/officeart/2005/8/layout/vList2"/>
    <dgm:cxn modelId="{E8A725C7-55E7-44F1-BE85-A86D47F030AE}" type="presOf" srcId="{8B33B135-8072-4588-8696-52FDDF74ABEB}" destId="{CE645560-5DD8-44EB-BC86-11DE63F4D592}" srcOrd="0" destOrd="0" presId="urn:microsoft.com/office/officeart/2005/8/layout/vList2"/>
    <dgm:cxn modelId="{E2C425C9-0C93-4C42-A25D-4EA330D52BB1}" type="presOf" srcId="{8117C29F-18E4-4B4C-A9BF-271CC1767744}" destId="{6D7E31AE-2030-4E5A-AA5E-92323ACFAAB4}" srcOrd="0" destOrd="0" presId="urn:microsoft.com/office/officeart/2005/8/layout/vList2"/>
    <dgm:cxn modelId="{300C98D8-03C7-4EC7-AD9E-CBF2A33BE175}" type="presOf" srcId="{01968C09-CB24-429B-8A59-E0708C04BF1D}" destId="{297A5603-491A-4C57-9965-B5CB619282A6}" srcOrd="0" destOrd="0" presId="urn:microsoft.com/office/officeart/2005/8/layout/vList2"/>
    <dgm:cxn modelId="{A935B9E3-58D5-415A-AF6F-97CF4852B716}" srcId="{8B33B135-8072-4588-8696-52FDDF74ABEB}" destId="{7F5A684E-3562-4732-9928-A8A5568761CE}" srcOrd="0" destOrd="0" parTransId="{AF1411F6-36E2-442E-B567-D327033FEAD8}" sibTransId="{FF7CD49C-E471-43BD-934B-97D19CB8A3A3}"/>
    <dgm:cxn modelId="{42250510-ADBD-4933-9093-0B12D7FD5E89}" type="presParOf" srcId="{CE645560-5DD8-44EB-BC86-11DE63F4D592}" destId="{FE82C12D-273A-467B-B7D6-4869A43F25C3}" srcOrd="0" destOrd="0" presId="urn:microsoft.com/office/officeart/2005/8/layout/vList2"/>
    <dgm:cxn modelId="{C55AB5D6-4162-4379-8FFA-B0265FC038ED}" type="presParOf" srcId="{CE645560-5DD8-44EB-BC86-11DE63F4D592}" destId="{DF2172A6-715F-4A32-8B37-D063799EE1DB}" srcOrd="1" destOrd="0" presId="urn:microsoft.com/office/officeart/2005/8/layout/vList2"/>
    <dgm:cxn modelId="{37C3D5D0-C2A1-46B6-BDB6-4D642D984D07}" type="presParOf" srcId="{CE645560-5DD8-44EB-BC86-11DE63F4D592}" destId="{297A5603-491A-4C57-9965-B5CB619282A6}" srcOrd="2" destOrd="0" presId="urn:microsoft.com/office/officeart/2005/8/layout/vList2"/>
    <dgm:cxn modelId="{6463971D-44DD-40A2-8B86-1F98ECB45696}" type="presParOf" srcId="{CE645560-5DD8-44EB-BC86-11DE63F4D592}" destId="{10FCE206-EFAB-47B9-BF4D-0692EEFDFEB4}" srcOrd="3" destOrd="0" presId="urn:microsoft.com/office/officeart/2005/8/layout/vList2"/>
    <dgm:cxn modelId="{C0FD352D-1267-4DF8-8A86-1F61B5EC738C}" type="presParOf" srcId="{CE645560-5DD8-44EB-BC86-11DE63F4D592}" destId="{82E0BE64-E88A-4A8A-8056-E4CE0BEEBC6D}" srcOrd="4" destOrd="0" presId="urn:microsoft.com/office/officeart/2005/8/layout/vList2"/>
    <dgm:cxn modelId="{53EC345B-CA24-4DF2-8F68-D8C509F2F98D}" type="presParOf" srcId="{CE645560-5DD8-44EB-BC86-11DE63F4D592}" destId="{9787BE58-0C13-4E56-A2D3-704614DF4EEC}" srcOrd="5" destOrd="0" presId="urn:microsoft.com/office/officeart/2005/8/layout/vList2"/>
    <dgm:cxn modelId="{0A3B2467-4F19-47A9-BDF7-F104068C536E}" type="presParOf" srcId="{CE645560-5DD8-44EB-BC86-11DE63F4D592}" destId="{6D7E31AE-2030-4E5A-AA5E-92323ACFAAB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B2E2E4-4A86-4D7F-B113-CC37A9665229}" type="doc">
      <dgm:prSet loTypeId="urn:microsoft.com/office/officeart/2005/8/layout/process4" loCatId="process" qsTypeId="urn:microsoft.com/office/officeart/2005/8/quickstyle/simple1" qsCatId="simple" csTypeId="urn:microsoft.com/office/officeart/2005/8/colors/accent0_1" csCatId="mainScheme"/>
      <dgm:spPr/>
      <dgm:t>
        <a:bodyPr/>
        <a:lstStyle/>
        <a:p>
          <a:endParaRPr lang="en-US"/>
        </a:p>
      </dgm:t>
    </dgm:pt>
    <dgm:pt modelId="{177016CA-3D19-41D6-A3A0-487CAC423830}">
      <dgm:prSet/>
      <dgm:spPr/>
      <dgm:t>
        <a:bodyPr/>
        <a:lstStyle/>
        <a:p>
          <a:pPr rtl="0"/>
          <a:r>
            <a:rPr lang="en-US" b="1">
              <a:latin typeface="Calibri"/>
              <a:cs typeface="Calibri"/>
            </a:rPr>
            <a:t>Some states, including Michigan, now allow marijuana (THC/Cannabis) to be used by people 21 and older.</a:t>
          </a:r>
          <a:endParaRPr lang="en-US">
            <a:latin typeface="Calibri"/>
            <a:cs typeface="Calibri"/>
          </a:endParaRPr>
        </a:p>
      </dgm:t>
    </dgm:pt>
    <dgm:pt modelId="{7B012170-7CE4-46E8-9855-A89B037E3F54}" type="parTrans" cxnId="{1BCDC468-2101-4C6B-9534-52B8B155227C}">
      <dgm:prSet/>
      <dgm:spPr/>
      <dgm:t>
        <a:bodyPr/>
        <a:lstStyle/>
        <a:p>
          <a:endParaRPr lang="en-US"/>
        </a:p>
      </dgm:t>
    </dgm:pt>
    <dgm:pt modelId="{FBE4B3DD-0C41-4C4C-85A3-90B55040D00D}" type="sibTrans" cxnId="{1BCDC468-2101-4C6B-9534-52B8B155227C}">
      <dgm:prSet/>
      <dgm:spPr/>
      <dgm:t>
        <a:bodyPr/>
        <a:lstStyle/>
        <a:p>
          <a:endParaRPr lang="en-US"/>
        </a:p>
      </dgm:t>
    </dgm:pt>
    <dgm:pt modelId="{67C3EE2A-31A8-4B83-B94F-5AD0010267A4}">
      <dgm:prSet/>
      <dgm:spPr/>
      <dgm:t>
        <a:bodyPr/>
        <a:lstStyle/>
        <a:p>
          <a:r>
            <a:rPr lang="en-US" b="1">
              <a:latin typeface="Calibri"/>
              <a:cs typeface="Calibri"/>
            </a:rPr>
            <a:t>It is NOT LEGAL </a:t>
          </a:r>
          <a:endParaRPr lang="en-US">
            <a:latin typeface="Calibri"/>
            <a:cs typeface="Calibri"/>
          </a:endParaRPr>
        </a:p>
      </dgm:t>
    </dgm:pt>
    <dgm:pt modelId="{62412C19-ECE0-48AA-832B-C10DC2F74898}" type="parTrans" cxnId="{D4F4AE8C-5544-4807-8A98-45A9977C26B2}">
      <dgm:prSet/>
      <dgm:spPr/>
      <dgm:t>
        <a:bodyPr/>
        <a:lstStyle/>
        <a:p>
          <a:endParaRPr lang="en-US"/>
        </a:p>
      </dgm:t>
    </dgm:pt>
    <dgm:pt modelId="{5CCC172B-5586-4C1B-B2D6-0EAFF9E16A78}" type="sibTrans" cxnId="{D4F4AE8C-5544-4807-8A98-45A9977C26B2}">
      <dgm:prSet/>
      <dgm:spPr/>
      <dgm:t>
        <a:bodyPr/>
        <a:lstStyle/>
        <a:p>
          <a:endParaRPr lang="en-US"/>
        </a:p>
      </dgm:t>
    </dgm:pt>
    <dgm:pt modelId="{4B509152-F46B-4E43-97F2-D32DEB058931}">
      <dgm:prSet/>
      <dgm:spPr/>
      <dgm:t>
        <a:bodyPr/>
        <a:lstStyle/>
        <a:p>
          <a:r>
            <a:rPr lang="en-US" b="1">
              <a:latin typeface="Calibri"/>
              <a:cs typeface="Calibri"/>
            </a:rPr>
            <a:t>to use marijuana under the age of 21.</a:t>
          </a:r>
          <a:endParaRPr lang="en-US">
            <a:latin typeface="Calibri"/>
            <a:cs typeface="Calibri"/>
          </a:endParaRPr>
        </a:p>
      </dgm:t>
    </dgm:pt>
    <dgm:pt modelId="{AF7B5D84-D461-48AC-9357-F66DB1E77C8D}" type="parTrans" cxnId="{B6D4935C-28F1-4484-9AF6-98DE96DE0002}">
      <dgm:prSet/>
      <dgm:spPr/>
      <dgm:t>
        <a:bodyPr/>
        <a:lstStyle/>
        <a:p>
          <a:endParaRPr lang="en-US"/>
        </a:p>
      </dgm:t>
    </dgm:pt>
    <dgm:pt modelId="{44948E8F-71DB-4053-9145-BE6759F849E4}" type="sibTrans" cxnId="{B6D4935C-28F1-4484-9AF6-98DE96DE0002}">
      <dgm:prSet/>
      <dgm:spPr/>
      <dgm:t>
        <a:bodyPr/>
        <a:lstStyle/>
        <a:p>
          <a:endParaRPr lang="en-US"/>
        </a:p>
      </dgm:t>
    </dgm:pt>
    <dgm:pt modelId="{EBB4A1CA-059B-4074-96AB-D8A1108DF069}">
      <dgm:prSet/>
      <dgm:spPr/>
      <dgm:t>
        <a:bodyPr/>
        <a:lstStyle/>
        <a:p>
          <a:r>
            <a:rPr lang="en-US" b="1">
              <a:latin typeface="Calibri"/>
              <a:cs typeface="Calibri"/>
            </a:rPr>
            <a:t>to use marijuana in public, including near or at a school.</a:t>
          </a:r>
          <a:endParaRPr lang="en-US">
            <a:latin typeface="Calibri"/>
            <a:cs typeface="Calibri"/>
          </a:endParaRPr>
        </a:p>
      </dgm:t>
    </dgm:pt>
    <dgm:pt modelId="{3C908EBE-793C-4F29-873C-33760F4D2E25}" type="parTrans" cxnId="{DC4EA3FD-CFDC-4523-9624-4C054D10F694}">
      <dgm:prSet/>
      <dgm:spPr/>
      <dgm:t>
        <a:bodyPr/>
        <a:lstStyle/>
        <a:p>
          <a:endParaRPr lang="en-US"/>
        </a:p>
      </dgm:t>
    </dgm:pt>
    <dgm:pt modelId="{018047BA-50E9-48FF-A909-46BD1C0F23A9}" type="sibTrans" cxnId="{DC4EA3FD-CFDC-4523-9624-4C054D10F694}">
      <dgm:prSet/>
      <dgm:spPr/>
      <dgm:t>
        <a:bodyPr/>
        <a:lstStyle/>
        <a:p>
          <a:endParaRPr lang="en-US"/>
        </a:p>
      </dgm:t>
    </dgm:pt>
    <dgm:pt modelId="{69C4C19E-DFEB-457F-9BDF-3EC906D30C77}">
      <dgm:prSet/>
      <dgm:spPr/>
      <dgm:t>
        <a:bodyPr/>
        <a:lstStyle/>
        <a:p>
          <a:r>
            <a:rPr lang="en-US" b="1">
              <a:latin typeface="Calibri"/>
              <a:cs typeface="Calibri"/>
            </a:rPr>
            <a:t>to drive after using marijuana.</a:t>
          </a:r>
          <a:endParaRPr lang="en-US">
            <a:latin typeface="Calibri"/>
            <a:cs typeface="Calibri"/>
          </a:endParaRPr>
        </a:p>
      </dgm:t>
    </dgm:pt>
    <dgm:pt modelId="{342FC111-ADEE-4E79-8B2F-BE31457201DB}" type="parTrans" cxnId="{4D7B5E8F-2E20-423E-9EB6-F707231DED44}">
      <dgm:prSet/>
      <dgm:spPr/>
      <dgm:t>
        <a:bodyPr/>
        <a:lstStyle/>
        <a:p>
          <a:endParaRPr lang="en-US"/>
        </a:p>
      </dgm:t>
    </dgm:pt>
    <dgm:pt modelId="{5066320B-4D2F-45C3-A4FD-B4373F24BA43}" type="sibTrans" cxnId="{4D7B5E8F-2E20-423E-9EB6-F707231DED44}">
      <dgm:prSet/>
      <dgm:spPr/>
      <dgm:t>
        <a:bodyPr/>
        <a:lstStyle/>
        <a:p>
          <a:endParaRPr lang="en-US"/>
        </a:p>
      </dgm:t>
    </dgm:pt>
    <dgm:pt modelId="{C7909CF8-A553-4F37-93A0-AF37CB6A68E4}" type="pres">
      <dgm:prSet presAssocID="{41B2E2E4-4A86-4D7F-B113-CC37A9665229}" presName="Name0" presStyleCnt="0">
        <dgm:presLayoutVars>
          <dgm:dir/>
          <dgm:animLvl val="lvl"/>
          <dgm:resizeHandles val="exact"/>
        </dgm:presLayoutVars>
      </dgm:prSet>
      <dgm:spPr/>
    </dgm:pt>
    <dgm:pt modelId="{9BEC7A33-1425-4589-8B3C-A32055B19E84}" type="pres">
      <dgm:prSet presAssocID="{67C3EE2A-31A8-4B83-B94F-5AD0010267A4}" presName="boxAndChildren" presStyleCnt="0"/>
      <dgm:spPr/>
    </dgm:pt>
    <dgm:pt modelId="{B420DA13-9568-46F9-9B4F-84DD299F12C1}" type="pres">
      <dgm:prSet presAssocID="{67C3EE2A-31A8-4B83-B94F-5AD0010267A4}" presName="parentTextBox" presStyleLbl="node1" presStyleIdx="0" presStyleCnt="2"/>
      <dgm:spPr/>
    </dgm:pt>
    <dgm:pt modelId="{797F2D60-3069-47D3-BE7D-057A9E915015}" type="pres">
      <dgm:prSet presAssocID="{67C3EE2A-31A8-4B83-B94F-5AD0010267A4}" presName="entireBox" presStyleLbl="node1" presStyleIdx="0" presStyleCnt="2"/>
      <dgm:spPr/>
    </dgm:pt>
    <dgm:pt modelId="{9D76099F-4359-460E-9518-F945EB6610B3}" type="pres">
      <dgm:prSet presAssocID="{67C3EE2A-31A8-4B83-B94F-5AD0010267A4}" presName="descendantBox" presStyleCnt="0"/>
      <dgm:spPr/>
    </dgm:pt>
    <dgm:pt modelId="{7515AB55-FC28-4A5D-AC39-01BE2397C256}" type="pres">
      <dgm:prSet presAssocID="{4B509152-F46B-4E43-97F2-D32DEB058931}" presName="childTextBox" presStyleLbl="fgAccFollowNode1" presStyleIdx="0" presStyleCnt="3">
        <dgm:presLayoutVars>
          <dgm:bulletEnabled val="1"/>
        </dgm:presLayoutVars>
      </dgm:prSet>
      <dgm:spPr/>
    </dgm:pt>
    <dgm:pt modelId="{7584E2C2-DFE0-4827-BE62-B3F32D2AEC35}" type="pres">
      <dgm:prSet presAssocID="{EBB4A1CA-059B-4074-96AB-D8A1108DF069}" presName="childTextBox" presStyleLbl="fgAccFollowNode1" presStyleIdx="1" presStyleCnt="3">
        <dgm:presLayoutVars>
          <dgm:bulletEnabled val="1"/>
        </dgm:presLayoutVars>
      </dgm:prSet>
      <dgm:spPr/>
    </dgm:pt>
    <dgm:pt modelId="{499DB652-1CBA-40BC-9CC5-64F45EEB19EC}" type="pres">
      <dgm:prSet presAssocID="{69C4C19E-DFEB-457F-9BDF-3EC906D30C77}" presName="childTextBox" presStyleLbl="fgAccFollowNode1" presStyleIdx="2" presStyleCnt="3">
        <dgm:presLayoutVars>
          <dgm:bulletEnabled val="1"/>
        </dgm:presLayoutVars>
      </dgm:prSet>
      <dgm:spPr/>
    </dgm:pt>
    <dgm:pt modelId="{45451DFC-FEB6-4CFD-BB55-F9255BD43355}" type="pres">
      <dgm:prSet presAssocID="{FBE4B3DD-0C41-4C4C-85A3-90B55040D00D}" presName="sp" presStyleCnt="0"/>
      <dgm:spPr/>
    </dgm:pt>
    <dgm:pt modelId="{1159E9D9-F158-40F1-B005-74B4593B2846}" type="pres">
      <dgm:prSet presAssocID="{177016CA-3D19-41D6-A3A0-487CAC423830}" presName="arrowAndChildren" presStyleCnt="0"/>
      <dgm:spPr/>
    </dgm:pt>
    <dgm:pt modelId="{79AECB6C-ABF5-40EE-B1C2-26F9E18CF521}" type="pres">
      <dgm:prSet presAssocID="{177016CA-3D19-41D6-A3A0-487CAC423830}" presName="parentTextArrow" presStyleLbl="node1" presStyleIdx="1" presStyleCnt="2"/>
      <dgm:spPr/>
    </dgm:pt>
  </dgm:ptLst>
  <dgm:cxnLst>
    <dgm:cxn modelId="{855FAE01-97C8-4359-A21C-2564D318DBD1}" type="presOf" srcId="{67C3EE2A-31A8-4B83-B94F-5AD0010267A4}" destId="{B420DA13-9568-46F9-9B4F-84DD299F12C1}" srcOrd="0" destOrd="0" presId="urn:microsoft.com/office/officeart/2005/8/layout/process4"/>
    <dgm:cxn modelId="{F0662A3F-1EC9-4380-8F8C-BB6B9C18AEAD}" type="presOf" srcId="{67C3EE2A-31A8-4B83-B94F-5AD0010267A4}" destId="{797F2D60-3069-47D3-BE7D-057A9E915015}" srcOrd="1" destOrd="0" presId="urn:microsoft.com/office/officeart/2005/8/layout/process4"/>
    <dgm:cxn modelId="{B6D4935C-28F1-4484-9AF6-98DE96DE0002}" srcId="{67C3EE2A-31A8-4B83-B94F-5AD0010267A4}" destId="{4B509152-F46B-4E43-97F2-D32DEB058931}" srcOrd="0" destOrd="0" parTransId="{AF7B5D84-D461-48AC-9357-F66DB1E77C8D}" sibTransId="{44948E8F-71DB-4053-9145-BE6759F849E4}"/>
    <dgm:cxn modelId="{1ADA1045-A8E1-4D3D-AF08-F03A6E3840FC}" type="presOf" srcId="{EBB4A1CA-059B-4074-96AB-D8A1108DF069}" destId="{7584E2C2-DFE0-4827-BE62-B3F32D2AEC35}" srcOrd="0" destOrd="0" presId="urn:microsoft.com/office/officeart/2005/8/layout/process4"/>
    <dgm:cxn modelId="{1BCDC468-2101-4C6B-9534-52B8B155227C}" srcId="{41B2E2E4-4A86-4D7F-B113-CC37A9665229}" destId="{177016CA-3D19-41D6-A3A0-487CAC423830}" srcOrd="0" destOrd="0" parTransId="{7B012170-7CE4-46E8-9855-A89B037E3F54}" sibTransId="{FBE4B3DD-0C41-4C4C-85A3-90B55040D00D}"/>
    <dgm:cxn modelId="{17A77373-2FAE-448C-ACFA-0BFEEBE0CF41}" type="presOf" srcId="{41B2E2E4-4A86-4D7F-B113-CC37A9665229}" destId="{C7909CF8-A553-4F37-93A0-AF37CB6A68E4}" srcOrd="0" destOrd="0" presId="urn:microsoft.com/office/officeart/2005/8/layout/process4"/>
    <dgm:cxn modelId="{FBE09057-C24F-4AA0-A8A2-B1ECF582E4B2}" type="presOf" srcId="{177016CA-3D19-41D6-A3A0-487CAC423830}" destId="{79AECB6C-ABF5-40EE-B1C2-26F9E18CF521}" srcOrd="0" destOrd="0" presId="urn:microsoft.com/office/officeart/2005/8/layout/process4"/>
    <dgm:cxn modelId="{0C03AD5A-185E-44F1-9E66-A73AFE250CFD}" type="presOf" srcId="{69C4C19E-DFEB-457F-9BDF-3EC906D30C77}" destId="{499DB652-1CBA-40BC-9CC5-64F45EEB19EC}" srcOrd="0" destOrd="0" presId="urn:microsoft.com/office/officeart/2005/8/layout/process4"/>
    <dgm:cxn modelId="{D4F4AE8C-5544-4807-8A98-45A9977C26B2}" srcId="{41B2E2E4-4A86-4D7F-B113-CC37A9665229}" destId="{67C3EE2A-31A8-4B83-B94F-5AD0010267A4}" srcOrd="1" destOrd="0" parTransId="{62412C19-ECE0-48AA-832B-C10DC2F74898}" sibTransId="{5CCC172B-5586-4C1B-B2D6-0EAFF9E16A78}"/>
    <dgm:cxn modelId="{4D7B5E8F-2E20-423E-9EB6-F707231DED44}" srcId="{67C3EE2A-31A8-4B83-B94F-5AD0010267A4}" destId="{69C4C19E-DFEB-457F-9BDF-3EC906D30C77}" srcOrd="2" destOrd="0" parTransId="{342FC111-ADEE-4E79-8B2F-BE31457201DB}" sibTransId="{5066320B-4D2F-45C3-A4FD-B4373F24BA43}"/>
    <dgm:cxn modelId="{165908C7-EC62-4CBD-B312-B017326E7863}" type="presOf" srcId="{4B509152-F46B-4E43-97F2-D32DEB058931}" destId="{7515AB55-FC28-4A5D-AC39-01BE2397C256}" srcOrd="0" destOrd="0" presId="urn:microsoft.com/office/officeart/2005/8/layout/process4"/>
    <dgm:cxn modelId="{DC4EA3FD-CFDC-4523-9624-4C054D10F694}" srcId="{67C3EE2A-31A8-4B83-B94F-5AD0010267A4}" destId="{EBB4A1CA-059B-4074-96AB-D8A1108DF069}" srcOrd="1" destOrd="0" parTransId="{3C908EBE-793C-4F29-873C-33760F4D2E25}" sibTransId="{018047BA-50E9-48FF-A909-46BD1C0F23A9}"/>
    <dgm:cxn modelId="{17BC59E5-5F12-40D5-B147-FC71D29F3962}" type="presParOf" srcId="{C7909CF8-A553-4F37-93A0-AF37CB6A68E4}" destId="{9BEC7A33-1425-4589-8B3C-A32055B19E84}" srcOrd="0" destOrd="0" presId="urn:microsoft.com/office/officeart/2005/8/layout/process4"/>
    <dgm:cxn modelId="{AAFCE1AA-5E27-4288-8EC7-5038B829C15D}" type="presParOf" srcId="{9BEC7A33-1425-4589-8B3C-A32055B19E84}" destId="{B420DA13-9568-46F9-9B4F-84DD299F12C1}" srcOrd="0" destOrd="0" presId="urn:microsoft.com/office/officeart/2005/8/layout/process4"/>
    <dgm:cxn modelId="{BA2C1B60-8276-46B7-B337-8AB2A854A4B1}" type="presParOf" srcId="{9BEC7A33-1425-4589-8B3C-A32055B19E84}" destId="{797F2D60-3069-47D3-BE7D-057A9E915015}" srcOrd="1" destOrd="0" presId="urn:microsoft.com/office/officeart/2005/8/layout/process4"/>
    <dgm:cxn modelId="{499F87D0-C222-4F97-B7C8-26DC2B4B70A7}" type="presParOf" srcId="{9BEC7A33-1425-4589-8B3C-A32055B19E84}" destId="{9D76099F-4359-460E-9518-F945EB6610B3}" srcOrd="2" destOrd="0" presId="urn:microsoft.com/office/officeart/2005/8/layout/process4"/>
    <dgm:cxn modelId="{9B5B1718-3887-4998-BB70-7C76FA923420}" type="presParOf" srcId="{9D76099F-4359-460E-9518-F945EB6610B3}" destId="{7515AB55-FC28-4A5D-AC39-01BE2397C256}" srcOrd="0" destOrd="0" presId="urn:microsoft.com/office/officeart/2005/8/layout/process4"/>
    <dgm:cxn modelId="{303F0787-D0DB-4335-A477-68DFA10DF583}" type="presParOf" srcId="{9D76099F-4359-460E-9518-F945EB6610B3}" destId="{7584E2C2-DFE0-4827-BE62-B3F32D2AEC35}" srcOrd="1" destOrd="0" presId="urn:microsoft.com/office/officeart/2005/8/layout/process4"/>
    <dgm:cxn modelId="{E5D8A8A1-796C-4656-8BF6-CD9DBED073C6}" type="presParOf" srcId="{9D76099F-4359-460E-9518-F945EB6610B3}" destId="{499DB652-1CBA-40BC-9CC5-64F45EEB19EC}" srcOrd="2" destOrd="0" presId="urn:microsoft.com/office/officeart/2005/8/layout/process4"/>
    <dgm:cxn modelId="{11EE6D19-CA0B-46D0-B512-0078C11B9D39}" type="presParOf" srcId="{C7909CF8-A553-4F37-93A0-AF37CB6A68E4}" destId="{45451DFC-FEB6-4CFD-BB55-F9255BD43355}" srcOrd="1" destOrd="0" presId="urn:microsoft.com/office/officeart/2005/8/layout/process4"/>
    <dgm:cxn modelId="{DE0290B6-DA2B-48D8-A797-1C8BDA6B7130}" type="presParOf" srcId="{C7909CF8-A553-4F37-93A0-AF37CB6A68E4}" destId="{1159E9D9-F158-40F1-B005-74B4593B2846}" srcOrd="2" destOrd="0" presId="urn:microsoft.com/office/officeart/2005/8/layout/process4"/>
    <dgm:cxn modelId="{FB51FB48-57CC-43A8-9DDF-191F0F08FC15}" type="presParOf" srcId="{1159E9D9-F158-40F1-B005-74B4593B2846}" destId="{79AECB6C-ABF5-40EE-B1C2-26F9E18CF52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9BF0EA-6EAC-43AA-B91E-539308F13DB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EC0FB02-8E28-4BAB-995B-C2250C77537A}">
      <dgm:prSet/>
      <dgm:spPr/>
      <dgm:t>
        <a:bodyPr/>
        <a:lstStyle/>
        <a:p>
          <a:r>
            <a:rPr lang="en-US">
              <a:latin typeface="Calibri"/>
              <a:cs typeface="Calibri"/>
            </a:rPr>
            <a:t>Cannabis Use Disorder (Addiction)</a:t>
          </a:r>
        </a:p>
      </dgm:t>
    </dgm:pt>
    <dgm:pt modelId="{1B603EA2-CA47-477F-A01F-FD837884DC9D}" type="parTrans" cxnId="{7BE97B8E-5A0C-46F3-89D6-D728609A733D}">
      <dgm:prSet/>
      <dgm:spPr/>
      <dgm:t>
        <a:bodyPr/>
        <a:lstStyle/>
        <a:p>
          <a:endParaRPr lang="en-US"/>
        </a:p>
      </dgm:t>
    </dgm:pt>
    <dgm:pt modelId="{7BCC4E19-8F1A-4D57-8A84-CDE44C3099A8}" type="sibTrans" cxnId="{7BE97B8E-5A0C-46F3-89D6-D728609A733D}">
      <dgm:prSet/>
      <dgm:spPr/>
      <dgm:t>
        <a:bodyPr/>
        <a:lstStyle/>
        <a:p>
          <a:endParaRPr lang="en-US"/>
        </a:p>
      </dgm:t>
    </dgm:pt>
    <dgm:pt modelId="{93AC1CEA-C817-4965-9E94-F24B20A06648}">
      <dgm:prSet/>
      <dgm:spPr/>
      <dgm:t>
        <a:bodyPr/>
        <a:lstStyle/>
        <a:p>
          <a:r>
            <a:rPr lang="en-US">
              <a:latin typeface="Calibri"/>
              <a:cs typeface="Calibri"/>
            </a:rPr>
            <a:t>School Failure</a:t>
          </a:r>
        </a:p>
      </dgm:t>
    </dgm:pt>
    <dgm:pt modelId="{015B25A5-CE96-4A1E-8EA3-1D17828A6764}" type="parTrans" cxnId="{5669DBCD-B5EF-4C2F-9FC9-282483B122CE}">
      <dgm:prSet/>
      <dgm:spPr/>
      <dgm:t>
        <a:bodyPr/>
        <a:lstStyle/>
        <a:p>
          <a:endParaRPr lang="en-US"/>
        </a:p>
      </dgm:t>
    </dgm:pt>
    <dgm:pt modelId="{4248BE9F-FC7D-4FF4-B26C-D4F97E40D538}" type="sibTrans" cxnId="{5669DBCD-B5EF-4C2F-9FC9-282483B122CE}">
      <dgm:prSet/>
      <dgm:spPr/>
      <dgm:t>
        <a:bodyPr/>
        <a:lstStyle/>
        <a:p>
          <a:endParaRPr lang="en-US"/>
        </a:p>
      </dgm:t>
    </dgm:pt>
    <dgm:pt modelId="{47F1F5A9-8BE5-4C64-A626-523833782706}">
      <dgm:prSet/>
      <dgm:spPr/>
      <dgm:t>
        <a:bodyPr/>
        <a:lstStyle/>
        <a:p>
          <a:r>
            <a:rPr lang="en-US">
              <a:latin typeface="Calibri"/>
              <a:cs typeface="Calibri"/>
            </a:rPr>
            <a:t>Emergency Room Visits</a:t>
          </a:r>
        </a:p>
      </dgm:t>
    </dgm:pt>
    <dgm:pt modelId="{5783D07B-B2AC-4154-9120-974923DA02F4}" type="parTrans" cxnId="{6EDB1928-E912-49CC-877B-F3EBCE94AA16}">
      <dgm:prSet/>
      <dgm:spPr/>
      <dgm:t>
        <a:bodyPr/>
        <a:lstStyle/>
        <a:p>
          <a:endParaRPr lang="en-US"/>
        </a:p>
      </dgm:t>
    </dgm:pt>
    <dgm:pt modelId="{9C51DC29-7730-47F8-A798-006C540D1248}" type="sibTrans" cxnId="{6EDB1928-E912-49CC-877B-F3EBCE94AA16}">
      <dgm:prSet/>
      <dgm:spPr/>
      <dgm:t>
        <a:bodyPr/>
        <a:lstStyle/>
        <a:p>
          <a:endParaRPr lang="en-US"/>
        </a:p>
      </dgm:t>
    </dgm:pt>
    <dgm:pt modelId="{8C9287FB-2209-4DCB-9289-1A216F28A97B}">
      <dgm:prSet/>
      <dgm:spPr/>
      <dgm:t>
        <a:bodyPr/>
        <a:lstStyle/>
        <a:p>
          <a:r>
            <a:rPr lang="en-US">
              <a:latin typeface="Calibri"/>
              <a:cs typeface="Calibri"/>
            </a:rPr>
            <a:t>Poison Control Calls</a:t>
          </a:r>
        </a:p>
      </dgm:t>
    </dgm:pt>
    <dgm:pt modelId="{F049EBE7-A372-479B-A243-F1C2691DA54F}" type="parTrans" cxnId="{E84A95B2-B191-48E8-9D3C-B256DA943791}">
      <dgm:prSet/>
      <dgm:spPr/>
      <dgm:t>
        <a:bodyPr/>
        <a:lstStyle/>
        <a:p>
          <a:endParaRPr lang="en-US"/>
        </a:p>
      </dgm:t>
    </dgm:pt>
    <dgm:pt modelId="{223C8DDE-20AE-4F8E-A79E-DED2A3DA032B}" type="sibTrans" cxnId="{E84A95B2-B191-48E8-9D3C-B256DA943791}">
      <dgm:prSet/>
      <dgm:spPr/>
      <dgm:t>
        <a:bodyPr/>
        <a:lstStyle/>
        <a:p>
          <a:endParaRPr lang="en-US"/>
        </a:p>
      </dgm:t>
    </dgm:pt>
    <dgm:pt modelId="{415A4301-390F-41A7-8A77-DA69058B666E}" type="pres">
      <dgm:prSet presAssocID="{129BF0EA-6EAC-43AA-B91E-539308F13DBF}" presName="vert0" presStyleCnt="0">
        <dgm:presLayoutVars>
          <dgm:dir/>
          <dgm:animOne val="branch"/>
          <dgm:animLvl val="lvl"/>
        </dgm:presLayoutVars>
      </dgm:prSet>
      <dgm:spPr/>
    </dgm:pt>
    <dgm:pt modelId="{BDE60570-5EA0-4378-B1BC-AF74076830F9}" type="pres">
      <dgm:prSet presAssocID="{4EC0FB02-8E28-4BAB-995B-C2250C77537A}" presName="thickLine" presStyleLbl="alignNode1" presStyleIdx="0" presStyleCnt="4"/>
      <dgm:spPr/>
    </dgm:pt>
    <dgm:pt modelId="{10B87C8A-7F3A-4024-8F36-D0232D9315DB}" type="pres">
      <dgm:prSet presAssocID="{4EC0FB02-8E28-4BAB-995B-C2250C77537A}" presName="horz1" presStyleCnt="0"/>
      <dgm:spPr/>
    </dgm:pt>
    <dgm:pt modelId="{DC4B3145-11EB-4382-97EA-3BEB6D3D1BBB}" type="pres">
      <dgm:prSet presAssocID="{4EC0FB02-8E28-4BAB-995B-C2250C77537A}" presName="tx1" presStyleLbl="revTx" presStyleIdx="0" presStyleCnt="4"/>
      <dgm:spPr/>
    </dgm:pt>
    <dgm:pt modelId="{8105B8F9-DD58-48C9-9A0A-8727B8A0396F}" type="pres">
      <dgm:prSet presAssocID="{4EC0FB02-8E28-4BAB-995B-C2250C77537A}" presName="vert1" presStyleCnt="0"/>
      <dgm:spPr/>
    </dgm:pt>
    <dgm:pt modelId="{64D97F79-9D0B-40DF-8607-027B22E2C03C}" type="pres">
      <dgm:prSet presAssocID="{93AC1CEA-C817-4965-9E94-F24B20A06648}" presName="thickLine" presStyleLbl="alignNode1" presStyleIdx="1" presStyleCnt="4"/>
      <dgm:spPr/>
    </dgm:pt>
    <dgm:pt modelId="{4F7D897D-204B-418E-B92F-14F9198ACFD6}" type="pres">
      <dgm:prSet presAssocID="{93AC1CEA-C817-4965-9E94-F24B20A06648}" presName="horz1" presStyleCnt="0"/>
      <dgm:spPr/>
    </dgm:pt>
    <dgm:pt modelId="{26AE9123-0D0E-4198-A772-6A7B4197A363}" type="pres">
      <dgm:prSet presAssocID="{93AC1CEA-C817-4965-9E94-F24B20A06648}" presName="tx1" presStyleLbl="revTx" presStyleIdx="1" presStyleCnt="4"/>
      <dgm:spPr/>
    </dgm:pt>
    <dgm:pt modelId="{E974E203-D1A0-4EAB-AD31-85217845F5D3}" type="pres">
      <dgm:prSet presAssocID="{93AC1CEA-C817-4965-9E94-F24B20A06648}" presName="vert1" presStyleCnt="0"/>
      <dgm:spPr/>
    </dgm:pt>
    <dgm:pt modelId="{5A4D7FE0-6F36-4E57-8088-DDE22B97E08D}" type="pres">
      <dgm:prSet presAssocID="{47F1F5A9-8BE5-4C64-A626-523833782706}" presName="thickLine" presStyleLbl="alignNode1" presStyleIdx="2" presStyleCnt="4"/>
      <dgm:spPr/>
    </dgm:pt>
    <dgm:pt modelId="{CBC3EC06-59D9-4DCB-8477-932DEFD55784}" type="pres">
      <dgm:prSet presAssocID="{47F1F5A9-8BE5-4C64-A626-523833782706}" presName="horz1" presStyleCnt="0"/>
      <dgm:spPr/>
    </dgm:pt>
    <dgm:pt modelId="{B8EBEF1B-C654-4BE1-B887-E6AF3A9C232E}" type="pres">
      <dgm:prSet presAssocID="{47F1F5A9-8BE5-4C64-A626-523833782706}" presName="tx1" presStyleLbl="revTx" presStyleIdx="2" presStyleCnt="4"/>
      <dgm:spPr/>
    </dgm:pt>
    <dgm:pt modelId="{C35ACF9D-F332-45FE-B62F-7B66DFA5901C}" type="pres">
      <dgm:prSet presAssocID="{47F1F5A9-8BE5-4C64-A626-523833782706}" presName="vert1" presStyleCnt="0"/>
      <dgm:spPr/>
    </dgm:pt>
    <dgm:pt modelId="{176BBE3B-1D58-4143-8656-594DE92B535D}" type="pres">
      <dgm:prSet presAssocID="{8C9287FB-2209-4DCB-9289-1A216F28A97B}" presName="thickLine" presStyleLbl="alignNode1" presStyleIdx="3" presStyleCnt="4"/>
      <dgm:spPr/>
    </dgm:pt>
    <dgm:pt modelId="{B6B1E7BD-49B4-4435-9488-A0F8F684165D}" type="pres">
      <dgm:prSet presAssocID="{8C9287FB-2209-4DCB-9289-1A216F28A97B}" presName="horz1" presStyleCnt="0"/>
      <dgm:spPr/>
    </dgm:pt>
    <dgm:pt modelId="{67096AFF-E33A-4469-9686-DB5C57941762}" type="pres">
      <dgm:prSet presAssocID="{8C9287FB-2209-4DCB-9289-1A216F28A97B}" presName="tx1" presStyleLbl="revTx" presStyleIdx="3" presStyleCnt="4"/>
      <dgm:spPr/>
    </dgm:pt>
    <dgm:pt modelId="{B08CB4CB-F077-417F-B3C8-4AAEDFCB4929}" type="pres">
      <dgm:prSet presAssocID="{8C9287FB-2209-4DCB-9289-1A216F28A97B}" presName="vert1" presStyleCnt="0"/>
      <dgm:spPr/>
    </dgm:pt>
  </dgm:ptLst>
  <dgm:cxnLst>
    <dgm:cxn modelId="{6EDB1928-E912-49CC-877B-F3EBCE94AA16}" srcId="{129BF0EA-6EAC-43AA-B91E-539308F13DBF}" destId="{47F1F5A9-8BE5-4C64-A626-523833782706}" srcOrd="2" destOrd="0" parTransId="{5783D07B-B2AC-4154-9120-974923DA02F4}" sibTransId="{9C51DC29-7730-47F8-A798-006C540D1248}"/>
    <dgm:cxn modelId="{267CC039-11F5-434D-9824-A20197D6DA9B}" type="presOf" srcId="{8C9287FB-2209-4DCB-9289-1A216F28A97B}" destId="{67096AFF-E33A-4469-9686-DB5C57941762}" srcOrd="0" destOrd="0" presId="urn:microsoft.com/office/officeart/2008/layout/LinedList"/>
    <dgm:cxn modelId="{7C121A8A-448D-46A0-B49B-7106F513867C}" type="presOf" srcId="{129BF0EA-6EAC-43AA-B91E-539308F13DBF}" destId="{415A4301-390F-41A7-8A77-DA69058B666E}" srcOrd="0" destOrd="0" presId="urn:microsoft.com/office/officeart/2008/layout/LinedList"/>
    <dgm:cxn modelId="{7BE97B8E-5A0C-46F3-89D6-D728609A733D}" srcId="{129BF0EA-6EAC-43AA-B91E-539308F13DBF}" destId="{4EC0FB02-8E28-4BAB-995B-C2250C77537A}" srcOrd="0" destOrd="0" parTransId="{1B603EA2-CA47-477F-A01F-FD837884DC9D}" sibTransId="{7BCC4E19-8F1A-4D57-8A84-CDE44C3099A8}"/>
    <dgm:cxn modelId="{6001B0AC-DFF8-42CF-9BB0-9ABFDB815ACF}" type="presOf" srcId="{93AC1CEA-C817-4965-9E94-F24B20A06648}" destId="{26AE9123-0D0E-4198-A772-6A7B4197A363}" srcOrd="0" destOrd="0" presId="urn:microsoft.com/office/officeart/2008/layout/LinedList"/>
    <dgm:cxn modelId="{E84A95B2-B191-48E8-9D3C-B256DA943791}" srcId="{129BF0EA-6EAC-43AA-B91E-539308F13DBF}" destId="{8C9287FB-2209-4DCB-9289-1A216F28A97B}" srcOrd="3" destOrd="0" parTransId="{F049EBE7-A372-479B-A243-F1C2691DA54F}" sibTransId="{223C8DDE-20AE-4F8E-A79E-DED2A3DA032B}"/>
    <dgm:cxn modelId="{5C69EDB5-3304-4C45-97F8-340773623B20}" type="presOf" srcId="{47F1F5A9-8BE5-4C64-A626-523833782706}" destId="{B8EBEF1B-C654-4BE1-B887-E6AF3A9C232E}" srcOrd="0" destOrd="0" presId="urn:microsoft.com/office/officeart/2008/layout/LinedList"/>
    <dgm:cxn modelId="{5669DBCD-B5EF-4C2F-9FC9-282483B122CE}" srcId="{129BF0EA-6EAC-43AA-B91E-539308F13DBF}" destId="{93AC1CEA-C817-4965-9E94-F24B20A06648}" srcOrd="1" destOrd="0" parTransId="{015B25A5-CE96-4A1E-8EA3-1D17828A6764}" sibTransId="{4248BE9F-FC7D-4FF4-B26C-D4F97E40D538}"/>
    <dgm:cxn modelId="{9CBE05E4-5801-4177-9E39-ADC87AF69EC9}" type="presOf" srcId="{4EC0FB02-8E28-4BAB-995B-C2250C77537A}" destId="{DC4B3145-11EB-4382-97EA-3BEB6D3D1BBB}" srcOrd="0" destOrd="0" presId="urn:microsoft.com/office/officeart/2008/layout/LinedList"/>
    <dgm:cxn modelId="{3813033F-5AEF-4029-BA64-A4DDE42F5295}" type="presParOf" srcId="{415A4301-390F-41A7-8A77-DA69058B666E}" destId="{BDE60570-5EA0-4378-B1BC-AF74076830F9}" srcOrd="0" destOrd="0" presId="urn:microsoft.com/office/officeart/2008/layout/LinedList"/>
    <dgm:cxn modelId="{38752A40-6971-42DC-9A87-8BBC66A0A707}" type="presParOf" srcId="{415A4301-390F-41A7-8A77-DA69058B666E}" destId="{10B87C8A-7F3A-4024-8F36-D0232D9315DB}" srcOrd="1" destOrd="0" presId="urn:microsoft.com/office/officeart/2008/layout/LinedList"/>
    <dgm:cxn modelId="{CA1E61C7-FE8B-4CA4-AC68-4A6B38012F89}" type="presParOf" srcId="{10B87C8A-7F3A-4024-8F36-D0232D9315DB}" destId="{DC4B3145-11EB-4382-97EA-3BEB6D3D1BBB}" srcOrd="0" destOrd="0" presId="urn:microsoft.com/office/officeart/2008/layout/LinedList"/>
    <dgm:cxn modelId="{C8CA8D82-9901-4ADA-ABEA-16A7121E3884}" type="presParOf" srcId="{10B87C8A-7F3A-4024-8F36-D0232D9315DB}" destId="{8105B8F9-DD58-48C9-9A0A-8727B8A0396F}" srcOrd="1" destOrd="0" presId="urn:microsoft.com/office/officeart/2008/layout/LinedList"/>
    <dgm:cxn modelId="{DB054C00-D240-4B7B-8763-803FA3E10784}" type="presParOf" srcId="{415A4301-390F-41A7-8A77-DA69058B666E}" destId="{64D97F79-9D0B-40DF-8607-027B22E2C03C}" srcOrd="2" destOrd="0" presId="urn:microsoft.com/office/officeart/2008/layout/LinedList"/>
    <dgm:cxn modelId="{D38002E9-7FD9-48D2-8B50-F71C895847D3}" type="presParOf" srcId="{415A4301-390F-41A7-8A77-DA69058B666E}" destId="{4F7D897D-204B-418E-B92F-14F9198ACFD6}" srcOrd="3" destOrd="0" presId="urn:microsoft.com/office/officeart/2008/layout/LinedList"/>
    <dgm:cxn modelId="{4B287D15-C680-49A6-ACCD-EFA295A4BFF3}" type="presParOf" srcId="{4F7D897D-204B-418E-B92F-14F9198ACFD6}" destId="{26AE9123-0D0E-4198-A772-6A7B4197A363}" srcOrd="0" destOrd="0" presId="urn:microsoft.com/office/officeart/2008/layout/LinedList"/>
    <dgm:cxn modelId="{33F2C262-C8F0-4841-9E5B-6E081EDE54DB}" type="presParOf" srcId="{4F7D897D-204B-418E-B92F-14F9198ACFD6}" destId="{E974E203-D1A0-4EAB-AD31-85217845F5D3}" srcOrd="1" destOrd="0" presId="urn:microsoft.com/office/officeart/2008/layout/LinedList"/>
    <dgm:cxn modelId="{B68B20C0-58EE-445E-AF5C-3ADB0BA2525A}" type="presParOf" srcId="{415A4301-390F-41A7-8A77-DA69058B666E}" destId="{5A4D7FE0-6F36-4E57-8088-DDE22B97E08D}" srcOrd="4" destOrd="0" presId="urn:microsoft.com/office/officeart/2008/layout/LinedList"/>
    <dgm:cxn modelId="{820B912D-DA8B-4B02-BC55-2071709CA8D0}" type="presParOf" srcId="{415A4301-390F-41A7-8A77-DA69058B666E}" destId="{CBC3EC06-59D9-4DCB-8477-932DEFD55784}" srcOrd="5" destOrd="0" presId="urn:microsoft.com/office/officeart/2008/layout/LinedList"/>
    <dgm:cxn modelId="{846428D6-72A7-452F-B231-AC02708EF9AF}" type="presParOf" srcId="{CBC3EC06-59D9-4DCB-8477-932DEFD55784}" destId="{B8EBEF1B-C654-4BE1-B887-E6AF3A9C232E}" srcOrd="0" destOrd="0" presId="urn:microsoft.com/office/officeart/2008/layout/LinedList"/>
    <dgm:cxn modelId="{FC1A6116-7480-4050-8823-5226CB16681D}" type="presParOf" srcId="{CBC3EC06-59D9-4DCB-8477-932DEFD55784}" destId="{C35ACF9D-F332-45FE-B62F-7B66DFA5901C}" srcOrd="1" destOrd="0" presId="urn:microsoft.com/office/officeart/2008/layout/LinedList"/>
    <dgm:cxn modelId="{7D756A05-6DC6-4215-9101-49DBB7A71C95}" type="presParOf" srcId="{415A4301-390F-41A7-8A77-DA69058B666E}" destId="{176BBE3B-1D58-4143-8656-594DE92B535D}" srcOrd="6" destOrd="0" presId="urn:microsoft.com/office/officeart/2008/layout/LinedList"/>
    <dgm:cxn modelId="{822D0216-0471-446B-96AC-F99FCA3F1FE7}" type="presParOf" srcId="{415A4301-390F-41A7-8A77-DA69058B666E}" destId="{B6B1E7BD-49B4-4435-9488-A0F8F684165D}" srcOrd="7" destOrd="0" presId="urn:microsoft.com/office/officeart/2008/layout/LinedList"/>
    <dgm:cxn modelId="{CD3D343F-1621-4F6A-896C-E2CE0AB5E3A8}" type="presParOf" srcId="{B6B1E7BD-49B4-4435-9488-A0F8F684165D}" destId="{67096AFF-E33A-4469-9686-DB5C57941762}" srcOrd="0" destOrd="0" presId="urn:microsoft.com/office/officeart/2008/layout/LinedList"/>
    <dgm:cxn modelId="{03CA3CB0-FFF9-4DC4-9AC3-AB75D7DA8EAC}" type="presParOf" srcId="{B6B1E7BD-49B4-4435-9488-A0F8F684165D}" destId="{B08CB4CB-F077-417F-B3C8-4AAEDFCB492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C88D99-86C6-46D1-A032-5A5EC024C97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C052423-E517-400F-913D-66B4D7970898}">
      <dgm:prSet custT="1"/>
      <dgm:spPr/>
      <dgm:t>
        <a:bodyPr/>
        <a:lstStyle/>
        <a:p>
          <a:pPr algn="ctr"/>
          <a:r>
            <a:rPr lang="en-US" sz="3100" b="1">
              <a:solidFill>
                <a:schemeClr val="tx1"/>
              </a:solidFill>
              <a:latin typeface="Calibri" panose="020F0502020204030204" pitchFamily="34" charset="0"/>
              <a:ea typeface="Calibri" panose="020F0502020204030204" pitchFamily="34" charset="0"/>
              <a:cs typeface="Calibri" panose="020F0502020204030204" pitchFamily="34" charset="0"/>
            </a:rPr>
            <a:t>When people try to stop using marijuana they often:</a:t>
          </a:r>
          <a:endParaRPr lang="en-US" sz="31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2C09044-0D12-4ACC-AE1F-9626F57EEDC1}" type="parTrans" cxnId="{FBFB8CBD-10C6-40F1-80FF-0CC7ED19C3A0}">
      <dgm:prSet/>
      <dgm:spPr/>
      <dgm:t>
        <a:bodyPr/>
        <a:lstStyle/>
        <a:p>
          <a:endParaRPr lang="en-US"/>
        </a:p>
      </dgm:t>
    </dgm:pt>
    <dgm:pt modelId="{72897AB0-923D-46A6-A495-C8F028187DED}" type="sibTrans" cxnId="{FBFB8CBD-10C6-40F1-80FF-0CC7ED19C3A0}">
      <dgm:prSet/>
      <dgm:spPr/>
      <dgm:t>
        <a:bodyPr/>
        <a:lstStyle/>
        <a:p>
          <a:endParaRPr lang="en-US"/>
        </a:p>
      </dgm:t>
    </dgm:pt>
    <dgm:pt modelId="{FC8BB9C8-C108-4E96-BBA9-67B785FD0083}">
      <dgm:prSet custT="1"/>
      <dgm:spPr/>
      <dgm:t>
        <a:bodyPr/>
        <a:lstStyle/>
        <a:p>
          <a:pPr algn="l"/>
          <a:r>
            <a:rPr lang="en-US" sz="2800" b="1">
              <a:solidFill>
                <a:schemeClr val="tx1"/>
              </a:solidFill>
              <a:latin typeface="Calibri" panose="020F0502020204030204" pitchFamily="34" charset="0"/>
              <a:ea typeface="Calibri" panose="020F0502020204030204" pitchFamily="34" charset="0"/>
              <a:cs typeface="Calibri" panose="020F0502020204030204" pitchFamily="34" charset="0"/>
            </a:rPr>
            <a:t>Are irritable &amp; angry</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ADE8A9A-184C-4894-8635-25782C5F0F30}" type="parTrans" cxnId="{0FB8C97E-4C44-468B-ACE9-DFB8667324ED}">
      <dgm:prSet/>
      <dgm:spPr/>
      <dgm:t>
        <a:bodyPr/>
        <a:lstStyle/>
        <a:p>
          <a:endParaRPr lang="en-US"/>
        </a:p>
      </dgm:t>
    </dgm:pt>
    <dgm:pt modelId="{4B711567-DA87-4949-BEBF-465469B7F2CD}" type="sibTrans" cxnId="{0FB8C97E-4C44-468B-ACE9-DFB8667324ED}">
      <dgm:prSet/>
      <dgm:spPr/>
      <dgm:t>
        <a:bodyPr/>
        <a:lstStyle/>
        <a:p>
          <a:endParaRPr lang="en-US"/>
        </a:p>
      </dgm:t>
    </dgm:pt>
    <dgm:pt modelId="{3A6A4DA4-5FCA-458F-B6B5-2CCB4FE46050}">
      <dgm:prSet custT="1"/>
      <dgm:spPr/>
      <dgm:t>
        <a:bodyPr/>
        <a:lstStyle/>
        <a:p>
          <a:pPr algn="l"/>
          <a:r>
            <a:rPr lang="en-US" sz="2800" b="1">
              <a:solidFill>
                <a:schemeClr val="tx1"/>
              </a:solidFill>
              <a:latin typeface="Calibri" panose="020F0502020204030204" pitchFamily="34" charset="0"/>
              <a:ea typeface="Calibri" panose="020F0502020204030204" pitchFamily="34" charset="0"/>
              <a:cs typeface="Calibri" panose="020F0502020204030204" pitchFamily="34" charset="0"/>
            </a:rPr>
            <a:t>Are stressed &amp; nervous</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A2DB99D-C2A5-4809-A961-067C91BDE94C}" type="parTrans" cxnId="{4176EE12-4A07-4A87-B3B0-C05F9163953E}">
      <dgm:prSet/>
      <dgm:spPr/>
      <dgm:t>
        <a:bodyPr/>
        <a:lstStyle/>
        <a:p>
          <a:endParaRPr lang="en-US"/>
        </a:p>
      </dgm:t>
    </dgm:pt>
    <dgm:pt modelId="{DF47D98E-16CC-4226-91E2-6A5625389E8E}" type="sibTrans" cxnId="{4176EE12-4A07-4A87-B3B0-C05F9163953E}">
      <dgm:prSet/>
      <dgm:spPr/>
      <dgm:t>
        <a:bodyPr/>
        <a:lstStyle/>
        <a:p>
          <a:endParaRPr lang="en-US"/>
        </a:p>
      </dgm:t>
    </dgm:pt>
    <dgm:pt modelId="{D3970DAE-6600-49A5-A3EC-0CE749C56362}">
      <dgm:prSet custT="1"/>
      <dgm:spPr/>
      <dgm:t>
        <a:bodyPr/>
        <a:lstStyle/>
        <a:p>
          <a:pPr algn="l"/>
          <a:r>
            <a:rPr lang="en-US" sz="2800" b="1">
              <a:solidFill>
                <a:schemeClr val="tx1"/>
              </a:solidFill>
              <a:latin typeface="Calibri" panose="020F0502020204030204" pitchFamily="34" charset="0"/>
              <a:ea typeface="Calibri" panose="020F0502020204030204" pitchFamily="34" charset="0"/>
              <a:cs typeface="Calibri" panose="020F0502020204030204" pitchFamily="34" charset="0"/>
            </a:rPr>
            <a:t>Have problems eating &amp; sleeping</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C4F9AE4-4552-4B76-813C-689FAFF9BA9A}" type="parTrans" cxnId="{45005FA8-3F09-4B79-A14D-74DBD022ABB0}">
      <dgm:prSet/>
      <dgm:spPr/>
      <dgm:t>
        <a:bodyPr/>
        <a:lstStyle/>
        <a:p>
          <a:endParaRPr lang="en-US"/>
        </a:p>
      </dgm:t>
    </dgm:pt>
    <dgm:pt modelId="{B69D2288-4B75-44BB-A133-3CAEC227F5ED}" type="sibTrans" cxnId="{45005FA8-3F09-4B79-A14D-74DBD022ABB0}">
      <dgm:prSet/>
      <dgm:spPr/>
      <dgm:t>
        <a:bodyPr/>
        <a:lstStyle/>
        <a:p>
          <a:endParaRPr lang="en-US"/>
        </a:p>
      </dgm:t>
    </dgm:pt>
    <dgm:pt modelId="{30B18EBB-1037-4305-987D-5AA7B056CAC0}">
      <dgm:prSet custT="1"/>
      <dgm:spPr/>
      <dgm:t>
        <a:bodyPr/>
        <a:lstStyle/>
        <a:p>
          <a:pPr algn="l"/>
          <a:r>
            <a:rPr lang="en-US" sz="2800" b="1">
              <a:solidFill>
                <a:schemeClr val="tx1"/>
              </a:solidFill>
              <a:latin typeface="Calibri" panose="020F0502020204030204" pitchFamily="34" charset="0"/>
              <a:ea typeface="Calibri" panose="020F0502020204030204" pitchFamily="34" charset="0"/>
              <a:cs typeface="Calibri" panose="020F0502020204030204" pitchFamily="34" charset="0"/>
            </a:rPr>
            <a:t>Have urges to keep using the drug</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68DB39A2-5B09-4E5C-A887-6844C70C4AFD}" type="parTrans" cxnId="{9AD3D1B6-532B-4168-9972-1493B9EBC183}">
      <dgm:prSet/>
      <dgm:spPr/>
      <dgm:t>
        <a:bodyPr/>
        <a:lstStyle/>
        <a:p>
          <a:endParaRPr lang="en-US"/>
        </a:p>
      </dgm:t>
    </dgm:pt>
    <dgm:pt modelId="{2E690726-10DD-40D9-A181-AE5D40881D71}" type="sibTrans" cxnId="{9AD3D1B6-532B-4168-9972-1493B9EBC183}">
      <dgm:prSet/>
      <dgm:spPr/>
      <dgm:t>
        <a:bodyPr/>
        <a:lstStyle/>
        <a:p>
          <a:endParaRPr lang="en-US"/>
        </a:p>
      </dgm:t>
    </dgm:pt>
    <dgm:pt modelId="{A78D2079-A307-49C5-90AE-019B176C639D}" type="pres">
      <dgm:prSet presAssocID="{EFC88D99-86C6-46D1-A032-5A5EC024C971}" presName="cycle" presStyleCnt="0">
        <dgm:presLayoutVars>
          <dgm:dir/>
          <dgm:resizeHandles val="exact"/>
        </dgm:presLayoutVars>
      </dgm:prSet>
      <dgm:spPr/>
    </dgm:pt>
    <dgm:pt modelId="{218738AD-FABC-45E4-9C6D-A9ADDCBDA967}" type="pres">
      <dgm:prSet presAssocID="{3C052423-E517-400F-913D-66B4D7970898}" presName="node" presStyleLbl="node1" presStyleIdx="0" presStyleCnt="1" custScaleX="138753" custScaleY="116904" custRadScaleRad="99891">
        <dgm:presLayoutVars>
          <dgm:bulletEnabled val="1"/>
        </dgm:presLayoutVars>
      </dgm:prSet>
      <dgm:spPr/>
    </dgm:pt>
  </dgm:ptLst>
  <dgm:cxnLst>
    <dgm:cxn modelId="{7D58C707-088D-47A7-A95F-096EA36C0A4E}" type="presOf" srcId="{D3970DAE-6600-49A5-A3EC-0CE749C56362}" destId="{218738AD-FABC-45E4-9C6D-A9ADDCBDA967}" srcOrd="0" destOrd="3" presId="urn:microsoft.com/office/officeart/2005/8/layout/cycle2"/>
    <dgm:cxn modelId="{4176EE12-4A07-4A87-B3B0-C05F9163953E}" srcId="{3C052423-E517-400F-913D-66B4D7970898}" destId="{3A6A4DA4-5FCA-458F-B6B5-2CCB4FE46050}" srcOrd="1" destOrd="0" parTransId="{3A2DB99D-C2A5-4809-A961-067C91BDE94C}" sibTransId="{DF47D98E-16CC-4226-91E2-6A5625389E8E}"/>
    <dgm:cxn modelId="{599D6522-E16B-409D-8429-9893A123E374}" type="presOf" srcId="{3C052423-E517-400F-913D-66B4D7970898}" destId="{218738AD-FABC-45E4-9C6D-A9ADDCBDA967}" srcOrd="0" destOrd="0" presId="urn:microsoft.com/office/officeart/2005/8/layout/cycle2"/>
    <dgm:cxn modelId="{0FB8C97E-4C44-468B-ACE9-DFB8667324ED}" srcId="{3C052423-E517-400F-913D-66B4D7970898}" destId="{FC8BB9C8-C108-4E96-BBA9-67B785FD0083}" srcOrd="0" destOrd="0" parTransId="{AADE8A9A-184C-4894-8635-25782C5F0F30}" sibTransId="{4B711567-DA87-4949-BEBF-465469B7F2CD}"/>
    <dgm:cxn modelId="{45005FA8-3F09-4B79-A14D-74DBD022ABB0}" srcId="{3C052423-E517-400F-913D-66B4D7970898}" destId="{D3970DAE-6600-49A5-A3EC-0CE749C56362}" srcOrd="2" destOrd="0" parTransId="{3C4F9AE4-4552-4B76-813C-689FAFF9BA9A}" sibTransId="{B69D2288-4B75-44BB-A133-3CAEC227F5ED}"/>
    <dgm:cxn modelId="{831E6CAC-D632-4DB0-964B-58EF06B3B36E}" type="presOf" srcId="{3A6A4DA4-5FCA-458F-B6B5-2CCB4FE46050}" destId="{218738AD-FABC-45E4-9C6D-A9ADDCBDA967}" srcOrd="0" destOrd="2" presId="urn:microsoft.com/office/officeart/2005/8/layout/cycle2"/>
    <dgm:cxn modelId="{9AD3D1B6-532B-4168-9972-1493B9EBC183}" srcId="{3C052423-E517-400F-913D-66B4D7970898}" destId="{30B18EBB-1037-4305-987D-5AA7B056CAC0}" srcOrd="3" destOrd="0" parTransId="{68DB39A2-5B09-4E5C-A887-6844C70C4AFD}" sibTransId="{2E690726-10DD-40D9-A181-AE5D40881D71}"/>
    <dgm:cxn modelId="{B2A82AB7-CD23-48E7-ADD8-B39DB63F675F}" type="presOf" srcId="{EFC88D99-86C6-46D1-A032-5A5EC024C971}" destId="{A78D2079-A307-49C5-90AE-019B176C639D}" srcOrd="0" destOrd="0" presId="urn:microsoft.com/office/officeart/2005/8/layout/cycle2"/>
    <dgm:cxn modelId="{FBFB8CBD-10C6-40F1-80FF-0CC7ED19C3A0}" srcId="{EFC88D99-86C6-46D1-A032-5A5EC024C971}" destId="{3C052423-E517-400F-913D-66B4D7970898}" srcOrd="0" destOrd="0" parTransId="{A2C09044-0D12-4ACC-AE1F-9626F57EEDC1}" sibTransId="{72897AB0-923D-46A6-A495-C8F028187DED}"/>
    <dgm:cxn modelId="{C47333E1-E30C-453F-B73C-7B801A336E74}" type="presOf" srcId="{FC8BB9C8-C108-4E96-BBA9-67B785FD0083}" destId="{218738AD-FABC-45E4-9C6D-A9ADDCBDA967}" srcOrd="0" destOrd="1" presId="urn:microsoft.com/office/officeart/2005/8/layout/cycle2"/>
    <dgm:cxn modelId="{BE6B4EFB-5D4F-4E7B-A500-D73B9CAF9E34}" type="presOf" srcId="{30B18EBB-1037-4305-987D-5AA7B056CAC0}" destId="{218738AD-FABC-45E4-9C6D-A9ADDCBDA967}" srcOrd="0" destOrd="4" presId="urn:microsoft.com/office/officeart/2005/8/layout/cycle2"/>
    <dgm:cxn modelId="{18327F99-047E-4F1B-8C44-863A96D3568D}" type="presParOf" srcId="{A78D2079-A307-49C5-90AE-019B176C639D}" destId="{218738AD-FABC-45E4-9C6D-A9ADDCBDA967}"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3259B3-9088-4EB6-B1A3-5649EFAF1F20}"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US"/>
        </a:p>
      </dgm:t>
    </dgm:pt>
    <dgm:pt modelId="{D9C28320-5B7B-4F5B-9838-222B49CDA849}">
      <dgm:prSet/>
      <dgm:spPr/>
      <dgm:t>
        <a:bodyPr/>
        <a:lstStyle/>
        <a:p>
          <a:r>
            <a:rPr lang="en-US" b="1">
              <a:latin typeface="Calibri"/>
              <a:cs typeface="Calibri"/>
            </a:rPr>
            <a:t>Research shows that vaping marijuana can cause lung damage. </a:t>
          </a:r>
          <a:endParaRPr lang="en-US">
            <a:latin typeface="Calibri"/>
            <a:cs typeface="Calibri"/>
          </a:endParaRPr>
        </a:p>
      </dgm:t>
    </dgm:pt>
    <dgm:pt modelId="{F2E1887D-B453-4E7C-88F0-3206701EFB9D}" type="parTrans" cxnId="{F805C2A1-A400-4348-AEF8-868CA1738A4D}">
      <dgm:prSet/>
      <dgm:spPr/>
      <dgm:t>
        <a:bodyPr/>
        <a:lstStyle/>
        <a:p>
          <a:endParaRPr lang="en-US"/>
        </a:p>
      </dgm:t>
    </dgm:pt>
    <dgm:pt modelId="{95D7AB51-91E6-4F17-AB0B-ED8498C9AB54}" type="sibTrans" cxnId="{F805C2A1-A400-4348-AEF8-868CA1738A4D}">
      <dgm:prSet/>
      <dgm:spPr/>
      <dgm:t>
        <a:bodyPr/>
        <a:lstStyle/>
        <a:p>
          <a:endParaRPr lang="en-US"/>
        </a:p>
      </dgm:t>
    </dgm:pt>
    <dgm:pt modelId="{1BA33661-A569-4602-BBC1-33151D8CE3FE}">
      <dgm:prSet/>
      <dgm:spPr/>
      <dgm:t>
        <a:bodyPr/>
        <a:lstStyle/>
        <a:p>
          <a:r>
            <a:rPr lang="en-US" b="1">
              <a:latin typeface="Calibri"/>
              <a:cs typeface="Calibri"/>
            </a:rPr>
            <a:t>Teens that vape marijuana are more likely to have breathing problems.</a:t>
          </a:r>
          <a:endParaRPr lang="en-US">
            <a:latin typeface="Calibri"/>
            <a:cs typeface="Calibri"/>
          </a:endParaRPr>
        </a:p>
      </dgm:t>
    </dgm:pt>
    <dgm:pt modelId="{CFF9E827-A8F6-4B8A-9C3B-06D5660AD65F}" type="parTrans" cxnId="{8081D0A6-2894-4C0A-A03B-BD04B86CEE91}">
      <dgm:prSet/>
      <dgm:spPr/>
      <dgm:t>
        <a:bodyPr/>
        <a:lstStyle/>
        <a:p>
          <a:endParaRPr lang="en-US"/>
        </a:p>
      </dgm:t>
    </dgm:pt>
    <dgm:pt modelId="{F0262125-DE9C-4C1D-A7EB-5BE15EB963AE}" type="sibTrans" cxnId="{8081D0A6-2894-4C0A-A03B-BD04B86CEE91}">
      <dgm:prSet/>
      <dgm:spPr/>
      <dgm:t>
        <a:bodyPr/>
        <a:lstStyle/>
        <a:p>
          <a:endParaRPr lang="en-US"/>
        </a:p>
      </dgm:t>
    </dgm:pt>
    <dgm:pt modelId="{1B9FD308-81A3-4F41-84B9-F46BFC1D1A40}" type="pres">
      <dgm:prSet presAssocID="{723259B3-9088-4EB6-B1A3-5649EFAF1F20}" presName="hierChild1" presStyleCnt="0">
        <dgm:presLayoutVars>
          <dgm:chPref val="1"/>
          <dgm:dir/>
          <dgm:animOne val="branch"/>
          <dgm:animLvl val="lvl"/>
          <dgm:resizeHandles/>
        </dgm:presLayoutVars>
      </dgm:prSet>
      <dgm:spPr/>
    </dgm:pt>
    <dgm:pt modelId="{2354C0DD-2B3D-4567-92E1-5019793DAE92}" type="pres">
      <dgm:prSet presAssocID="{D9C28320-5B7B-4F5B-9838-222B49CDA849}" presName="hierRoot1" presStyleCnt="0"/>
      <dgm:spPr/>
    </dgm:pt>
    <dgm:pt modelId="{1F7E85A6-5F4B-4E96-B18B-54D4A01A91C8}" type="pres">
      <dgm:prSet presAssocID="{D9C28320-5B7B-4F5B-9838-222B49CDA849}" presName="composite" presStyleCnt="0"/>
      <dgm:spPr/>
    </dgm:pt>
    <dgm:pt modelId="{1DF4AD81-1FFF-4F10-8011-6F4EC584D650}" type="pres">
      <dgm:prSet presAssocID="{D9C28320-5B7B-4F5B-9838-222B49CDA849}" presName="background" presStyleLbl="node0" presStyleIdx="0" presStyleCnt="2"/>
      <dgm:spPr/>
    </dgm:pt>
    <dgm:pt modelId="{EBCA0053-026F-4E48-A70B-870EEC51920F}" type="pres">
      <dgm:prSet presAssocID="{D9C28320-5B7B-4F5B-9838-222B49CDA849}" presName="text" presStyleLbl="fgAcc0" presStyleIdx="0" presStyleCnt="2">
        <dgm:presLayoutVars>
          <dgm:chPref val="3"/>
        </dgm:presLayoutVars>
      </dgm:prSet>
      <dgm:spPr/>
    </dgm:pt>
    <dgm:pt modelId="{B7F154FC-1A50-499C-A83B-43F68D785351}" type="pres">
      <dgm:prSet presAssocID="{D9C28320-5B7B-4F5B-9838-222B49CDA849}" presName="hierChild2" presStyleCnt="0"/>
      <dgm:spPr/>
    </dgm:pt>
    <dgm:pt modelId="{1374EB3F-1E79-4DC5-A464-225F8B7CA709}" type="pres">
      <dgm:prSet presAssocID="{1BA33661-A569-4602-BBC1-33151D8CE3FE}" presName="hierRoot1" presStyleCnt="0"/>
      <dgm:spPr/>
    </dgm:pt>
    <dgm:pt modelId="{2DA57B3B-8DFB-46DD-AB37-B8EE0A396F4D}" type="pres">
      <dgm:prSet presAssocID="{1BA33661-A569-4602-BBC1-33151D8CE3FE}" presName="composite" presStyleCnt="0"/>
      <dgm:spPr/>
    </dgm:pt>
    <dgm:pt modelId="{13D08EDD-65D9-4014-B772-78ED075418C9}" type="pres">
      <dgm:prSet presAssocID="{1BA33661-A569-4602-BBC1-33151D8CE3FE}" presName="background" presStyleLbl="node0" presStyleIdx="1" presStyleCnt="2"/>
      <dgm:spPr/>
    </dgm:pt>
    <dgm:pt modelId="{775B418E-3E7B-419B-B51C-0699CC807B34}" type="pres">
      <dgm:prSet presAssocID="{1BA33661-A569-4602-BBC1-33151D8CE3FE}" presName="text" presStyleLbl="fgAcc0" presStyleIdx="1" presStyleCnt="2">
        <dgm:presLayoutVars>
          <dgm:chPref val="3"/>
        </dgm:presLayoutVars>
      </dgm:prSet>
      <dgm:spPr/>
    </dgm:pt>
    <dgm:pt modelId="{3E95EEB9-A4FF-4050-A388-7AC1DFDFF99F}" type="pres">
      <dgm:prSet presAssocID="{1BA33661-A569-4602-BBC1-33151D8CE3FE}" presName="hierChild2" presStyleCnt="0"/>
      <dgm:spPr/>
    </dgm:pt>
  </dgm:ptLst>
  <dgm:cxnLst>
    <dgm:cxn modelId="{28D11F1E-F5FB-4CB2-8CB9-4BCA3E7AD12C}" type="presOf" srcId="{1BA33661-A569-4602-BBC1-33151D8CE3FE}" destId="{775B418E-3E7B-419B-B51C-0699CC807B34}" srcOrd="0" destOrd="0" presId="urn:microsoft.com/office/officeart/2005/8/layout/hierarchy1"/>
    <dgm:cxn modelId="{7E1FDC73-F514-4E85-8395-F50C4368718A}" type="presOf" srcId="{723259B3-9088-4EB6-B1A3-5649EFAF1F20}" destId="{1B9FD308-81A3-4F41-84B9-F46BFC1D1A40}" srcOrd="0" destOrd="0" presId="urn:microsoft.com/office/officeart/2005/8/layout/hierarchy1"/>
    <dgm:cxn modelId="{F805C2A1-A400-4348-AEF8-868CA1738A4D}" srcId="{723259B3-9088-4EB6-B1A3-5649EFAF1F20}" destId="{D9C28320-5B7B-4F5B-9838-222B49CDA849}" srcOrd="0" destOrd="0" parTransId="{F2E1887D-B453-4E7C-88F0-3206701EFB9D}" sibTransId="{95D7AB51-91E6-4F17-AB0B-ED8498C9AB54}"/>
    <dgm:cxn modelId="{8081D0A6-2894-4C0A-A03B-BD04B86CEE91}" srcId="{723259B3-9088-4EB6-B1A3-5649EFAF1F20}" destId="{1BA33661-A569-4602-BBC1-33151D8CE3FE}" srcOrd="1" destOrd="0" parTransId="{CFF9E827-A8F6-4B8A-9C3B-06D5660AD65F}" sibTransId="{F0262125-DE9C-4C1D-A7EB-5BE15EB963AE}"/>
    <dgm:cxn modelId="{70A354E0-4F91-4C3C-961C-9A75F02AA9D1}" type="presOf" srcId="{D9C28320-5B7B-4F5B-9838-222B49CDA849}" destId="{EBCA0053-026F-4E48-A70B-870EEC51920F}" srcOrd="0" destOrd="0" presId="urn:microsoft.com/office/officeart/2005/8/layout/hierarchy1"/>
    <dgm:cxn modelId="{8A219AB1-454E-4733-9292-E59DF2D1A37B}" type="presParOf" srcId="{1B9FD308-81A3-4F41-84B9-F46BFC1D1A40}" destId="{2354C0DD-2B3D-4567-92E1-5019793DAE92}" srcOrd="0" destOrd="0" presId="urn:microsoft.com/office/officeart/2005/8/layout/hierarchy1"/>
    <dgm:cxn modelId="{CEF81400-A5C6-415E-BBD0-B47BB61600DF}" type="presParOf" srcId="{2354C0DD-2B3D-4567-92E1-5019793DAE92}" destId="{1F7E85A6-5F4B-4E96-B18B-54D4A01A91C8}" srcOrd="0" destOrd="0" presId="urn:microsoft.com/office/officeart/2005/8/layout/hierarchy1"/>
    <dgm:cxn modelId="{3738B77F-6668-4CA3-B13A-2761825706F7}" type="presParOf" srcId="{1F7E85A6-5F4B-4E96-B18B-54D4A01A91C8}" destId="{1DF4AD81-1FFF-4F10-8011-6F4EC584D650}" srcOrd="0" destOrd="0" presId="urn:microsoft.com/office/officeart/2005/8/layout/hierarchy1"/>
    <dgm:cxn modelId="{7B07CA09-458F-4E8C-9DE2-45F35E1DD96C}" type="presParOf" srcId="{1F7E85A6-5F4B-4E96-B18B-54D4A01A91C8}" destId="{EBCA0053-026F-4E48-A70B-870EEC51920F}" srcOrd="1" destOrd="0" presId="urn:microsoft.com/office/officeart/2005/8/layout/hierarchy1"/>
    <dgm:cxn modelId="{49CD432F-BB6E-4F1B-93CC-CE191C758D04}" type="presParOf" srcId="{2354C0DD-2B3D-4567-92E1-5019793DAE92}" destId="{B7F154FC-1A50-499C-A83B-43F68D785351}" srcOrd="1" destOrd="0" presId="urn:microsoft.com/office/officeart/2005/8/layout/hierarchy1"/>
    <dgm:cxn modelId="{1E60524A-3032-4188-B5FD-76D61260EBAA}" type="presParOf" srcId="{1B9FD308-81A3-4F41-84B9-F46BFC1D1A40}" destId="{1374EB3F-1E79-4DC5-A464-225F8B7CA709}" srcOrd="1" destOrd="0" presId="urn:microsoft.com/office/officeart/2005/8/layout/hierarchy1"/>
    <dgm:cxn modelId="{4082DE2B-5F27-4F3D-8CFF-55C2AB5FAFA9}" type="presParOf" srcId="{1374EB3F-1E79-4DC5-A464-225F8B7CA709}" destId="{2DA57B3B-8DFB-46DD-AB37-B8EE0A396F4D}" srcOrd="0" destOrd="0" presId="urn:microsoft.com/office/officeart/2005/8/layout/hierarchy1"/>
    <dgm:cxn modelId="{3CC9A360-2688-436F-BBFD-E6AE340F420A}" type="presParOf" srcId="{2DA57B3B-8DFB-46DD-AB37-B8EE0A396F4D}" destId="{13D08EDD-65D9-4014-B772-78ED075418C9}" srcOrd="0" destOrd="0" presId="urn:microsoft.com/office/officeart/2005/8/layout/hierarchy1"/>
    <dgm:cxn modelId="{669888F7-AA06-40D1-9C9D-5783E69E2C95}" type="presParOf" srcId="{2DA57B3B-8DFB-46DD-AB37-B8EE0A396F4D}" destId="{775B418E-3E7B-419B-B51C-0699CC807B34}" srcOrd="1" destOrd="0" presId="urn:microsoft.com/office/officeart/2005/8/layout/hierarchy1"/>
    <dgm:cxn modelId="{5182FAE0-C9E2-425B-BA76-E589897B99A1}" type="presParOf" srcId="{1374EB3F-1E79-4DC5-A464-225F8B7CA709}" destId="{3E95EEB9-A4FF-4050-A388-7AC1DFDFF99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101617-1B21-410C-91EA-C490986D317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9EB8E1D-B5C5-4EAF-8FEA-0A9A193B61FB}">
      <dgm:prSet custT="1"/>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lnSpc>
              <a:spcPct val="100000"/>
            </a:lnSpc>
            <a:spcAft>
              <a:spcPts val="0"/>
            </a:spcAft>
          </a:pPr>
          <a:r>
            <a:rPr lang="en-US" sz="2800" b="1">
              <a:solidFill>
                <a:schemeClr val="tx1"/>
              </a:solidFill>
              <a:latin typeface="Calibri"/>
              <a:cs typeface="Calibri"/>
            </a:rPr>
            <a:t>Your brain is not fully </a:t>
          </a:r>
        </a:p>
        <a:p>
          <a:pPr rtl="0">
            <a:lnSpc>
              <a:spcPct val="100000"/>
            </a:lnSpc>
            <a:spcAft>
              <a:spcPts val="0"/>
            </a:spcAft>
          </a:pPr>
          <a:r>
            <a:rPr lang="en-US" sz="2800" b="1">
              <a:solidFill>
                <a:schemeClr val="tx1"/>
              </a:solidFill>
              <a:latin typeface="Calibri"/>
              <a:cs typeface="Calibri"/>
            </a:rPr>
            <a:t>developed until you are </a:t>
          </a:r>
        </a:p>
        <a:p>
          <a:pPr rtl="0">
            <a:lnSpc>
              <a:spcPct val="100000"/>
            </a:lnSpc>
            <a:spcAft>
              <a:spcPts val="0"/>
            </a:spcAft>
          </a:pPr>
          <a:r>
            <a:rPr lang="en-US" sz="2800" b="1">
              <a:solidFill>
                <a:schemeClr val="tx1"/>
              </a:solidFill>
              <a:latin typeface="Calibri"/>
              <a:cs typeface="Calibri"/>
            </a:rPr>
            <a:t>about 25 years or older. </a:t>
          </a:r>
        </a:p>
      </dgm:t>
    </dgm:pt>
    <dgm:pt modelId="{BAEA9670-2A03-4BF5-A84D-DEC7E90AAC7D}" type="parTrans" cxnId="{2C26D14F-220A-4A74-9A6C-D24B14C0539D}">
      <dgm:prSet/>
      <dgm:spPr/>
      <dgm:t>
        <a:bodyPr/>
        <a:lstStyle/>
        <a:p>
          <a:endParaRPr lang="en-US"/>
        </a:p>
      </dgm:t>
    </dgm:pt>
    <dgm:pt modelId="{20F9BA88-E532-4289-A8E9-80761AD4414A}" type="sibTrans" cxnId="{2C26D14F-220A-4A74-9A6C-D24B14C0539D}">
      <dgm:prSet/>
      <dgm:spPr/>
      <dgm:t>
        <a:bodyPr/>
        <a:lstStyle/>
        <a:p>
          <a:endParaRPr lang="en-US"/>
        </a:p>
      </dgm:t>
    </dgm:pt>
    <dgm:pt modelId="{9ECE1BCB-9956-435F-AAEB-8A920B6265BC}">
      <dgm:prSet custT="1"/>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sz="2400" b="1">
              <a:solidFill>
                <a:schemeClr val="tx1"/>
              </a:solidFill>
              <a:latin typeface="Calibri"/>
              <a:cs typeface="Calibri"/>
            </a:rPr>
            <a:t>Marijuana use can damage the developing brain, seriously affecting the ability to think, learn, remember, pay attention, and make safe decisions</a:t>
          </a:r>
          <a:r>
            <a:rPr lang="en-US" sz="2300" b="0">
              <a:solidFill>
                <a:schemeClr val="tx1"/>
              </a:solidFill>
              <a:latin typeface="Calibri"/>
              <a:cs typeface="Calibri"/>
            </a:rPr>
            <a:t>.</a:t>
          </a:r>
        </a:p>
      </dgm:t>
    </dgm:pt>
    <dgm:pt modelId="{166902B6-B81E-4DFD-B5DF-5B8B39D1C572}" type="parTrans" cxnId="{6455AEF4-25FD-4375-A03C-8F4F918E07BA}">
      <dgm:prSet/>
      <dgm:spPr/>
      <dgm:t>
        <a:bodyPr/>
        <a:lstStyle/>
        <a:p>
          <a:endParaRPr lang="en-US"/>
        </a:p>
      </dgm:t>
    </dgm:pt>
    <dgm:pt modelId="{28B9DAF2-628E-4623-8F03-81686F6149A6}" type="sibTrans" cxnId="{6455AEF4-25FD-4375-A03C-8F4F918E07BA}">
      <dgm:prSet/>
      <dgm:spPr/>
      <dgm:t>
        <a:bodyPr/>
        <a:lstStyle/>
        <a:p>
          <a:endParaRPr lang="en-US"/>
        </a:p>
      </dgm:t>
    </dgm:pt>
    <dgm:pt modelId="{440525FB-A01E-42EA-BEA5-2F8613AC9A00}" type="pres">
      <dgm:prSet presAssocID="{FE101617-1B21-410C-91EA-C490986D3173}" presName="Name0" presStyleCnt="0">
        <dgm:presLayoutVars>
          <dgm:dir/>
          <dgm:animLvl val="lvl"/>
          <dgm:resizeHandles val="exact"/>
        </dgm:presLayoutVars>
      </dgm:prSet>
      <dgm:spPr/>
    </dgm:pt>
    <dgm:pt modelId="{8BAEEA59-6D16-4FC2-8A7C-8E1287B40514}" type="pres">
      <dgm:prSet presAssocID="{9ECE1BCB-9956-435F-AAEB-8A920B6265BC}" presName="boxAndChildren" presStyleCnt="0"/>
      <dgm:spPr/>
    </dgm:pt>
    <dgm:pt modelId="{1CEC1EAA-1FB5-4E4A-8C7D-1D16715FFAF8}" type="pres">
      <dgm:prSet presAssocID="{9ECE1BCB-9956-435F-AAEB-8A920B6265BC}" presName="parentTextBox" presStyleLbl="node1" presStyleIdx="0" presStyleCnt="2" custScaleY="200002"/>
      <dgm:spPr/>
    </dgm:pt>
    <dgm:pt modelId="{11E725C9-BEAC-4FB9-80C8-2B61525B1D46}" type="pres">
      <dgm:prSet presAssocID="{20F9BA88-E532-4289-A8E9-80761AD4414A}" presName="sp" presStyleCnt="0"/>
      <dgm:spPr/>
    </dgm:pt>
    <dgm:pt modelId="{E0E948E9-95EB-4E02-8C32-441811670133}" type="pres">
      <dgm:prSet presAssocID="{49EB8E1D-B5C5-4EAF-8FEA-0A9A193B61FB}" presName="arrowAndChildren" presStyleCnt="0"/>
      <dgm:spPr/>
    </dgm:pt>
    <dgm:pt modelId="{6A3BB6A2-9D46-464D-A238-603D8F1E5E22}" type="pres">
      <dgm:prSet presAssocID="{49EB8E1D-B5C5-4EAF-8FEA-0A9A193B61FB}" presName="parentTextArrow" presStyleLbl="node1" presStyleIdx="1" presStyleCnt="2" custScaleY="153860"/>
      <dgm:spPr/>
    </dgm:pt>
  </dgm:ptLst>
  <dgm:cxnLst>
    <dgm:cxn modelId="{9B6CBA5B-A88A-48A6-98B2-F59CFD94CE78}" type="presOf" srcId="{49EB8E1D-B5C5-4EAF-8FEA-0A9A193B61FB}" destId="{6A3BB6A2-9D46-464D-A238-603D8F1E5E22}" srcOrd="0" destOrd="0" presId="urn:microsoft.com/office/officeart/2005/8/layout/process4"/>
    <dgm:cxn modelId="{2C26D14F-220A-4A74-9A6C-D24B14C0539D}" srcId="{FE101617-1B21-410C-91EA-C490986D3173}" destId="{49EB8E1D-B5C5-4EAF-8FEA-0A9A193B61FB}" srcOrd="0" destOrd="0" parTransId="{BAEA9670-2A03-4BF5-A84D-DEC7E90AAC7D}" sibTransId="{20F9BA88-E532-4289-A8E9-80761AD4414A}"/>
    <dgm:cxn modelId="{59BB7C78-5D23-4B50-A97C-B46713354904}" type="presOf" srcId="{9ECE1BCB-9956-435F-AAEB-8A920B6265BC}" destId="{1CEC1EAA-1FB5-4E4A-8C7D-1D16715FFAF8}" srcOrd="0" destOrd="0" presId="urn:microsoft.com/office/officeart/2005/8/layout/process4"/>
    <dgm:cxn modelId="{2DD333DA-BB72-40AC-B931-11AC37DC843D}" type="presOf" srcId="{FE101617-1B21-410C-91EA-C490986D3173}" destId="{440525FB-A01E-42EA-BEA5-2F8613AC9A00}" srcOrd="0" destOrd="0" presId="urn:microsoft.com/office/officeart/2005/8/layout/process4"/>
    <dgm:cxn modelId="{6455AEF4-25FD-4375-A03C-8F4F918E07BA}" srcId="{FE101617-1B21-410C-91EA-C490986D3173}" destId="{9ECE1BCB-9956-435F-AAEB-8A920B6265BC}" srcOrd="1" destOrd="0" parTransId="{166902B6-B81E-4DFD-B5DF-5B8B39D1C572}" sibTransId="{28B9DAF2-628E-4623-8F03-81686F6149A6}"/>
    <dgm:cxn modelId="{FC4CB59C-2DAE-4FF2-9926-EC85F96B3656}" type="presParOf" srcId="{440525FB-A01E-42EA-BEA5-2F8613AC9A00}" destId="{8BAEEA59-6D16-4FC2-8A7C-8E1287B40514}" srcOrd="0" destOrd="0" presId="urn:microsoft.com/office/officeart/2005/8/layout/process4"/>
    <dgm:cxn modelId="{5D74FF2F-50E8-4347-BB4A-FB87A916FC91}" type="presParOf" srcId="{8BAEEA59-6D16-4FC2-8A7C-8E1287B40514}" destId="{1CEC1EAA-1FB5-4E4A-8C7D-1D16715FFAF8}" srcOrd="0" destOrd="0" presId="urn:microsoft.com/office/officeart/2005/8/layout/process4"/>
    <dgm:cxn modelId="{B2CDAD36-2D11-4178-BF77-7C807F4020C5}" type="presParOf" srcId="{440525FB-A01E-42EA-BEA5-2F8613AC9A00}" destId="{11E725C9-BEAC-4FB9-80C8-2B61525B1D46}" srcOrd="1" destOrd="0" presId="urn:microsoft.com/office/officeart/2005/8/layout/process4"/>
    <dgm:cxn modelId="{5EB9042A-0363-4F3D-B1CB-4517A57DAC72}" type="presParOf" srcId="{440525FB-A01E-42EA-BEA5-2F8613AC9A00}" destId="{E0E948E9-95EB-4E02-8C32-441811670133}" srcOrd="2" destOrd="0" presId="urn:microsoft.com/office/officeart/2005/8/layout/process4"/>
    <dgm:cxn modelId="{9F5FA272-1A9A-40A0-A4EA-01E129122C5A}" type="presParOf" srcId="{E0E948E9-95EB-4E02-8C32-441811670133}" destId="{6A3BB6A2-9D46-464D-A238-603D8F1E5E2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624079-95CD-40CC-8F1D-E5581CE95C9C}" type="doc">
      <dgm:prSet loTypeId="urn:microsoft.com/office/officeart/2005/8/layout/vList2" loCatId="list" qsTypeId="urn:microsoft.com/office/officeart/2005/8/quickstyle/3d4" qsCatId="3D" csTypeId="urn:microsoft.com/office/officeart/2005/8/colors/accent2_2" csCatId="accent2" phldr="1"/>
      <dgm:spPr/>
      <dgm:t>
        <a:bodyPr/>
        <a:lstStyle/>
        <a:p>
          <a:endParaRPr lang="en-US"/>
        </a:p>
      </dgm:t>
    </dgm:pt>
    <dgm:pt modelId="{5CCB2457-C697-4ADD-A79F-E28F225B7519}">
      <dgm:prSet/>
      <dgm:spPr>
        <a:solidFill>
          <a:schemeClr val="accent2">
            <a:lumMod val="60000"/>
            <a:lumOff val="40000"/>
          </a:schemeClr>
        </a:solidFill>
      </dgm:spPr>
      <dgm:t>
        <a:bodyPr/>
        <a:lstStyle/>
        <a:p>
          <a:pPr algn="ctr"/>
          <a:r>
            <a:rPr lang="en-US" b="0">
              <a:solidFill>
                <a:schemeClr val="tx1"/>
              </a:solidFill>
              <a:latin typeface="Calibri"/>
              <a:cs typeface="Calibri"/>
            </a:rPr>
            <a:t>Regular use of marijuana (THC/cannabis) significantly increases a teen’s risk of depression and anxiety. </a:t>
          </a:r>
        </a:p>
      </dgm:t>
    </dgm:pt>
    <dgm:pt modelId="{57B793DF-9B5E-4E59-B703-50BCEA0F91FA}" type="parTrans" cxnId="{173F77A6-BF55-4025-8736-451053B885EC}">
      <dgm:prSet/>
      <dgm:spPr/>
      <dgm:t>
        <a:bodyPr/>
        <a:lstStyle/>
        <a:p>
          <a:endParaRPr lang="en-US"/>
        </a:p>
      </dgm:t>
    </dgm:pt>
    <dgm:pt modelId="{0D9B1973-4D08-4265-9E14-ADB7B99CABDB}" type="sibTrans" cxnId="{173F77A6-BF55-4025-8736-451053B885EC}">
      <dgm:prSet/>
      <dgm:spPr/>
      <dgm:t>
        <a:bodyPr/>
        <a:lstStyle/>
        <a:p>
          <a:endParaRPr lang="en-US"/>
        </a:p>
      </dgm:t>
    </dgm:pt>
    <dgm:pt modelId="{369A1BAA-513A-4EBB-BC4E-072EB9FFA423}">
      <dgm:prSet/>
      <dgm:spPr>
        <a:solidFill>
          <a:schemeClr val="accent2">
            <a:lumMod val="60000"/>
            <a:lumOff val="40000"/>
          </a:schemeClr>
        </a:solidFill>
      </dgm:spPr>
      <dgm:t>
        <a:bodyPr/>
        <a:lstStyle/>
        <a:p>
          <a:pPr algn="ctr" rtl="0"/>
          <a:r>
            <a:rPr lang="en-US" b="0">
              <a:solidFill>
                <a:schemeClr val="tx1"/>
              </a:solidFill>
              <a:latin typeface="Calibri"/>
              <a:cs typeface="Calibri"/>
            </a:rPr>
            <a:t>Marijuana (THC/cannabis) use can make depression, anxiety, and other emotional problems worse and has been linked to suicidal thoughts and psychosis (loss of touch with reality).</a:t>
          </a:r>
        </a:p>
      </dgm:t>
    </dgm:pt>
    <dgm:pt modelId="{AB1625E8-05CB-46EC-ACB2-1C91984CDB1C}" type="parTrans" cxnId="{094701F6-3DD2-4AD6-B9F3-0E61AAFA4C65}">
      <dgm:prSet/>
      <dgm:spPr/>
      <dgm:t>
        <a:bodyPr/>
        <a:lstStyle/>
        <a:p>
          <a:endParaRPr lang="en-US"/>
        </a:p>
      </dgm:t>
    </dgm:pt>
    <dgm:pt modelId="{528461ED-9624-438F-AB96-679E40F2F89B}" type="sibTrans" cxnId="{094701F6-3DD2-4AD6-B9F3-0E61AAFA4C65}">
      <dgm:prSet/>
      <dgm:spPr/>
      <dgm:t>
        <a:bodyPr/>
        <a:lstStyle/>
        <a:p>
          <a:endParaRPr lang="en-US"/>
        </a:p>
      </dgm:t>
    </dgm:pt>
    <dgm:pt modelId="{F3015443-4823-49DF-BA01-5833FE149167}">
      <dgm:prSet/>
      <dgm:spPr>
        <a:solidFill>
          <a:schemeClr val="accent2">
            <a:lumMod val="60000"/>
            <a:lumOff val="40000"/>
          </a:schemeClr>
        </a:solidFill>
      </dgm:spPr>
      <dgm:t>
        <a:bodyPr/>
        <a:lstStyle/>
        <a:p>
          <a:pPr algn="ctr"/>
          <a:r>
            <a:rPr lang="en-US" b="0">
              <a:solidFill>
                <a:schemeClr val="tx1"/>
              </a:solidFill>
              <a:latin typeface="Calibri"/>
              <a:cs typeface="Calibri"/>
            </a:rPr>
            <a:t>Marijuana (THC/cannabis) use can take away the desire to participate in activities and succeed in school. </a:t>
          </a:r>
        </a:p>
      </dgm:t>
    </dgm:pt>
    <dgm:pt modelId="{FB05DB35-6AC7-473A-9CFA-BD3C66F7C2CD}" type="parTrans" cxnId="{B066306A-8C4A-4BED-A06D-5FFBE3B253FB}">
      <dgm:prSet/>
      <dgm:spPr/>
      <dgm:t>
        <a:bodyPr/>
        <a:lstStyle/>
        <a:p>
          <a:endParaRPr lang="en-US"/>
        </a:p>
      </dgm:t>
    </dgm:pt>
    <dgm:pt modelId="{0D0B526C-9893-4723-9057-7523CCDF8DBE}" type="sibTrans" cxnId="{B066306A-8C4A-4BED-A06D-5FFBE3B253FB}">
      <dgm:prSet/>
      <dgm:spPr/>
      <dgm:t>
        <a:bodyPr/>
        <a:lstStyle/>
        <a:p>
          <a:endParaRPr lang="en-US"/>
        </a:p>
      </dgm:t>
    </dgm:pt>
    <dgm:pt modelId="{1C245362-285E-4787-B8E9-9538B27422F0}" type="pres">
      <dgm:prSet presAssocID="{32624079-95CD-40CC-8F1D-E5581CE95C9C}" presName="linear" presStyleCnt="0">
        <dgm:presLayoutVars>
          <dgm:animLvl val="lvl"/>
          <dgm:resizeHandles val="exact"/>
        </dgm:presLayoutVars>
      </dgm:prSet>
      <dgm:spPr/>
    </dgm:pt>
    <dgm:pt modelId="{112A4938-0249-4C19-8648-C2FE53644A71}" type="pres">
      <dgm:prSet presAssocID="{5CCB2457-C697-4ADD-A79F-E28F225B7519}" presName="parentText" presStyleLbl="node1" presStyleIdx="0" presStyleCnt="3">
        <dgm:presLayoutVars>
          <dgm:chMax val="0"/>
          <dgm:bulletEnabled val="1"/>
        </dgm:presLayoutVars>
      </dgm:prSet>
      <dgm:spPr/>
    </dgm:pt>
    <dgm:pt modelId="{2BCBFCFD-AE7C-424F-8936-CE82C2E53C2A}" type="pres">
      <dgm:prSet presAssocID="{0D9B1973-4D08-4265-9E14-ADB7B99CABDB}" presName="spacer" presStyleCnt="0"/>
      <dgm:spPr/>
    </dgm:pt>
    <dgm:pt modelId="{BBB23E1E-4C06-42B3-8ECD-DBAE2E602017}" type="pres">
      <dgm:prSet presAssocID="{369A1BAA-513A-4EBB-BC4E-072EB9FFA423}" presName="parentText" presStyleLbl="node1" presStyleIdx="1" presStyleCnt="3">
        <dgm:presLayoutVars>
          <dgm:chMax val="0"/>
          <dgm:bulletEnabled val="1"/>
        </dgm:presLayoutVars>
      </dgm:prSet>
      <dgm:spPr/>
    </dgm:pt>
    <dgm:pt modelId="{7879BE91-C9F0-4F0E-8426-ABB33CC8D31F}" type="pres">
      <dgm:prSet presAssocID="{528461ED-9624-438F-AB96-679E40F2F89B}" presName="spacer" presStyleCnt="0"/>
      <dgm:spPr/>
    </dgm:pt>
    <dgm:pt modelId="{14610B1D-F081-4D9D-AAFB-9DBA86AEDE06}" type="pres">
      <dgm:prSet presAssocID="{F3015443-4823-49DF-BA01-5833FE149167}" presName="parentText" presStyleLbl="node1" presStyleIdx="2" presStyleCnt="3">
        <dgm:presLayoutVars>
          <dgm:chMax val="0"/>
          <dgm:bulletEnabled val="1"/>
        </dgm:presLayoutVars>
      </dgm:prSet>
      <dgm:spPr/>
    </dgm:pt>
  </dgm:ptLst>
  <dgm:cxnLst>
    <dgm:cxn modelId="{9F1D9819-C941-498F-ABB7-75C15D6D06B1}" type="presOf" srcId="{5CCB2457-C697-4ADD-A79F-E28F225B7519}" destId="{112A4938-0249-4C19-8648-C2FE53644A71}" srcOrd="0" destOrd="0" presId="urn:microsoft.com/office/officeart/2005/8/layout/vList2"/>
    <dgm:cxn modelId="{188CD71B-E7D3-4551-B69C-DAA2F46D9219}" type="presOf" srcId="{F3015443-4823-49DF-BA01-5833FE149167}" destId="{14610B1D-F081-4D9D-AAFB-9DBA86AEDE06}" srcOrd="0" destOrd="0" presId="urn:microsoft.com/office/officeart/2005/8/layout/vList2"/>
    <dgm:cxn modelId="{B066306A-8C4A-4BED-A06D-5FFBE3B253FB}" srcId="{32624079-95CD-40CC-8F1D-E5581CE95C9C}" destId="{F3015443-4823-49DF-BA01-5833FE149167}" srcOrd="2" destOrd="0" parTransId="{FB05DB35-6AC7-473A-9CFA-BD3C66F7C2CD}" sibTransId="{0D0B526C-9893-4723-9057-7523CCDF8DBE}"/>
    <dgm:cxn modelId="{3F2B5651-D830-4F43-A146-3221C75AA392}" type="presOf" srcId="{32624079-95CD-40CC-8F1D-E5581CE95C9C}" destId="{1C245362-285E-4787-B8E9-9538B27422F0}" srcOrd="0" destOrd="0" presId="urn:microsoft.com/office/officeart/2005/8/layout/vList2"/>
    <dgm:cxn modelId="{173F77A6-BF55-4025-8736-451053B885EC}" srcId="{32624079-95CD-40CC-8F1D-E5581CE95C9C}" destId="{5CCB2457-C697-4ADD-A79F-E28F225B7519}" srcOrd="0" destOrd="0" parTransId="{57B793DF-9B5E-4E59-B703-50BCEA0F91FA}" sibTransId="{0D9B1973-4D08-4265-9E14-ADB7B99CABDB}"/>
    <dgm:cxn modelId="{BE20A9C4-748E-4F3A-98B5-0D84C138BE3B}" type="presOf" srcId="{369A1BAA-513A-4EBB-BC4E-072EB9FFA423}" destId="{BBB23E1E-4C06-42B3-8ECD-DBAE2E602017}" srcOrd="0" destOrd="0" presId="urn:microsoft.com/office/officeart/2005/8/layout/vList2"/>
    <dgm:cxn modelId="{094701F6-3DD2-4AD6-B9F3-0E61AAFA4C65}" srcId="{32624079-95CD-40CC-8F1D-E5581CE95C9C}" destId="{369A1BAA-513A-4EBB-BC4E-072EB9FFA423}" srcOrd="1" destOrd="0" parTransId="{AB1625E8-05CB-46EC-ACB2-1C91984CDB1C}" sibTransId="{528461ED-9624-438F-AB96-679E40F2F89B}"/>
    <dgm:cxn modelId="{D8EF7535-2C23-4627-A445-8DDC622F03DB}" type="presParOf" srcId="{1C245362-285E-4787-B8E9-9538B27422F0}" destId="{112A4938-0249-4C19-8648-C2FE53644A71}" srcOrd="0" destOrd="0" presId="urn:microsoft.com/office/officeart/2005/8/layout/vList2"/>
    <dgm:cxn modelId="{57F5013C-4ECC-4CF0-AC36-AFFD98FD07AB}" type="presParOf" srcId="{1C245362-285E-4787-B8E9-9538B27422F0}" destId="{2BCBFCFD-AE7C-424F-8936-CE82C2E53C2A}" srcOrd="1" destOrd="0" presId="urn:microsoft.com/office/officeart/2005/8/layout/vList2"/>
    <dgm:cxn modelId="{4E985D87-3DA7-4ECC-9340-34DA32449218}" type="presParOf" srcId="{1C245362-285E-4787-B8E9-9538B27422F0}" destId="{BBB23E1E-4C06-42B3-8ECD-DBAE2E602017}" srcOrd="2" destOrd="0" presId="urn:microsoft.com/office/officeart/2005/8/layout/vList2"/>
    <dgm:cxn modelId="{47347C77-C8FE-4E94-A412-A80E3BCCA105}" type="presParOf" srcId="{1C245362-285E-4787-B8E9-9538B27422F0}" destId="{7879BE91-C9F0-4F0E-8426-ABB33CC8D31F}" srcOrd="3" destOrd="0" presId="urn:microsoft.com/office/officeart/2005/8/layout/vList2"/>
    <dgm:cxn modelId="{2D3F9A6B-ECC9-4E31-BC62-A1A7DA2A7F16}" type="presParOf" srcId="{1C245362-285E-4787-B8E9-9538B27422F0}" destId="{14610B1D-F081-4D9D-AAFB-9DBA86AEDE0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37C578-C414-4ED4-B41B-B33B7B885621}"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3BF1112-2E88-4A9A-8965-00B7486A95D2}">
      <dgm:prSet custT="1">
        <dgm:style>
          <a:lnRef idx="2">
            <a:schemeClr val="accent2"/>
          </a:lnRef>
          <a:fillRef idx="1">
            <a:schemeClr val="lt1"/>
          </a:fillRef>
          <a:effectRef idx="0">
            <a:schemeClr val="accent2"/>
          </a:effectRef>
          <a:fontRef idx="minor">
            <a:schemeClr val="dk1"/>
          </a:fontRef>
        </dgm:style>
      </dgm:prSet>
      <dgm:spPr/>
      <dgm:t>
        <a:bodyPr/>
        <a:lstStyle/>
        <a:p>
          <a:pPr algn="ctr">
            <a:spcAft>
              <a:spcPts val="0"/>
            </a:spcAft>
          </a:pPr>
          <a:r>
            <a:rPr lang="en-US" sz="2800" b="1">
              <a:solidFill>
                <a:schemeClr val="tx1"/>
              </a:solidFill>
              <a:latin typeface="Calibri"/>
              <a:ea typeface="Calibri" panose="020F0502020204030204" pitchFamily="34" charset="0"/>
              <a:cs typeface="Calibri"/>
            </a:rPr>
            <a:t>Someone who uses drugs, </a:t>
          </a:r>
        </a:p>
        <a:p>
          <a:pPr algn="ctr">
            <a:spcAft>
              <a:spcPts val="0"/>
            </a:spcAft>
          </a:pPr>
          <a:r>
            <a:rPr lang="en-US" sz="2800" b="1">
              <a:solidFill>
                <a:schemeClr val="tx1"/>
              </a:solidFill>
              <a:latin typeface="Calibri"/>
              <a:ea typeface="Calibri" panose="020F0502020204030204" pitchFamily="34" charset="0"/>
              <a:cs typeface="Calibri"/>
            </a:rPr>
            <a:t>including marijuana (cannabis/THC), risks </a:t>
          </a:r>
        </a:p>
        <a:p>
          <a:pPr algn="ctr">
            <a:spcAft>
              <a:spcPts val="0"/>
            </a:spcAft>
          </a:pPr>
          <a:r>
            <a:rPr lang="en-US" sz="2800" b="1">
              <a:solidFill>
                <a:schemeClr val="tx1"/>
              </a:solidFill>
              <a:latin typeface="Calibri"/>
              <a:ea typeface="Calibri" panose="020F0502020204030204" pitchFamily="34" charset="0"/>
              <a:cs typeface="Calibri"/>
            </a:rPr>
            <a:t>hurting themselves physically &amp; emotionally.</a:t>
          </a:r>
          <a:endParaRPr lang="en-US" sz="2800">
            <a:solidFill>
              <a:schemeClr val="tx1"/>
            </a:solidFill>
            <a:latin typeface="Calibri"/>
            <a:ea typeface="Calibri" panose="020F0502020204030204" pitchFamily="34" charset="0"/>
            <a:cs typeface="Calibri"/>
          </a:endParaRPr>
        </a:p>
      </dgm:t>
    </dgm:pt>
    <dgm:pt modelId="{2C41A185-5DF5-47DE-84F6-1FC8F02960E9}" type="parTrans" cxnId="{06C533D4-3BBB-4D83-9F20-128D47E866CC}">
      <dgm:prSet/>
      <dgm:spPr/>
      <dgm:t>
        <a:bodyPr/>
        <a:lstStyle/>
        <a:p>
          <a:endParaRPr lang="en-US"/>
        </a:p>
      </dgm:t>
    </dgm:pt>
    <dgm:pt modelId="{FC8AF9FA-5C4B-4792-82D4-6007D40E01FC}" type="sibTrans" cxnId="{06C533D4-3BBB-4D83-9F20-128D47E866CC}">
      <dgm:prSet/>
      <dgm:spPr/>
      <dgm:t>
        <a:bodyPr/>
        <a:lstStyle/>
        <a:p>
          <a:endParaRPr lang="en-US"/>
        </a:p>
      </dgm:t>
    </dgm:pt>
    <dgm:pt modelId="{4D16E20D-302F-4425-8A2D-AF65BDCD2C32}">
      <dgm:prSet custT="1">
        <dgm:style>
          <a:lnRef idx="2">
            <a:schemeClr val="accent2"/>
          </a:lnRef>
          <a:fillRef idx="1">
            <a:schemeClr val="lt1"/>
          </a:fillRef>
          <a:effectRef idx="0">
            <a:schemeClr val="accent2"/>
          </a:effectRef>
          <a:fontRef idx="minor">
            <a:schemeClr val="dk1"/>
          </a:fontRef>
        </dgm:style>
      </dgm:prSet>
      <dgm:spPr/>
      <dgm:t>
        <a:bodyPr/>
        <a:lstStyle/>
        <a:p>
          <a:pPr algn="ctr">
            <a:spcAft>
              <a:spcPts val="0"/>
            </a:spcAft>
          </a:pPr>
          <a:r>
            <a:rPr lang="en-US" sz="2400" b="1">
              <a:solidFill>
                <a:schemeClr val="tx1"/>
              </a:solidFill>
              <a:latin typeface="Calibri"/>
              <a:ea typeface="Calibri" panose="020F0502020204030204" pitchFamily="34" charset="0"/>
              <a:cs typeface="Calibri"/>
            </a:rPr>
            <a:t>Marijuana (Cannabis/THC) use can have significant </a:t>
          </a:r>
        </a:p>
        <a:p>
          <a:pPr algn="ctr">
            <a:spcAft>
              <a:spcPts val="0"/>
            </a:spcAft>
          </a:pPr>
          <a:r>
            <a:rPr lang="en-US" sz="2400" b="1">
              <a:solidFill>
                <a:schemeClr val="tx1"/>
              </a:solidFill>
              <a:latin typeface="Calibri"/>
              <a:ea typeface="Calibri" panose="020F0502020204030204" pitchFamily="34" charset="0"/>
              <a:cs typeface="Calibri"/>
            </a:rPr>
            <a:t>negative effects on the developing brain, family </a:t>
          </a:r>
        </a:p>
        <a:p>
          <a:pPr algn="ctr">
            <a:spcAft>
              <a:spcPts val="0"/>
            </a:spcAft>
          </a:pPr>
          <a:r>
            <a:rPr lang="en-US" sz="2400" b="1">
              <a:solidFill>
                <a:schemeClr val="tx1"/>
              </a:solidFill>
              <a:latin typeface="Calibri"/>
              <a:ea typeface="Calibri" panose="020F0502020204030204" pitchFamily="34" charset="0"/>
              <a:cs typeface="Calibri"/>
            </a:rPr>
            <a:t>relationships, friendships, and the ability to </a:t>
          </a:r>
        </a:p>
        <a:p>
          <a:pPr algn="ctr">
            <a:spcAft>
              <a:spcPts val="0"/>
            </a:spcAft>
          </a:pPr>
          <a:r>
            <a:rPr lang="en-US" sz="2400" b="1">
              <a:solidFill>
                <a:schemeClr val="tx1"/>
              </a:solidFill>
              <a:latin typeface="Calibri"/>
              <a:ea typeface="Calibri" panose="020F0502020204030204" pitchFamily="34" charset="0"/>
              <a:cs typeface="Calibri"/>
            </a:rPr>
            <a:t>perform well in school and sports.</a:t>
          </a:r>
          <a:endParaRPr lang="en-US" sz="2400">
            <a:solidFill>
              <a:schemeClr val="tx1"/>
            </a:solidFill>
            <a:latin typeface="Calibri"/>
            <a:ea typeface="Calibri" panose="020F0502020204030204" pitchFamily="34" charset="0"/>
            <a:cs typeface="Calibri"/>
          </a:endParaRPr>
        </a:p>
      </dgm:t>
    </dgm:pt>
    <dgm:pt modelId="{22149000-F9B9-4D9C-8589-A99D58814463}" type="parTrans" cxnId="{D4E944B5-F54C-44D2-9C0E-D44289CF8389}">
      <dgm:prSet/>
      <dgm:spPr/>
      <dgm:t>
        <a:bodyPr/>
        <a:lstStyle/>
        <a:p>
          <a:endParaRPr lang="en-US"/>
        </a:p>
      </dgm:t>
    </dgm:pt>
    <dgm:pt modelId="{685C6244-4A83-4F80-A750-4B55101EFDC4}" type="sibTrans" cxnId="{D4E944B5-F54C-44D2-9C0E-D44289CF8389}">
      <dgm:prSet/>
      <dgm:spPr/>
      <dgm:t>
        <a:bodyPr/>
        <a:lstStyle/>
        <a:p>
          <a:endParaRPr lang="en-US"/>
        </a:p>
      </dgm:t>
    </dgm:pt>
    <dgm:pt modelId="{7602633A-082C-48CE-84B2-C5AACBA49FE0}">
      <dgm:prSet custT="1">
        <dgm:style>
          <a:lnRef idx="2">
            <a:schemeClr val="accent2"/>
          </a:lnRef>
          <a:fillRef idx="1">
            <a:schemeClr val="lt1"/>
          </a:fillRef>
          <a:effectRef idx="0">
            <a:schemeClr val="accent2"/>
          </a:effectRef>
          <a:fontRef idx="minor">
            <a:schemeClr val="dk1"/>
          </a:fontRef>
        </dgm:style>
      </dgm:prSet>
      <dgm:spPr/>
      <dgm:t>
        <a:bodyPr/>
        <a:lstStyle/>
        <a:p>
          <a:pPr algn="ctr">
            <a:spcAft>
              <a:spcPts val="0"/>
            </a:spcAft>
          </a:pPr>
          <a:r>
            <a:rPr lang="en-US" sz="2400" b="1">
              <a:solidFill>
                <a:schemeClr val="tx1"/>
              </a:solidFill>
              <a:latin typeface="Calibri"/>
              <a:ea typeface="Calibri" panose="020F0502020204030204" pitchFamily="34" charset="0"/>
              <a:cs typeface="Calibri"/>
            </a:rPr>
            <a:t>It’s important to find ways to manage feelings, </a:t>
          </a:r>
        </a:p>
        <a:p>
          <a:pPr algn="ctr">
            <a:spcAft>
              <a:spcPts val="0"/>
            </a:spcAft>
          </a:pPr>
          <a:r>
            <a:rPr lang="en-US" sz="2400" b="1">
              <a:solidFill>
                <a:schemeClr val="tx1"/>
              </a:solidFill>
              <a:latin typeface="Calibri"/>
              <a:ea typeface="Calibri" panose="020F0502020204030204" pitchFamily="34" charset="0"/>
              <a:cs typeface="Calibri"/>
            </a:rPr>
            <a:t>deal with stress, and have fun without </a:t>
          </a:r>
        </a:p>
        <a:p>
          <a:pPr algn="ctr">
            <a:spcAft>
              <a:spcPts val="0"/>
            </a:spcAft>
          </a:pPr>
          <a:r>
            <a:rPr lang="en-US" sz="2400" b="1">
              <a:solidFill>
                <a:schemeClr val="tx1"/>
              </a:solidFill>
              <a:latin typeface="Calibri"/>
              <a:ea typeface="Calibri" panose="020F0502020204030204" pitchFamily="34" charset="0"/>
              <a:cs typeface="Calibri"/>
            </a:rPr>
            <a:t>using marijuana, alcohol, vaping, or using other drugs.</a:t>
          </a:r>
          <a:r>
            <a:rPr lang="en-US" sz="500" b="1">
              <a:solidFill>
                <a:schemeClr val="tx1"/>
              </a:solidFill>
              <a:latin typeface="Calibri"/>
              <a:ea typeface="Calibri" panose="020F0502020204030204" pitchFamily="34" charset="0"/>
              <a:cs typeface="Calibri"/>
            </a:rPr>
            <a:t>.</a:t>
          </a:r>
          <a:endParaRPr lang="en-US" sz="500">
            <a:solidFill>
              <a:schemeClr val="tx1"/>
            </a:solidFill>
            <a:latin typeface="Calibri"/>
            <a:ea typeface="Calibri" panose="020F0502020204030204" pitchFamily="34" charset="0"/>
            <a:cs typeface="Calibri"/>
          </a:endParaRPr>
        </a:p>
      </dgm:t>
    </dgm:pt>
    <dgm:pt modelId="{1C5711CA-CAC4-42FB-AD36-C87C1701D31A}" type="parTrans" cxnId="{EF7D7CC3-308E-4ED5-917E-1FC53C4646A7}">
      <dgm:prSet/>
      <dgm:spPr/>
      <dgm:t>
        <a:bodyPr/>
        <a:lstStyle/>
        <a:p>
          <a:endParaRPr lang="en-US"/>
        </a:p>
      </dgm:t>
    </dgm:pt>
    <dgm:pt modelId="{8AFB3AE5-6CC9-416A-B2CF-34981D12CC42}" type="sibTrans" cxnId="{EF7D7CC3-308E-4ED5-917E-1FC53C4646A7}">
      <dgm:prSet/>
      <dgm:spPr/>
      <dgm:t>
        <a:bodyPr/>
        <a:lstStyle/>
        <a:p>
          <a:endParaRPr lang="en-US"/>
        </a:p>
      </dgm:t>
    </dgm:pt>
    <dgm:pt modelId="{34CF0E6F-9CED-48CC-820A-77D4D0E8C87F}" type="pres">
      <dgm:prSet presAssocID="{F837C578-C414-4ED4-B41B-B33B7B885621}" presName="linear" presStyleCnt="0">
        <dgm:presLayoutVars>
          <dgm:animLvl val="lvl"/>
          <dgm:resizeHandles val="exact"/>
        </dgm:presLayoutVars>
      </dgm:prSet>
      <dgm:spPr/>
    </dgm:pt>
    <dgm:pt modelId="{9122F338-D7E3-4D01-9655-48EC1DEB0058}" type="pres">
      <dgm:prSet presAssocID="{13BF1112-2E88-4A9A-8965-00B7486A95D2}" presName="parentText" presStyleLbl="node1" presStyleIdx="0" presStyleCnt="3">
        <dgm:presLayoutVars>
          <dgm:chMax val="0"/>
          <dgm:bulletEnabled val="1"/>
        </dgm:presLayoutVars>
      </dgm:prSet>
      <dgm:spPr/>
    </dgm:pt>
    <dgm:pt modelId="{AA8AF399-528E-41A3-BC1A-BEDF58F5D749}" type="pres">
      <dgm:prSet presAssocID="{FC8AF9FA-5C4B-4792-82D4-6007D40E01FC}" presName="spacer" presStyleCnt="0"/>
      <dgm:spPr/>
    </dgm:pt>
    <dgm:pt modelId="{DACCD0BE-4A4E-4AEB-9932-97AD9912D6C2}" type="pres">
      <dgm:prSet presAssocID="{4D16E20D-302F-4425-8A2D-AF65BDCD2C32}" presName="parentText" presStyleLbl="node1" presStyleIdx="1" presStyleCnt="3">
        <dgm:presLayoutVars>
          <dgm:chMax val="0"/>
          <dgm:bulletEnabled val="1"/>
        </dgm:presLayoutVars>
      </dgm:prSet>
      <dgm:spPr/>
    </dgm:pt>
    <dgm:pt modelId="{E3BDB039-20B7-4DFC-8C68-28FF31E4A33B}" type="pres">
      <dgm:prSet presAssocID="{685C6244-4A83-4F80-A750-4B55101EFDC4}" presName="spacer" presStyleCnt="0"/>
      <dgm:spPr/>
    </dgm:pt>
    <dgm:pt modelId="{A82B5E6B-209D-4319-A578-F5808738DBAA}" type="pres">
      <dgm:prSet presAssocID="{7602633A-082C-48CE-84B2-C5AACBA49FE0}" presName="parentText" presStyleLbl="node1" presStyleIdx="2" presStyleCnt="3">
        <dgm:presLayoutVars>
          <dgm:chMax val="0"/>
          <dgm:bulletEnabled val="1"/>
        </dgm:presLayoutVars>
      </dgm:prSet>
      <dgm:spPr/>
    </dgm:pt>
  </dgm:ptLst>
  <dgm:cxnLst>
    <dgm:cxn modelId="{97B7F173-5BF5-4AA6-B46D-6AC220F762CD}" type="presOf" srcId="{F837C578-C414-4ED4-B41B-B33B7B885621}" destId="{34CF0E6F-9CED-48CC-820A-77D4D0E8C87F}" srcOrd="0" destOrd="0" presId="urn:microsoft.com/office/officeart/2005/8/layout/vList2"/>
    <dgm:cxn modelId="{6C5F2F76-6271-4212-8DBA-B50589DC846E}" type="presOf" srcId="{7602633A-082C-48CE-84B2-C5AACBA49FE0}" destId="{A82B5E6B-209D-4319-A578-F5808738DBAA}" srcOrd="0" destOrd="0" presId="urn:microsoft.com/office/officeart/2005/8/layout/vList2"/>
    <dgm:cxn modelId="{D056778C-8F1C-4B2F-8948-C21EB7C35A63}" type="presOf" srcId="{13BF1112-2E88-4A9A-8965-00B7486A95D2}" destId="{9122F338-D7E3-4D01-9655-48EC1DEB0058}" srcOrd="0" destOrd="0" presId="urn:microsoft.com/office/officeart/2005/8/layout/vList2"/>
    <dgm:cxn modelId="{63AA3898-9910-47D3-B43B-79CC7FB2F7FF}" type="presOf" srcId="{4D16E20D-302F-4425-8A2D-AF65BDCD2C32}" destId="{DACCD0BE-4A4E-4AEB-9932-97AD9912D6C2}" srcOrd="0" destOrd="0" presId="urn:microsoft.com/office/officeart/2005/8/layout/vList2"/>
    <dgm:cxn modelId="{D4E944B5-F54C-44D2-9C0E-D44289CF8389}" srcId="{F837C578-C414-4ED4-B41B-B33B7B885621}" destId="{4D16E20D-302F-4425-8A2D-AF65BDCD2C32}" srcOrd="1" destOrd="0" parTransId="{22149000-F9B9-4D9C-8589-A99D58814463}" sibTransId="{685C6244-4A83-4F80-A750-4B55101EFDC4}"/>
    <dgm:cxn modelId="{EF7D7CC3-308E-4ED5-917E-1FC53C4646A7}" srcId="{F837C578-C414-4ED4-B41B-B33B7B885621}" destId="{7602633A-082C-48CE-84B2-C5AACBA49FE0}" srcOrd="2" destOrd="0" parTransId="{1C5711CA-CAC4-42FB-AD36-C87C1701D31A}" sibTransId="{8AFB3AE5-6CC9-416A-B2CF-34981D12CC42}"/>
    <dgm:cxn modelId="{06C533D4-3BBB-4D83-9F20-128D47E866CC}" srcId="{F837C578-C414-4ED4-B41B-B33B7B885621}" destId="{13BF1112-2E88-4A9A-8965-00B7486A95D2}" srcOrd="0" destOrd="0" parTransId="{2C41A185-5DF5-47DE-84F6-1FC8F02960E9}" sibTransId="{FC8AF9FA-5C4B-4792-82D4-6007D40E01FC}"/>
    <dgm:cxn modelId="{70C47E6B-F7CE-45BB-8526-689EDC0F790F}" type="presParOf" srcId="{34CF0E6F-9CED-48CC-820A-77D4D0E8C87F}" destId="{9122F338-D7E3-4D01-9655-48EC1DEB0058}" srcOrd="0" destOrd="0" presId="urn:microsoft.com/office/officeart/2005/8/layout/vList2"/>
    <dgm:cxn modelId="{8FECB3E2-9A49-4BB1-AA2B-947880B72E2C}" type="presParOf" srcId="{34CF0E6F-9CED-48CC-820A-77D4D0E8C87F}" destId="{AA8AF399-528E-41A3-BC1A-BEDF58F5D749}" srcOrd="1" destOrd="0" presId="urn:microsoft.com/office/officeart/2005/8/layout/vList2"/>
    <dgm:cxn modelId="{CFCC9AB2-CF8E-4047-87BF-09795B4E5E7B}" type="presParOf" srcId="{34CF0E6F-9CED-48CC-820A-77D4D0E8C87F}" destId="{DACCD0BE-4A4E-4AEB-9932-97AD9912D6C2}" srcOrd="2" destOrd="0" presId="urn:microsoft.com/office/officeart/2005/8/layout/vList2"/>
    <dgm:cxn modelId="{1E134233-A689-4ABB-BE66-101D23FD27B0}" type="presParOf" srcId="{34CF0E6F-9CED-48CC-820A-77D4D0E8C87F}" destId="{E3BDB039-20B7-4DFC-8C68-28FF31E4A33B}" srcOrd="3" destOrd="0" presId="urn:microsoft.com/office/officeart/2005/8/layout/vList2"/>
    <dgm:cxn modelId="{BE3AA0E5-98F5-4B5F-BC36-E777DC78D6B7}" type="presParOf" srcId="{34CF0E6F-9CED-48CC-820A-77D4D0E8C87F}" destId="{A82B5E6B-209D-4319-A578-F5808738DBA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650B2F-58CA-4DC6-908A-D5A52AB5DAF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9C18F6E-C217-41E1-9514-9817F59CC74C}">
      <dgm:prSet/>
      <dgm:spPr/>
      <dgm:t>
        <a:bodyPr/>
        <a:lstStyle/>
        <a:p>
          <a:r>
            <a:rPr lang="en-US" b="1"/>
            <a:t>For more research-based information:</a:t>
          </a:r>
          <a:endParaRPr lang="en-US"/>
        </a:p>
      </dgm:t>
    </dgm:pt>
    <dgm:pt modelId="{31D23584-16EC-4568-BCAC-44A313CFD3B4}" type="parTrans" cxnId="{A39E9CF8-F73E-4557-90EA-D5FD39A5488C}">
      <dgm:prSet/>
      <dgm:spPr/>
      <dgm:t>
        <a:bodyPr/>
        <a:lstStyle/>
        <a:p>
          <a:endParaRPr lang="en-US"/>
        </a:p>
      </dgm:t>
    </dgm:pt>
    <dgm:pt modelId="{DDD20A26-F892-419D-84CD-0B66D0DB4058}" type="sibTrans" cxnId="{A39E9CF8-F73E-4557-90EA-D5FD39A5488C}">
      <dgm:prSet/>
      <dgm:spPr/>
      <dgm:t>
        <a:bodyPr/>
        <a:lstStyle/>
        <a:p>
          <a:endParaRPr lang="en-US"/>
        </a:p>
      </dgm:t>
    </dgm:pt>
    <dgm:pt modelId="{95394650-15EB-4E70-BF82-B053C890E877}">
      <dgm:prSet/>
      <dgm:spPr/>
      <dgm:t>
        <a:bodyPr/>
        <a:lstStyle/>
        <a:p>
          <a:pPr rtl="0"/>
          <a:r>
            <a:rPr lang="en-US" b="1">
              <a:latin typeface="Constantia"/>
              <a:hlinkClick xmlns:r="http://schemas.openxmlformats.org/officeDocument/2006/relationships" r:id="rId1"/>
            </a:rPr>
            <a:t>www.cdc.gov</a:t>
          </a:r>
          <a:r>
            <a:rPr lang="en-US" b="1">
              <a:latin typeface="Constantia"/>
            </a:rPr>
            <a:t> </a:t>
          </a:r>
          <a:endParaRPr lang="en-US" b="0">
            <a:latin typeface="Constantia"/>
          </a:endParaRPr>
        </a:p>
      </dgm:t>
    </dgm:pt>
    <dgm:pt modelId="{23EFF6A3-3D06-44B8-8137-0E88C6DC1FE3}" type="parTrans" cxnId="{AA352C73-6C55-40AE-8023-AFBF9A0FA508}">
      <dgm:prSet/>
      <dgm:spPr/>
      <dgm:t>
        <a:bodyPr/>
        <a:lstStyle/>
        <a:p>
          <a:endParaRPr lang="en-US"/>
        </a:p>
      </dgm:t>
    </dgm:pt>
    <dgm:pt modelId="{4A8744FA-ABE2-4919-A91A-E39F15CF3834}" type="sibTrans" cxnId="{AA352C73-6C55-40AE-8023-AFBF9A0FA508}">
      <dgm:prSet/>
      <dgm:spPr/>
      <dgm:t>
        <a:bodyPr/>
        <a:lstStyle/>
        <a:p>
          <a:endParaRPr lang="en-US"/>
        </a:p>
      </dgm:t>
    </dgm:pt>
    <dgm:pt modelId="{1C2963C9-45FD-411F-8532-A66394A891B5}">
      <dgm:prSet/>
      <dgm:spPr/>
      <dgm:t>
        <a:bodyPr/>
        <a:lstStyle/>
        <a:p>
          <a:pPr rtl="0"/>
          <a:r>
            <a:rPr lang="en-US" b="1">
              <a:hlinkClick xmlns:r="http://schemas.openxmlformats.org/officeDocument/2006/relationships" r:id="rId2"/>
            </a:rPr>
            <a:t>www.nimh.nih.gov</a:t>
          </a:r>
          <a:r>
            <a:rPr lang="en-US" b="1"/>
            <a:t> </a:t>
          </a:r>
          <a:endParaRPr lang="en-US" b="0">
            <a:latin typeface="Constantia"/>
          </a:endParaRPr>
        </a:p>
      </dgm:t>
    </dgm:pt>
    <dgm:pt modelId="{1A064D81-8E23-49E3-924C-BEBEC9B2AAF5}" type="parTrans" cxnId="{5871D318-F4BE-4D7D-BC07-B6AB1ED7B0FB}">
      <dgm:prSet/>
      <dgm:spPr/>
      <dgm:t>
        <a:bodyPr/>
        <a:lstStyle/>
        <a:p>
          <a:endParaRPr lang="en-US"/>
        </a:p>
      </dgm:t>
    </dgm:pt>
    <dgm:pt modelId="{864F0691-63EE-4835-A7AD-35D865325ACC}" type="sibTrans" cxnId="{5871D318-F4BE-4D7D-BC07-B6AB1ED7B0FB}">
      <dgm:prSet/>
      <dgm:spPr/>
      <dgm:t>
        <a:bodyPr/>
        <a:lstStyle/>
        <a:p>
          <a:endParaRPr lang="en-US"/>
        </a:p>
      </dgm:t>
    </dgm:pt>
    <dgm:pt modelId="{D80578DC-0663-4967-85B1-A3831A956555}">
      <dgm:prSet phldr="0"/>
      <dgm:spPr/>
      <dgm:t>
        <a:bodyPr/>
        <a:lstStyle/>
        <a:p>
          <a:pPr rtl="0"/>
          <a:r>
            <a:rPr lang="en-US" b="1">
              <a:latin typeface="Constantia"/>
              <a:hlinkClick xmlns:r="http://schemas.openxmlformats.org/officeDocument/2006/relationships" r:id="rId3"/>
            </a:rPr>
            <a:t>www.cvcoalition.org</a:t>
          </a:r>
        </a:p>
      </dgm:t>
    </dgm:pt>
    <dgm:pt modelId="{37490473-C7CC-4033-ACBC-8079736E21BA}" type="parTrans" cxnId="{C15E2056-B83F-4975-98EF-F6FF640F1B36}">
      <dgm:prSet/>
      <dgm:spPr/>
    </dgm:pt>
    <dgm:pt modelId="{C07F25A9-7035-4C72-B0EC-7059CEC16B15}" type="sibTrans" cxnId="{C15E2056-B83F-4975-98EF-F6FF640F1B36}">
      <dgm:prSet/>
      <dgm:spPr/>
    </dgm:pt>
    <dgm:pt modelId="{723D1E56-9B39-4200-8177-B30B13588AC0}">
      <dgm:prSet phldr="0"/>
      <dgm:spPr/>
      <dgm:t>
        <a:bodyPr/>
        <a:lstStyle/>
        <a:p>
          <a:pPr rtl="0"/>
          <a:r>
            <a:rPr lang="en-US" b="1">
              <a:latin typeface="Constantia"/>
              <a:hlinkClick xmlns:r="http://schemas.openxmlformats.org/officeDocument/2006/relationships" r:id="rId4"/>
            </a:rPr>
            <a:t>www</a:t>
          </a:r>
          <a:r>
            <a:rPr lang="en-US" b="1">
              <a:hlinkClick xmlns:r="http://schemas.openxmlformats.org/officeDocument/2006/relationships" r:id="rId4"/>
            </a:rPr>
            <a:t>.drugabuse.gov</a:t>
          </a:r>
          <a:r>
            <a:rPr lang="en-US" b="1"/>
            <a:t> </a:t>
          </a:r>
          <a:endParaRPr lang="en-US" b="0">
            <a:latin typeface="Constantia"/>
          </a:endParaRPr>
        </a:p>
      </dgm:t>
    </dgm:pt>
    <dgm:pt modelId="{02018D50-FBED-44F3-86FE-FDD4E69D92FB}" type="parTrans" cxnId="{C055E995-0D59-4337-ABA1-3947D2A7FDAF}">
      <dgm:prSet/>
      <dgm:spPr/>
    </dgm:pt>
    <dgm:pt modelId="{1E2B9B8A-14BE-4053-B113-6DFCD966C782}" type="sibTrans" cxnId="{C055E995-0D59-4337-ABA1-3947D2A7FDAF}">
      <dgm:prSet/>
      <dgm:spPr/>
    </dgm:pt>
    <dgm:pt modelId="{D899E423-7A2A-4C75-9012-A92C7FD21493}" type="pres">
      <dgm:prSet presAssocID="{19650B2F-58CA-4DC6-908A-D5A52AB5DAFA}" presName="linear" presStyleCnt="0">
        <dgm:presLayoutVars>
          <dgm:animLvl val="lvl"/>
          <dgm:resizeHandles val="exact"/>
        </dgm:presLayoutVars>
      </dgm:prSet>
      <dgm:spPr/>
    </dgm:pt>
    <dgm:pt modelId="{62848FC9-80A6-4CFB-9869-3E39803E98B2}" type="pres">
      <dgm:prSet presAssocID="{39C18F6E-C217-41E1-9514-9817F59CC74C}" presName="parentText" presStyleLbl="node1" presStyleIdx="0" presStyleCnt="5">
        <dgm:presLayoutVars>
          <dgm:chMax val="0"/>
          <dgm:bulletEnabled val="1"/>
        </dgm:presLayoutVars>
      </dgm:prSet>
      <dgm:spPr/>
    </dgm:pt>
    <dgm:pt modelId="{B1B837CC-D014-4576-997B-EB5D0478976D}" type="pres">
      <dgm:prSet presAssocID="{DDD20A26-F892-419D-84CD-0B66D0DB4058}" presName="spacer" presStyleCnt="0"/>
      <dgm:spPr/>
    </dgm:pt>
    <dgm:pt modelId="{F637D8A4-94E5-4777-AB0D-0CAAB716A637}" type="pres">
      <dgm:prSet presAssocID="{95394650-15EB-4E70-BF82-B053C890E877}" presName="parentText" presStyleLbl="node1" presStyleIdx="1" presStyleCnt="5">
        <dgm:presLayoutVars>
          <dgm:chMax val="0"/>
          <dgm:bulletEnabled val="1"/>
        </dgm:presLayoutVars>
      </dgm:prSet>
      <dgm:spPr/>
    </dgm:pt>
    <dgm:pt modelId="{E3E5E5D1-C43E-469D-81FA-36F1FA1D9BF3}" type="pres">
      <dgm:prSet presAssocID="{4A8744FA-ABE2-4919-A91A-E39F15CF3834}" presName="spacer" presStyleCnt="0"/>
      <dgm:spPr/>
    </dgm:pt>
    <dgm:pt modelId="{34BB6842-445C-4504-BB12-F5848F3EC9E1}" type="pres">
      <dgm:prSet presAssocID="{723D1E56-9B39-4200-8177-B30B13588AC0}" presName="parentText" presStyleLbl="node1" presStyleIdx="2" presStyleCnt="5">
        <dgm:presLayoutVars>
          <dgm:chMax val="0"/>
          <dgm:bulletEnabled val="1"/>
        </dgm:presLayoutVars>
      </dgm:prSet>
      <dgm:spPr/>
    </dgm:pt>
    <dgm:pt modelId="{3B2C17F4-7B89-4DB6-92BB-274068924E0E}" type="pres">
      <dgm:prSet presAssocID="{1E2B9B8A-14BE-4053-B113-6DFCD966C782}" presName="spacer" presStyleCnt="0"/>
      <dgm:spPr/>
    </dgm:pt>
    <dgm:pt modelId="{79894829-F438-4CBE-9688-4FBC30610ECC}" type="pres">
      <dgm:prSet presAssocID="{1C2963C9-45FD-411F-8532-A66394A891B5}" presName="parentText" presStyleLbl="node1" presStyleIdx="3" presStyleCnt="5">
        <dgm:presLayoutVars>
          <dgm:chMax val="0"/>
          <dgm:bulletEnabled val="1"/>
        </dgm:presLayoutVars>
      </dgm:prSet>
      <dgm:spPr/>
    </dgm:pt>
    <dgm:pt modelId="{C1D41FAE-7001-4FE6-AFB5-54F0308A376C}" type="pres">
      <dgm:prSet presAssocID="{864F0691-63EE-4835-A7AD-35D865325ACC}" presName="spacer" presStyleCnt="0"/>
      <dgm:spPr/>
    </dgm:pt>
    <dgm:pt modelId="{DBD9F7FB-E8E7-458B-A175-4E19072FA942}" type="pres">
      <dgm:prSet presAssocID="{D80578DC-0663-4967-85B1-A3831A956555}" presName="parentText" presStyleLbl="node1" presStyleIdx="4" presStyleCnt="5">
        <dgm:presLayoutVars>
          <dgm:chMax val="0"/>
          <dgm:bulletEnabled val="1"/>
        </dgm:presLayoutVars>
      </dgm:prSet>
      <dgm:spPr/>
    </dgm:pt>
  </dgm:ptLst>
  <dgm:cxnLst>
    <dgm:cxn modelId="{89922E06-55F8-42AD-8362-A729C3AA55D1}" type="presOf" srcId="{723D1E56-9B39-4200-8177-B30B13588AC0}" destId="{34BB6842-445C-4504-BB12-F5848F3EC9E1}" srcOrd="0" destOrd="0" presId="urn:microsoft.com/office/officeart/2005/8/layout/vList2"/>
    <dgm:cxn modelId="{5871D318-F4BE-4D7D-BC07-B6AB1ED7B0FB}" srcId="{19650B2F-58CA-4DC6-908A-D5A52AB5DAFA}" destId="{1C2963C9-45FD-411F-8532-A66394A891B5}" srcOrd="3" destOrd="0" parTransId="{1A064D81-8E23-49E3-924C-BEBEC9B2AAF5}" sibTransId="{864F0691-63EE-4835-A7AD-35D865325ACC}"/>
    <dgm:cxn modelId="{C6419136-FA01-445D-BE6C-8595C41486F4}" type="presOf" srcId="{19650B2F-58CA-4DC6-908A-D5A52AB5DAFA}" destId="{D899E423-7A2A-4C75-9012-A92C7FD21493}" srcOrd="0" destOrd="0" presId="urn:microsoft.com/office/officeart/2005/8/layout/vList2"/>
    <dgm:cxn modelId="{AA352C73-6C55-40AE-8023-AFBF9A0FA508}" srcId="{19650B2F-58CA-4DC6-908A-D5A52AB5DAFA}" destId="{95394650-15EB-4E70-BF82-B053C890E877}" srcOrd="1" destOrd="0" parTransId="{23EFF6A3-3D06-44B8-8137-0E88C6DC1FE3}" sibTransId="{4A8744FA-ABE2-4919-A91A-E39F15CF3834}"/>
    <dgm:cxn modelId="{C15E2056-B83F-4975-98EF-F6FF640F1B36}" srcId="{19650B2F-58CA-4DC6-908A-D5A52AB5DAFA}" destId="{D80578DC-0663-4967-85B1-A3831A956555}" srcOrd="4" destOrd="0" parTransId="{37490473-C7CC-4033-ACBC-8079736E21BA}" sibTransId="{C07F25A9-7035-4C72-B0EC-7059CEC16B15}"/>
    <dgm:cxn modelId="{6AF46178-6519-42E1-8396-20EAAAA88812}" type="presOf" srcId="{95394650-15EB-4E70-BF82-B053C890E877}" destId="{F637D8A4-94E5-4777-AB0D-0CAAB716A637}" srcOrd="0" destOrd="0" presId="urn:microsoft.com/office/officeart/2005/8/layout/vList2"/>
    <dgm:cxn modelId="{C055E995-0D59-4337-ABA1-3947D2A7FDAF}" srcId="{19650B2F-58CA-4DC6-908A-D5A52AB5DAFA}" destId="{723D1E56-9B39-4200-8177-B30B13588AC0}" srcOrd="2" destOrd="0" parTransId="{02018D50-FBED-44F3-86FE-FDD4E69D92FB}" sibTransId="{1E2B9B8A-14BE-4053-B113-6DFCD966C782}"/>
    <dgm:cxn modelId="{A1640E9B-811A-443A-A940-9E3CB02BE3B2}" type="presOf" srcId="{D80578DC-0663-4967-85B1-A3831A956555}" destId="{DBD9F7FB-E8E7-458B-A175-4E19072FA942}" srcOrd="0" destOrd="0" presId="urn:microsoft.com/office/officeart/2005/8/layout/vList2"/>
    <dgm:cxn modelId="{72569BAA-F83B-4C8C-BAB6-27223ED61898}" type="presOf" srcId="{39C18F6E-C217-41E1-9514-9817F59CC74C}" destId="{62848FC9-80A6-4CFB-9869-3E39803E98B2}" srcOrd="0" destOrd="0" presId="urn:microsoft.com/office/officeart/2005/8/layout/vList2"/>
    <dgm:cxn modelId="{94BEDEF6-05D2-4C33-BBBB-BE5AD67847FD}" type="presOf" srcId="{1C2963C9-45FD-411F-8532-A66394A891B5}" destId="{79894829-F438-4CBE-9688-4FBC30610ECC}" srcOrd="0" destOrd="0" presId="urn:microsoft.com/office/officeart/2005/8/layout/vList2"/>
    <dgm:cxn modelId="{A39E9CF8-F73E-4557-90EA-D5FD39A5488C}" srcId="{19650B2F-58CA-4DC6-908A-D5A52AB5DAFA}" destId="{39C18F6E-C217-41E1-9514-9817F59CC74C}" srcOrd="0" destOrd="0" parTransId="{31D23584-16EC-4568-BCAC-44A313CFD3B4}" sibTransId="{DDD20A26-F892-419D-84CD-0B66D0DB4058}"/>
    <dgm:cxn modelId="{902A2D9A-280C-49C3-8B78-6CDE332EB28A}" type="presParOf" srcId="{D899E423-7A2A-4C75-9012-A92C7FD21493}" destId="{62848FC9-80A6-4CFB-9869-3E39803E98B2}" srcOrd="0" destOrd="0" presId="urn:microsoft.com/office/officeart/2005/8/layout/vList2"/>
    <dgm:cxn modelId="{9B595114-AD34-4E76-ABAE-A4BB227B7666}" type="presParOf" srcId="{D899E423-7A2A-4C75-9012-A92C7FD21493}" destId="{B1B837CC-D014-4576-997B-EB5D0478976D}" srcOrd="1" destOrd="0" presId="urn:microsoft.com/office/officeart/2005/8/layout/vList2"/>
    <dgm:cxn modelId="{0F5E3F16-9710-4672-B54D-C232A4A73062}" type="presParOf" srcId="{D899E423-7A2A-4C75-9012-A92C7FD21493}" destId="{F637D8A4-94E5-4777-AB0D-0CAAB716A637}" srcOrd="2" destOrd="0" presId="urn:microsoft.com/office/officeart/2005/8/layout/vList2"/>
    <dgm:cxn modelId="{AF401CF4-8C4C-4301-A224-7AB82B6239E7}" type="presParOf" srcId="{D899E423-7A2A-4C75-9012-A92C7FD21493}" destId="{E3E5E5D1-C43E-469D-81FA-36F1FA1D9BF3}" srcOrd="3" destOrd="0" presId="urn:microsoft.com/office/officeart/2005/8/layout/vList2"/>
    <dgm:cxn modelId="{F3C8BD55-F599-4037-AB59-1A3626DD542E}" type="presParOf" srcId="{D899E423-7A2A-4C75-9012-A92C7FD21493}" destId="{34BB6842-445C-4504-BB12-F5848F3EC9E1}" srcOrd="4" destOrd="0" presId="urn:microsoft.com/office/officeart/2005/8/layout/vList2"/>
    <dgm:cxn modelId="{264279E7-31C0-4330-ABBB-D087A07928F8}" type="presParOf" srcId="{D899E423-7A2A-4C75-9012-A92C7FD21493}" destId="{3B2C17F4-7B89-4DB6-92BB-274068924E0E}" srcOrd="5" destOrd="0" presId="urn:microsoft.com/office/officeart/2005/8/layout/vList2"/>
    <dgm:cxn modelId="{560C436D-0956-4340-AD7F-6EDA179465AB}" type="presParOf" srcId="{D899E423-7A2A-4C75-9012-A92C7FD21493}" destId="{79894829-F438-4CBE-9688-4FBC30610ECC}" srcOrd="6" destOrd="0" presId="urn:microsoft.com/office/officeart/2005/8/layout/vList2"/>
    <dgm:cxn modelId="{C039EC7B-D53C-4D7A-8653-A8837365660D}" type="presParOf" srcId="{D899E423-7A2A-4C75-9012-A92C7FD21493}" destId="{C1D41FAE-7001-4FE6-AFB5-54F0308A376C}" srcOrd="7" destOrd="0" presId="urn:microsoft.com/office/officeart/2005/8/layout/vList2"/>
    <dgm:cxn modelId="{2DEF4213-C072-4582-B3BE-20516F8750AE}" type="presParOf" srcId="{D899E423-7A2A-4C75-9012-A92C7FD21493}" destId="{DBD9F7FB-E8E7-458B-A175-4E19072FA94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2C12D-273A-467B-B7D6-4869A43F25C3}">
      <dsp:nvSpPr>
        <dsp:cNvPr id="0" name=""/>
        <dsp:cNvSpPr/>
      </dsp:nvSpPr>
      <dsp:spPr>
        <a:xfrm>
          <a:off x="0" y="440639"/>
          <a:ext cx="8229600" cy="87516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a:latin typeface="Calibri"/>
              <a:cs typeface="Calibri"/>
            </a:rPr>
            <a:t>All prescription medication used in our country needs to be approved by a government agency, the Food and Drug Administration (FDA).</a:t>
          </a:r>
        </a:p>
      </dsp:txBody>
      <dsp:txXfrm>
        <a:off x="42722" y="483361"/>
        <a:ext cx="8144156" cy="789716"/>
      </dsp:txXfrm>
    </dsp:sp>
    <dsp:sp modelId="{297A5603-491A-4C57-9965-B5CB619282A6}">
      <dsp:nvSpPr>
        <dsp:cNvPr id="0" name=""/>
        <dsp:cNvSpPr/>
      </dsp:nvSpPr>
      <dsp:spPr>
        <a:xfrm>
          <a:off x="0" y="1379159"/>
          <a:ext cx="8229600" cy="87516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latin typeface="Calibri"/>
              <a:cs typeface="Calibri"/>
            </a:rPr>
            <a:t>The FDA makes sure that medications are safe and effective AND that the benefits are greater than the risks.</a:t>
          </a:r>
        </a:p>
      </dsp:txBody>
      <dsp:txXfrm>
        <a:off x="42722" y="1421881"/>
        <a:ext cx="8144156" cy="789716"/>
      </dsp:txXfrm>
    </dsp:sp>
    <dsp:sp modelId="{82E0BE64-E88A-4A8A-8056-E4CE0BEEBC6D}">
      <dsp:nvSpPr>
        <dsp:cNvPr id="0" name=""/>
        <dsp:cNvSpPr/>
      </dsp:nvSpPr>
      <dsp:spPr>
        <a:xfrm>
          <a:off x="0" y="2317680"/>
          <a:ext cx="8229600" cy="87516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a:latin typeface="Calibri"/>
              <a:cs typeface="Calibri"/>
            </a:rPr>
            <a:t>The FDA has NOT approved the cannabis plant itself for any health condition. </a:t>
          </a:r>
        </a:p>
      </dsp:txBody>
      <dsp:txXfrm>
        <a:off x="42722" y="2360402"/>
        <a:ext cx="8144156" cy="789716"/>
      </dsp:txXfrm>
    </dsp:sp>
    <dsp:sp modelId="{6D7E31AE-2030-4E5A-AA5E-92323ACFAAB4}">
      <dsp:nvSpPr>
        <dsp:cNvPr id="0" name=""/>
        <dsp:cNvSpPr/>
      </dsp:nvSpPr>
      <dsp:spPr>
        <a:xfrm>
          <a:off x="0" y="3256200"/>
          <a:ext cx="8229600" cy="87516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latin typeface="Calibri"/>
              <a:cs typeface="Calibri"/>
            </a:rPr>
            <a:t>There are real health risks associated with using cannabis products. </a:t>
          </a:r>
        </a:p>
      </dsp:txBody>
      <dsp:txXfrm>
        <a:off x="42722" y="3298922"/>
        <a:ext cx="8144156" cy="789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F2D60-3069-47D3-BE7D-057A9E915015}">
      <dsp:nvSpPr>
        <dsp:cNvPr id="0" name=""/>
        <dsp:cNvSpPr/>
      </dsp:nvSpPr>
      <dsp:spPr>
        <a:xfrm>
          <a:off x="0" y="3219351"/>
          <a:ext cx="8229600" cy="2112243"/>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b="1" kern="1200">
              <a:latin typeface="Calibri"/>
              <a:cs typeface="Calibri"/>
            </a:rPr>
            <a:t>It is NOT LEGAL </a:t>
          </a:r>
          <a:endParaRPr lang="en-US" sz="3700" kern="1200">
            <a:latin typeface="Calibri"/>
            <a:cs typeface="Calibri"/>
          </a:endParaRPr>
        </a:p>
      </dsp:txBody>
      <dsp:txXfrm>
        <a:off x="0" y="3219351"/>
        <a:ext cx="8229600" cy="1140611"/>
      </dsp:txXfrm>
    </dsp:sp>
    <dsp:sp modelId="{7515AB55-FC28-4A5D-AC39-01BE2397C256}">
      <dsp:nvSpPr>
        <dsp:cNvPr id="0" name=""/>
        <dsp:cNvSpPr/>
      </dsp:nvSpPr>
      <dsp:spPr>
        <a:xfrm>
          <a:off x="4018" y="4317718"/>
          <a:ext cx="2740521" cy="971631"/>
        </a:xfrm>
        <a:prstGeom prst="rect">
          <a:avLst/>
        </a:prstGeom>
        <a:solidFill>
          <a:schemeClr val="lt1">
            <a:alpha val="90000"/>
            <a:tint val="40000"/>
            <a:hueOff val="0"/>
            <a:satOff val="0"/>
            <a:lumOff val="0"/>
            <a:alphaOff val="0"/>
          </a:schemeClr>
        </a:solidFill>
        <a:ln w="381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1" kern="1200">
              <a:latin typeface="Calibri"/>
              <a:cs typeface="Calibri"/>
            </a:rPr>
            <a:t>to use marijuana under the age of 21.</a:t>
          </a:r>
          <a:endParaRPr lang="en-US" sz="2100" kern="1200">
            <a:latin typeface="Calibri"/>
            <a:cs typeface="Calibri"/>
          </a:endParaRPr>
        </a:p>
      </dsp:txBody>
      <dsp:txXfrm>
        <a:off x="4018" y="4317718"/>
        <a:ext cx="2740521" cy="971631"/>
      </dsp:txXfrm>
    </dsp:sp>
    <dsp:sp modelId="{7584E2C2-DFE0-4827-BE62-B3F32D2AEC35}">
      <dsp:nvSpPr>
        <dsp:cNvPr id="0" name=""/>
        <dsp:cNvSpPr/>
      </dsp:nvSpPr>
      <dsp:spPr>
        <a:xfrm>
          <a:off x="2744539" y="4317718"/>
          <a:ext cx="2740521" cy="971631"/>
        </a:xfrm>
        <a:prstGeom prst="rect">
          <a:avLst/>
        </a:prstGeom>
        <a:solidFill>
          <a:schemeClr val="lt1">
            <a:alpha val="90000"/>
            <a:tint val="40000"/>
            <a:hueOff val="0"/>
            <a:satOff val="0"/>
            <a:lumOff val="0"/>
            <a:alphaOff val="0"/>
          </a:schemeClr>
        </a:solidFill>
        <a:ln w="381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1" kern="1200">
              <a:latin typeface="Calibri"/>
              <a:cs typeface="Calibri"/>
            </a:rPr>
            <a:t>to use marijuana in public, including near or at a school.</a:t>
          </a:r>
          <a:endParaRPr lang="en-US" sz="2100" kern="1200">
            <a:latin typeface="Calibri"/>
            <a:cs typeface="Calibri"/>
          </a:endParaRPr>
        </a:p>
      </dsp:txBody>
      <dsp:txXfrm>
        <a:off x="2744539" y="4317718"/>
        <a:ext cx="2740521" cy="971631"/>
      </dsp:txXfrm>
    </dsp:sp>
    <dsp:sp modelId="{499DB652-1CBA-40BC-9CC5-64F45EEB19EC}">
      <dsp:nvSpPr>
        <dsp:cNvPr id="0" name=""/>
        <dsp:cNvSpPr/>
      </dsp:nvSpPr>
      <dsp:spPr>
        <a:xfrm>
          <a:off x="5485060" y="4317718"/>
          <a:ext cx="2740521" cy="971631"/>
        </a:xfrm>
        <a:prstGeom prst="rect">
          <a:avLst/>
        </a:prstGeom>
        <a:solidFill>
          <a:schemeClr val="lt1">
            <a:alpha val="90000"/>
            <a:tint val="40000"/>
            <a:hueOff val="0"/>
            <a:satOff val="0"/>
            <a:lumOff val="0"/>
            <a:alphaOff val="0"/>
          </a:schemeClr>
        </a:solidFill>
        <a:ln w="381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1" kern="1200">
              <a:latin typeface="Calibri"/>
              <a:cs typeface="Calibri"/>
            </a:rPr>
            <a:t>to drive after using marijuana.</a:t>
          </a:r>
          <a:endParaRPr lang="en-US" sz="2100" kern="1200">
            <a:latin typeface="Calibri"/>
            <a:cs typeface="Calibri"/>
          </a:endParaRPr>
        </a:p>
      </dsp:txBody>
      <dsp:txXfrm>
        <a:off x="5485060" y="4317718"/>
        <a:ext cx="2740521" cy="971631"/>
      </dsp:txXfrm>
    </dsp:sp>
    <dsp:sp modelId="{79AECB6C-ABF5-40EE-B1C2-26F9E18CF521}">
      <dsp:nvSpPr>
        <dsp:cNvPr id="0" name=""/>
        <dsp:cNvSpPr/>
      </dsp:nvSpPr>
      <dsp:spPr>
        <a:xfrm rot="10800000">
          <a:off x="0" y="2405"/>
          <a:ext cx="8229600" cy="3248629"/>
        </a:xfrm>
        <a:prstGeom prst="upArrowCallou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rtl="0">
            <a:lnSpc>
              <a:spcPct val="90000"/>
            </a:lnSpc>
            <a:spcBef>
              <a:spcPct val="0"/>
            </a:spcBef>
            <a:spcAft>
              <a:spcPct val="35000"/>
            </a:spcAft>
            <a:buNone/>
          </a:pPr>
          <a:r>
            <a:rPr lang="en-US" sz="3700" b="1" kern="1200">
              <a:latin typeface="Calibri"/>
              <a:cs typeface="Calibri"/>
            </a:rPr>
            <a:t>Some states, including Michigan, now allow marijuana (THC/Cannabis) to be used by people 21 and older.</a:t>
          </a:r>
          <a:endParaRPr lang="en-US" sz="3700" kern="1200">
            <a:latin typeface="Calibri"/>
            <a:cs typeface="Calibri"/>
          </a:endParaRPr>
        </a:p>
      </dsp:txBody>
      <dsp:txXfrm rot="10800000">
        <a:off x="0" y="2405"/>
        <a:ext cx="8229600" cy="2110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60570-5EA0-4378-B1BC-AF74076830F9}">
      <dsp:nvSpPr>
        <dsp:cNvPr id="0" name=""/>
        <dsp:cNvSpPr/>
      </dsp:nvSpPr>
      <dsp:spPr>
        <a:xfrm>
          <a:off x="0" y="0"/>
          <a:ext cx="4800600" cy="0"/>
        </a:xfrm>
        <a:prstGeom prst="line">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4B3145-11EB-4382-97EA-3BEB6D3D1BBB}">
      <dsp:nvSpPr>
        <dsp:cNvPr id="0" name=""/>
        <dsp:cNvSpPr/>
      </dsp:nvSpPr>
      <dsp:spPr>
        <a:xfrm>
          <a:off x="0" y="0"/>
          <a:ext cx="4800600" cy="12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Calibri"/>
              <a:cs typeface="Calibri"/>
            </a:rPr>
            <a:t>Cannabis Use Disorder (Addiction)</a:t>
          </a:r>
        </a:p>
      </dsp:txBody>
      <dsp:txXfrm>
        <a:off x="0" y="0"/>
        <a:ext cx="4800600" cy="1296508"/>
      </dsp:txXfrm>
    </dsp:sp>
    <dsp:sp modelId="{64D97F79-9D0B-40DF-8607-027B22E2C03C}">
      <dsp:nvSpPr>
        <dsp:cNvPr id="0" name=""/>
        <dsp:cNvSpPr/>
      </dsp:nvSpPr>
      <dsp:spPr>
        <a:xfrm>
          <a:off x="0" y="1296508"/>
          <a:ext cx="4800600" cy="0"/>
        </a:xfrm>
        <a:prstGeom prst="line">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AE9123-0D0E-4198-A772-6A7B4197A363}">
      <dsp:nvSpPr>
        <dsp:cNvPr id="0" name=""/>
        <dsp:cNvSpPr/>
      </dsp:nvSpPr>
      <dsp:spPr>
        <a:xfrm>
          <a:off x="0" y="1296508"/>
          <a:ext cx="4800600" cy="12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Calibri"/>
              <a:cs typeface="Calibri"/>
            </a:rPr>
            <a:t>School Failure</a:t>
          </a:r>
        </a:p>
      </dsp:txBody>
      <dsp:txXfrm>
        <a:off x="0" y="1296508"/>
        <a:ext cx="4800600" cy="1296508"/>
      </dsp:txXfrm>
    </dsp:sp>
    <dsp:sp modelId="{5A4D7FE0-6F36-4E57-8088-DDE22B97E08D}">
      <dsp:nvSpPr>
        <dsp:cNvPr id="0" name=""/>
        <dsp:cNvSpPr/>
      </dsp:nvSpPr>
      <dsp:spPr>
        <a:xfrm>
          <a:off x="0" y="2593017"/>
          <a:ext cx="4800600" cy="0"/>
        </a:xfrm>
        <a:prstGeom prst="line">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BEF1B-C654-4BE1-B887-E6AF3A9C232E}">
      <dsp:nvSpPr>
        <dsp:cNvPr id="0" name=""/>
        <dsp:cNvSpPr/>
      </dsp:nvSpPr>
      <dsp:spPr>
        <a:xfrm>
          <a:off x="0" y="2593017"/>
          <a:ext cx="4800600" cy="12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Calibri"/>
              <a:cs typeface="Calibri"/>
            </a:rPr>
            <a:t>Emergency Room Visits</a:t>
          </a:r>
        </a:p>
      </dsp:txBody>
      <dsp:txXfrm>
        <a:off x="0" y="2593017"/>
        <a:ext cx="4800600" cy="1296508"/>
      </dsp:txXfrm>
    </dsp:sp>
    <dsp:sp modelId="{176BBE3B-1D58-4143-8656-594DE92B535D}">
      <dsp:nvSpPr>
        <dsp:cNvPr id="0" name=""/>
        <dsp:cNvSpPr/>
      </dsp:nvSpPr>
      <dsp:spPr>
        <a:xfrm>
          <a:off x="0" y="3889526"/>
          <a:ext cx="4800600" cy="0"/>
        </a:xfrm>
        <a:prstGeom prst="line">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096AFF-E33A-4469-9686-DB5C57941762}">
      <dsp:nvSpPr>
        <dsp:cNvPr id="0" name=""/>
        <dsp:cNvSpPr/>
      </dsp:nvSpPr>
      <dsp:spPr>
        <a:xfrm>
          <a:off x="0" y="3889526"/>
          <a:ext cx="4800600" cy="12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Calibri"/>
              <a:cs typeface="Calibri"/>
            </a:rPr>
            <a:t>Poison Control Calls</a:t>
          </a:r>
        </a:p>
      </dsp:txBody>
      <dsp:txXfrm>
        <a:off x="0" y="3889526"/>
        <a:ext cx="4800600" cy="12965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738AD-FABC-45E4-9C6D-A9ADDCBDA967}">
      <dsp:nvSpPr>
        <dsp:cNvPr id="0" name=""/>
        <dsp:cNvSpPr/>
      </dsp:nvSpPr>
      <dsp:spPr>
        <a:xfrm>
          <a:off x="17" y="207319"/>
          <a:ext cx="6107095" cy="514543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1"/>
              </a:solidFill>
              <a:latin typeface="Calibri" panose="020F0502020204030204" pitchFamily="34" charset="0"/>
              <a:ea typeface="Calibri" panose="020F0502020204030204" pitchFamily="34" charset="0"/>
              <a:cs typeface="Calibri" panose="020F0502020204030204" pitchFamily="34" charset="0"/>
            </a:rPr>
            <a:t>When people try to stop using marijuana they often:</a:t>
          </a:r>
          <a:endParaRPr lang="en-US" sz="31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lvl="1" indent="-285750" algn="l" defTabSz="1244600">
            <a:lnSpc>
              <a:spcPct val="90000"/>
            </a:lnSpc>
            <a:spcBef>
              <a:spcPct val="0"/>
            </a:spcBef>
            <a:spcAft>
              <a:spcPct val="15000"/>
            </a:spcAft>
            <a:buChar char="•"/>
          </a:pPr>
          <a:r>
            <a:rPr lang="en-US" sz="2800" b="1" kern="1200">
              <a:solidFill>
                <a:schemeClr val="tx1"/>
              </a:solidFill>
              <a:latin typeface="Calibri" panose="020F0502020204030204" pitchFamily="34" charset="0"/>
              <a:ea typeface="Calibri" panose="020F0502020204030204" pitchFamily="34" charset="0"/>
              <a:cs typeface="Calibri" panose="020F0502020204030204" pitchFamily="34" charset="0"/>
            </a:rPr>
            <a:t>Are irritable &amp; angry</a:t>
          </a:r>
          <a:endParaRPr lang="en-US" sz="2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lvl="1" indent="-285750" algn="l" defTabSz="1244600">
            <a:lnSpc>
              <a:spcPct val="90000"/>
            </a:lnSpc>
            <a:spcBef>
              <a:spcPct val="0"/>
            </a:spcBef>
            <a:spcAft>
              <a:spcPct val="15000"/>
            </a:spcAft>
            <a:buChar char="•"/>
          </a:pPr>
          <a:r>
            <a:rPr lang="en-US" sz="2800" b="1" kern="1200">
              <a:solidFill>
                <a:schemeClr val="tx1"/>
              </a:solidFill>
              <a:latin typeface="Calibri" panose="020F0502020204030204" pitchFamily="34" charset="0"/>
              <a:ea typeface="Calibri" panose="020F0502020204030204" pitchFamily="34" charset="0"/>
              <a:cs typeface="Calibri" panose="020F0502020204030204" pitchFamily="34" charset="0"/>
            </a:rPr>
            <a:t>Are stressed &amp; nervous</a:t>
          </a:r>
          <a:endParaRPr lang="en-US" sz="2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lvl="1" indent="-285750" algn="l" defTabSz="1244600">
            <a:lnSpc>
              <a:spcPct val="90000"/>
            </a:lnSpc>
            <a:spcBef>
              <a:spcPct val="0"/>
            </a:spcBef>
            <a:spcAft>
              <a:spcPct val="15000"/>
            </a:spcAft>
            <a:buChar char="•"/>
          </a:pPr>
          <a:r>
            <a:rPr lang="en-US" sz="2800" b="1" kern="1200">
              <a:solidFill>
                <a:schemeClr val="tx1"/>
              </a:solidFill>
              <a:latin typeface="Calibri" panose="020F0502020204030204" pitchFamily="34" charset="0"/>
              <a:ea typeface="Calibri" panose="020F0502020204030204" pitchFamily="34" charset="0"/>
              <a:cs typeface="Calibri" panose="020F0502020204030204" pitchFamily="34" charset="0"/>
            </a:rPr>
            <a:t>Have problems eating &amp; sleeping</a:t>
          </a:r>
          <a:endParaRPr lang="en-US" sz="2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lvl="1" indent="-285750" algn="l" defTabSz="1244600">
            <a:lnSpc>
              <a:spcPct val="90000"/>
            </a:lnSpc>
            <a:spcBef>
              <a:spcPct val="0"/>
            </a:spcBef>
            <a:spcAft>
              <a:spcPct val="15000"/>
            </a:spcAft>
            <a:buChar char="•"/>
          </a:pPr>
          <a:r>
            <a:rPr lang="en-US" sz="2800" b="1" kern="1200">
              <a:solidFill>
                <a:schemeClr val="tx1"/>
              </a:solidFill>
              <a:latin typeface="Calibri" panose="020F0502020204030204" pitchFamily="34" charset="0"/>
              <a:ea typeface="Calibri" panose="020F0502020204030204" pitchFamily="34" charset="0"/>
              <a:cs typeface="Calibri" panose="020F0502020204030204" pitchFamily="34" charset="0"/>
            </a:rPr>
            <a:t>Have urges to keep using the drug</a:t>
          </a:r>
          <a:endParaRPr lang="en-US" sz="2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894380" y="960850"/>
        <a:ext cx="4318369" cy="3638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AD81-1FFF-4F10-8011-6F4EC584D650}">
      <dsp:nvSpPr>
        <dsp:cNvPr id="0" name=""/>
        <dsp:cNvSpPr/>
      </dsp:nvSpPr>
      <dsp:spPr>
        <a:xfrm>
          <a:off x="911"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A0053-026F-4E48-A70B-870EEC51920F}">
      <dsp:nvSpPr>
        <dsp:cNvPr id="0" name=""/>
        <dsp:cNvSpPr/>
      </dsp:nvSpPr>
      <dsp:spPr>
        <a:xfrm>
          <a:off x="356424"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latin typeface="Calibri"/>
              <a:cs typeface="Calibri"/>
            </a:rPr>
            <a:t>Research shows that vaping marijuana can cause lung damage. </a:t>
          </a:r>
          <a:endParaRPr lang="en-US" sz="2600" kern="1200">
            <a:latin typeface="Calibri"/>
            <a:cs typeface="Calibri"/>
          </a:endParaRPr>
        </a:p>
      </dsp:txBody>
      <dsp:txXfrm>
        <a:off x="415932" y="1193697"/>
        <a:ext cx="3080602" cy="1912741"/>
      </dsp:txXfrm>
    </dsp:sp>
    <dsp:sp modelId="{13D08EDD-65D9-4014-B772-78ED075418C9}">
      <dsp:nvSpPr>
        <dsp:cNvPr id="0" name=""/>
        <dsp:cNvSpPr/>
      </dsp:nvSpPr>
      <dsp:spPr>
        <a:xfrm>
          <a:off x="3911556"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5B418E-3E7B-419B-B51C-0699CC807B34}">
      <dsp:nvSpPr>
        <dsp:cNvPr id="0" name=""/>
        <dsp:cNvSpPr/>
      </dsp:nvSpPr>
      <dsp:spPr>
        <a:xfrm>
          <a:off x="4267069"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latin typeface="Calibri"/>
              <a:cs typeface="Calibri"/>
            </a:rPr>
            <a:t>Teens that vape marijuana are more likely to have breathing problems.</a:t>
          </a:r>
          <a:endParaRPr lang="en-US" sz="2600" kern="1200">
            <a:latin typeface="Calibri"/>
            <a:cs typeface="Calibri"/>
          </a:endParaRPr>
        </a:p>
      </dsp:txBody>
      <dsp:txXfrm>
        <a:off x="4326577" y="1193697"/>
        <a:ext cx="3080602" cy="19127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1EAA-1FB5-4E4A-8C7D-1D16715FFAF8}">
      <dsp:nvSpPr>
        <dsp:cNvPr id="0" name=""/>
        <dsp:cNvSpPr/>
      </dsp:nvSpPr>
      <dsp:spPr>
        <a:xfrm>
          <a:off x="0" y="2305818"/>
          <a:ext cx="4863969" cy="1960681"/>
        </a:xfrm>
        <a:prstGeom prst="rect">
          <a:avLst/>
        </a:prstGeom>
        <a:solidFill>
          <a:schemeClr val="accent2">
            <a:lumMod val="60000"/>
            <a:lumOff val="40000"/>
          </a:schemeClr>
        </a:solid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chemeClr val="tx1"/>
              </a:solidFill>
              <a:latin typeface="Calibri"/>
              <a:cs typeface="Calibri"/>
            </a:rPr>
            <a:t>Marijuana use can damage the developing brain, seriously affecting the ability to think, learn, remember, pay attention, and make safe decisions</a:t>
          </a:r>
          <a:r>
            <a:rPr lang="en-US" sz="2300" b="0" kern="1200">
              <a:solidFill>
                <a:schemeClr val="tx1"/>
              </a:solidFill>
              <a:latin typeface="Calibri"/>
              <a:cs typeface="Calibri"/>
            </a:rPr>
            <a:t>.</a:t>
          </a:r>
        </a:p>
      </dsp:txBody>
      <dsp:txXfrm>
        <a:off x="0" y="2305818"/>
        <a:ext cx="4863969" cy="1960681"/>
      </dsp:txXfrm>
    </dsp:sp>
    <dsp:sp modelId="{6A3BB6A2-9D46-464D-A238-603D8F1E5E22}">
      <dsp:nvSpPr>
        <dsp:cNvPr id="0" name=""/>
        <dsp:cNvSpPr/>
      </dsp:nvSpPr>
      <dsp:spPr>
        <a:xfrm rot="10800000">
          <a:off x="0" y="700"/>
          <a:ext cx="4863969" cy="2319822"/>
        </a:xfrm>
        <a:prstGeom prst="upArrowCallout">
          <a:avLst/>
        </a:prstGeom>
        <a:solidFill>
          <a:schemeClr val="accent2">
            <a:lumMod val="60000"/>
            <a:lumOff val="40000"/>
          </a:schemeClr>
        </a:solid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100000"/>
            </a:lnSpc>
            <a:spcBef>
              <a:spcPct val="0"/>
            </a:spcBef>
            <a:spcAft>
              <a:spcPts val="0"/>
            </a:spcAft>
            <a:buNone/>
          </a:pPr>
          <a:r>
            <a:rPr lang="en-US" sz="2800" b="1" kern="1200">
              <a:solidFill>
                <a:schemeClr val="tx1"/>
              </a:solidFill>
              <a:latin typeface="Calibri"/>
              <a:cs typeface="Calibri"/>
            </a:rPr>
            <a:t>Your brain is not fully </a:t>
          </a:r>
        </a:p>
        <a:p>
          <a:pPr marL="0" lvl="0" indent="0" algn="ctr" defTabSz="1244600" rtl="0">
            <a:lnSpc>
              <a:spcPct val="100000"/>
            </a:lnSpc>
            <a:spcBef>
              <a:spcPct val="0"/>
            </a:spcBef>
            <a:spcAft>
              <a:spcPts val="0"/>
            </a:spcAft>
            <a:buNone/>
          </a:pPr>
          <a:r>
            <a:rPr lang="en-US" sz="2800" b="1" kern="1200">
              <a:solidFill>
                <a:schemeClr val="tx1"/>
              </a:solidFill>
              <a:latin typeface="Calibri"/>
              <a:cs typeface="Calibri"/>
            </a:rPr>
            <a:t>developed until you are </a:t>
          </a:r>
        </a:p>
        <a:p>
          <a:pPr marL="0" lvl="0" indent="0" algn="ctr" defTabSz="1244600" rtl="0">
            <a:lnSpc>
              <a:spcPct val="100000"/>
            </a:lnSpc>
            <a:spcBef>
              <a:spcPct val="0"/>
            </a:spcBef>
            <a:spcAft>
              <a:spcPts val="0"/>
            </a:spcAft>
            <a:buNone/>
          </a:pPr>
          <a:r>
            <a:rPr lang="en-US" sz="2800" b="1" kern="1200">
              <a:solidFill>
                <a:schemeClr val="tx1"/>
              </a:solidFill>
              <a:latin typeface="Calibri"/>
              <a:cs typeface="Calibri"/>
            </a:rPr>
            <a:t>about 25 years or older. </a:t>
          </a:r>
        </a:p>
      </dsp:txBody>
      <dsp:txXfrm rot="10800000">
        <a:off x="0" y="700"/>
        <a:ext cx="4863969" cy="15073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A4938-0249-4C19-8648-C2FE53644A71}">
      <dsp:nvSpPr>
        <dsp:cNvPr id="0" name=""/>
        <dsp:cNvSpPr/>
      </dsp:nvSpPr>
      <dsp:spPr>
        <a:xfrm>
          <a:off x="0" y="459126"/>
          <a:ext cx="8229600" cy="1398515"/>
        </a:xfrm>
        <a:prstGeom prst="round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a:solidFill>
                <a:schemeClr val="tx1"/>
              </a:solidFill>
              <a:latin typeface="Calibri"/>
              <a:cs typeface="Calibri"/>
            </a:rPr>
            <a:t>Regular use of marijuana (THC/cannabis) significantly increases a teen’s risk of depression and anxiety. </a:t>
          </a:r>
        </a:p>
      </dsp:txBody>
      <dsp:txXfrm>
        <a:off x="68270" y="527396"/>
        <a:ext cx="8093060" cy="1261975"/>
      </dsp:txXfrm>
    </dsp:sp>
    <dsp:sp modelId="{BBB23E1E-4C06-42B3-8ECD-DBAE2E602017}">
      <dsp:nvSpPr>
        <dsp:cNvPr id="0" name=""/>
        <dsp:cNvSpPr/>
      </dsp:nvSpPr>
      <dsp:spPr>
        <a:xfrm>
          <a:off x="0" y="1929642"/>
          <a:ext cx="8229600" cy="1398515"/>
        </a:xfrm>
        <a:prstGeom prst="round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0" kern="1200">
              <a:solidFill>
                <a:schemeClr val="tx1"/>
              </a:solidFill>
              <a:latin typeface="Calibri"/>
              <a:cs typeface="Calibri"/>
            </a:rPr>
            <a:t>Marijuana (THC/cannabis) use can make depression, anxiety, and other emotional problems worse and has been linked to suicidal thoughts and psychosis (loss of touch with reality).</a:t>
          </a:r>
        </a:p>
      </dsp:txBody>
      <dsp:txXfrm>
        <a:off x="68270" y="1997912"/>
        <a:ext cx="8093060" cy="1261975"/>
      </dsp:txXfrm>
    </dsp:sp>
    <dsp:sp modelId="{14610B1D-F081-4D9D-AAFB-9DBA86AEDE06}">
      <dsp:nvSpPr>
        <dsp:cNvPr id="0" name=""/>
        <dsp:cNvSpPr/>
      </dsp:nvSpPr>
      <dsp:spPr>
        <a:xfrm>
          <a:off x="0" y="3400157"/>
          <a:ext cx="8229600" cy="1398515"/>
        </a:xfrm>
        <a:prstGeom prst="round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a:solidFill>
                <a:schemeClr val="tx1"/>
              </a:solidFill>
              <a:latin typeface="Calibri"/>
              <a:cs typeface="Calibri"/>
            </a:rPr>
            <a:t>Marijuana (THC/cannabis) use can take away the desire to participate in activities and succeed in school. </a:t>
          </a:r>
        </a:p>
      </dsp:txBody>
      <dsp:txXfrm>
        <a:off x="68270" y="3468427"/>
        <a:ext cx="8093060" cy="12619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2F338-D7E3-4D01-9655-48EC1DEB0058}">
      <dsp:nvSpPr>
        <dsp:cNvPr id="0" name=""/>
        <dsp:cNvSpPr/>
      </dsp:nvSpPr>
      <dsp:spPr>
        <a:xfrm>
          <a:off x="0" y="8625"/>
          <a:ext cx="8136578" cy="1689187"/>
        </a:xfrm>
        <a:prstGeom prst="roundRect">
          <a:avLst/>
        </a:prstGeom>
        <a:solidFill>
          <a:schemeClr val="lt1"/>
        </a:solidFill>
        <a:ln w="381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a:solidFill>
                <a:schemeClr val="tx1"/>
              </a:solidFill>
              <a:latin typeface="Calibri"/>
              <a:ea typeface="Calibri" panose="020F0502020204030204" pitchFamily="34" charset="0"/>
              <a:cs typeface="Calibri"/>
            </a:rPr>
            <a:t>Someone who uses drugs, </a:t>
          </a:r>
        </a:p>
        <a:p>
          <a:pPr marL="0" lvl="0" indent="0" algn="ctr" defTabSz="1244600">
            <a:lnSpc>
              <a:spcPct val="90000"/>
            </a:lnSpc>
            <a:spcBef>
              <a:spcPct val="0"/>
            </a:spcBef>
            <a:spcAft>
              <a:spcPts val="0"/>
            </a:spcAft>
            <a:buNone/>
          </a:pPr>
          <a:r>
            <a:rPr lang="en-US" sz="2800" b="1" kern="1200">
              <a:solidFill>
                <a:schemeClr val="tx1"/>
              </a:solidFill>
              <a:latin typeface="Calibri"/>
              <a:ea typeface="Calibri" panose="020F0502020204030204" pitchFamily="34" charset="0"/>
              <a:cs typeface="Calibri"/>
            </a:rPr>
            <a:t>including marijuana (cannabis/THC), risks </a:t>
          </a:r>
        </a:p>
        <a:p>
          <a:pPr marL="0" lvl="0" indent="0" algn="ctr" defTabSz="1244600">
            <a:lnSpc>
              <a:spcPct val="90000"/>
            </a:lnSpc>
            <a:spcBef>
              <a:spcPct val="0"/>
            </a:spcBef>
            <a:spcAft>
              <a:spcPts val="0"/>
            </a:spcAft>
            <a:buNone/>
          </a:pPr>
          <a:r>
            <a:rPr lang="en-US" sz="2800" b="1" kern="1200">
              <a:solidFill>
                <a:schemeClr val="tx1"/>
              </a:solidFill>
              <a:latin typeface="Calibri"/>
              <a:ea typeface="Calibri" panose="020F0502020204030204" pitchFamily="34" charset="0"/>
              <a:cs typeface="Calibri"/>
            </a:rPr>
            <a:t>hurting themselves physically &amp; emotionally.</a:t>
          </a:r>
          <a:endParaRPr lang="en-US" sz="2800" kern="1200">
            <a:solidFill>
              <a:schemeClr val="tx1"/>
            </a:solidFill>
            <a:latin typeface="Calibri"/>
            <a:ea typeface="Calibri" panose="020F0502020204030204" pitchFamily="34" charset="0"/>
            <a:cs typeface="Calibri"/>
          </a:endParaRPr>
        </a:p>
      </dsp:txBody>
      <dsp:txXfrm>
        <a:off x="82459" y="91084"/>
        <a:ext cx="7971660" cy="1524269"/>
      </dsp:txXfrm>
    </dsp:sp>
    <dsp:sp modelId="{DACCD0BE-4A4E-4AEB-9932-97AD9912D6C2}">
      <dsp:nvSpPr>
        <dsp:cNvPr id="0" name=""/>
        <dsp:cNvSpPr/>
      </dsp:nvSpPr>
      <dsp:spPr>
        <a:xfrm>
          <a:off x="0" y="1766933"/>
          <a:ext cx="8136578" cy="1689187"/>
        </a:xfrm>
        <a:prstGeom prst="roundRect">
          <a:avLst/>
        </a:prstGeom>
        <a:solidFill>
          <a:schemeClr val="lt1"/>
        </a:solidFill>
        <a:ln w="381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Marijuana (Cannabis/THC) use can have significant </a:t>
          </a:r>
        </a:p>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negative effects on the developing brain, family </a:t>
          </a:r>
        </a:p>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relationships, friendships, and the ability to </a:t>
          </a:r>
        </a:p>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perform well in school and sports.</a:t>
          </a:r>
          <a:endParaRPr lang="en-US" sz="2400" kern="1200">
            <a:solidFill>
              <a:schemeClr val="tx1"/>
            </a:solidFill>
            <a:latin typeface="Calibri"/>
            <a:ea typeface="Calibri" panose="020F0502020204030204" pitchFamily="34" charset="0"/>
            <a:cs typeface="Calibri"/>
          </a:endParaRPr>
        </a:p>
      </dsp:txBody>
      <dsp:txXfrm>
        <a:off x="82459" y="1849392"/>
        <a:ext cx="7971660" cy="1524269"/>
      </dsp:txXfrm>
    </dsp:sp>
    <dsp:sp modelId="{A82B5E6B-209D-4319-A578-F5808738DBAA}">
      <dsp:nvSpPr>
        <dsp:cNvPr id="0" name=""/>
        <dsp:cNvSpPr/>
      </dsp:nvSpPr>
      <dsp:spPr>
        <a:xfrm>
          <a:off x="0" y="3525240"/>
          <a:ext cx="8136578" cy="1689187"/>
        </a:xfrm>
        <a:prstGeom prst="roundRect">
          <a:avLst/>
        </a:prstGeom>
        <a:solidFill>
          <a:schemeClr val="lt1"/>
        </a:solidFill>
        <a:ln w="381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It’s important to find ways to manage feelings, </a:t>
          </a:r>
        </a:p>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deal with stress, and have fun without </a:t>
          </a:r>
        </a:p>
        <a:p>
          <a:pPr marL="0" lvl="0" indent="0" algn="ctr" defTabSz="1066800">
            <a:lnSpc>
              <a:spcPct val="90000"/>
            </a:lnSpc>
            <a:spcBef>
              <a:spcPct val="0"/>
            </a:spcBef>
            <a:spcAft>
              <a:spcPts val="0"/>
            </a:spcAft>
            <a:buNone/>
          </a:pPr>
          <a:r>
            <a:rPr lang="en-US" sz="2400" b="1" kern="1200">
              <a:solidFill>
                <a:schemeClr val="tx1"/>
              </a:solidFill>
              <a:latin typeface="Calibri"/>
              <a:ea typeface="Calibri" panose="020F0502020204030204" pitchFamily="34" charset="0"/>
              <a:cs typeface="Calibri"/>
            </a:rPr>
            <a:t>using marijuana, alcohol, vaping, or using other drugs.</a:t>
          </a:r>
          <a:r>
            <a:rPr lang="en-US" sz="500" b="1" kern="1200">
              <a:solidFill>
                <a:schemeClr val="tx1"/>
              </a:solidFill>
              <a:latin typeface="Calibri"/>
              <a:ea typeface="Calibri" panose="020F0502020204030204" pitchFamily="34" charset="0"/>
              <a:cs typeface="Calibri"/>
            </a:rPr>
            <a:t>.</a:t>
          </a:r>
          <a:endParaRPr lang="en-US" sz="500" kern="1200">
            <a:solidFill>
              <a:schemeClr val="tx1"/>
            </a:solidFill>
            <a:latin typeface="Calibri"/>
            <a:ea typeface="Calibri" panose="020F0502020204030204" pitchFamily="34" charset="0"/>
            <a:cs typeface="Calibri"/>
          </a:endParaRPr>
        </a:p>
      </dsp:txBody>
      <dsp:txXfrm>
        <a:off x="82459" y="3607699"/>
        <a:ext cx="7971660" cy="15242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48FC9-80A6-4CFB-9869-3E39803E98B2}">
      <dsp:nvSpPr>
        <dsp:cNvPr id="0" name=""/>
        <dsp:cNvSpPr/>
      </dsp:nvSpPr>
      <dsp:spPr>
        <a:xfrm>
          <a:off x="0" y="51434"/>
          <a:ext cx="8229600" cy="81549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For more research-based information:</a:t>
          </a:r>
          <a:endParaRPr lang="en-US" sz="3400" kern="1200"/>
        </a:p>
      </dsp:txBody>
      <dsp:txXfrm>
        <a:off x="39809" y="91243"/>
        <a:ext cx="8149982" cy="735872"/>
      </dsp:txXfrm>
    </dsp:sp>
    <dsp:sp modelId="{F637D8A4-94E5-4777-AB0D-0CAAB716A637}">
      <dsp:nvSpPr>
        <dsp:cNvPr id="0" name=""/>
        <dsp:cNvSpPr/>
      </dsp:nvSpPr>
      <dsp:spPr>
        <a:xfrm>
          <a:off x="0" y="964844"/>
          <a:ext cx="8229600" cy="815490"/>
        </a:xfrm>
        <a:prstGeom prst="roundRect">
          <a:avLst/>
        </a:prstGeom>
        <a:solidFill>
          <a:schemeClr val="accent2">
            <a:hueOff val="209694"/>
            <a:satOff val="-1981"/>
            <a:lumOff val="-2059"/>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kern="1200">
              <a:latin typeface="Constantia"/>
              <a:hlinkClick xmlns:r="http://schemas.openxmlformats.org/officeDocument/2006/relationships" r:id="rId1"/>
            </a:rPr>
            <a:t>www.cdc.gov</a:t>
          </a:r>
          <a:r>
            <a:rPr lang="en-US" sz="3400" b="1" kern="1200">
              <a:latin typeface="Constantia"/>
            </a:rPr>
            <a:t> </a:t>
          </a:r>
          <a:endParaRPr lang="en-US" sz="3400" b="0" kern="1200">
            <a:latin typeface="Constantia"/>
          </a:endParaRPr>
        </a:p>
      </dsp:txBody>
      <dsp:txXfrm>
        <a:off x="39809" y="1004653"/>
        <a:ext cx="8149982" cy="735872"/>
      </dsp:txXfrm>
    </dsp:sp>
    <dsp:sp modelId="{34BB6842-445C-4504-BB12-F5848F3EC9E1}">
      <dsp:nvSpPr>
        <dsp:cNvPr id="0" name=""/>
        <dsp:cNvSpPr/>
      </dsp:nvSpPr>
      <dsp:spPr>
        <a:xfrm>
          <a:off x="0" y="1878255"/>
          <a:ext cx="8229600" cy="815490"/>
        </a:xfrm>
        <a:prstGeom prst="roundRect">
          <a:avLst/>
        </a:prstGeom>
        <a:solidFill>
          <a:schemeClr val="accent2">
            <a:hueOff val="419388"/>
            <a:satOff val="-3962"/>
            <a:lumOff val="-4118"/>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kern="1200">
              <a:latin typeface="Constantia"/>
              <a:hlinkClick xmlns:r="http://schemas.openxmlformats.org/officeDocument/2006/relationships" r:id="rId2"/>
            </a:rPr>
            <a:t>www</a:t>
          </a:r>
          <a:r>
            <a:rPr lang="en-US" sz="3400" b="1" kern="1200">
              <a:hlinkClick xmlns:r="http://schemas.openxmlformats.org/officeDocument/2006/relationships" r:id="rId2"/>
            </a:rPr>
            <a:t>.drugabuse.gov</a:t>
          </a:r>
          <a:r>
            <a:rPr lang="en-US" sz="3400" b="1" kern="1200"/>
            <a:t> </a:t>
          </a:r>
          <a:endParaRPr lang="en-US" sz="3400" b="0" kern="1200">
            <a:latin typeface="Constantia"/>
          </a:endParaRPr>
        </a:p>
      </dsp:txBody>
      <dsp:txXfrm>
        <a:off x="39809" y="1918064"/>
        <a:ext cx="8149982" cy="735872"/>
      </dsp:txXfrm>
    </dsp:sp>
    <dsp:sp modelId="{79894829-F438-4CBE-9688-4FBC30610ECC}">
      <dsp:nvSpPr>
        <dsp:cNvPr id="0" name=""/>
        <dsp:cNvSpPr/>
      </dsp:nvSpPr>
      <dsp:spPr>
        <a:xfrm>
          <a:off x="0" y="2791665"/>
          <a:ext cx="8229600" cy="815490"/>
        </a:xfrm>
        <a:prstGeom prst="roundRect">
          <a:avLst/>
        </a:prstGeom>
        <a:solidFill>
          <a:schemeClr val="accent2">
            <a:hueOff val="629081"/>
            <a:satOff val="-5942"/>
            <a:lumOff val="-6178"/>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kern="1200">
              <a:hlinkClick xmlns:r="http://schemas.openxmlformats.org/officeDocument/2006/relationships" r:id="rId3"/>
            </a:rPr>
            <a:t>www.nimh.nih.gov</a:t>
          </a:r>
          <a:r>
            <a:rPr lang="en-US" sz="3400" b="1" kern="1200"/>
            <a:t> </a:t>
          </a:r>
          <a:endParaRPr lang="en-US" sz="3400" b="0" kern="1200">
            <a:latin typeface="Constantia"/>
          </a:endParaRPr>
        </a:p>
      </dsp:txBody>
      <dsp:txXfrm>
        <a:off x="39809" y="2831474"/>
        <a:ext cx="8149982" cy="735872"/>
      </dsp:txXfrm>
    </dsp:sp>
    <dsp:sp modelId="{DBD9F7FB-E8E7-458B-A175-4E19072FA942}">
      <dsp:nvSpPr>
        <dsp:cNvPr id="0" name=""/>
        <dsp:cNvSpPr/>
      </dsp:nvSpPr>
      <dsp:spPr>
        <a:xfrm>
          <a:off x="0" y="3705075"/>
          <a:ext cx="8229600" cy="815490"/>
        </a:xfrm>
        <a:prstGeom prst="roundRect">
          <a:avLst/>
        </a:prstGeom>
        <a:solidFill>
          <a:schemeClr val="accent2">
            <a:hueOff val="838775"/>
            <a:satOff val="-7923"/>
            <a:lumOff val="-8237"/>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kern="1200">
              <a:latin typeface="Constantia"/>
              <a:hlinkClick xmlns:r="http://schemas.openxmlformats.org/officeDocument/2006/relationships" r:id="rId4"/>
            </a:rPr>
            <a:t>www.cvcoalition.org</a:t>
          </a:r>
        </a:p>
      </dsp:txBody>
      <dsp:txXfrm>
        <a:off x="39809" y="3744884"/>
        <a:ext cx="8149982"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547DA1D-51D4-43D7-B6E2-2107BE02D75E}" type="datetimeFigureOut">
              <a:rPr lang="en-US"/>
              <a:pPr>
                <a:defRPr/>
              </a:pPr>
              <a:t>10/7/2025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79457C6-7ECC-4DD9-B1D2-78107792BA7B}" type="slidenum">
              <a:rPr lang="en-US"/>
              <a:pPr>
                <a:defRPr/>
              </a:pPr>
              <a:t>‹#›</a:t>
            </a:fld>
            <a:endParaRPr lang="en-US"/>
          </a:p>
        </p:txBody>
      </p:sp>
    </p:spTree>
    <p:extLst>
      <p:ext uri="{BB962C8B-B14F-4D97-AF65-F5344CB8AC3E}">
        <p14:creationId xmlns:p14="http://schemas.microsoft.com/office/powerpoint/2010/main" val="219818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FFFE827-8640-4655-9787-10145691609D}" type="datetimeFigureOut">
              <a:rPr lang="en-US"/>
              <a:pPr>
                <a:defRPr/>
              </a:pPr>
              <a:t>10/7/2025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FD47516-2830-4FC7-BB03-4F7580DCAFE4}" type="slidenum">
              <a:rPr lang="en-US"/>
              <a:pPr>
                <a:defRPr/>
              </a:pPr>
              <a:t>‹#›</a:t>
            </a:fld>
            <a:endParaRPr lang="en-US"/>
          </a:p>
        </p:txBody>
      </p:sp>
    </p:spTree>
    <p:extLst>
      <p:ext uri="{BB962C8B-B14F-4D97-AF65-F5344CB8AC3E}">
        <p14:creationId xmlns:p14="http://schemas.microsoft.com/office/powerpoint/2010/main" val="2451805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hapeamerica.org/MemberPortal/standards/health/default.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cannabis/about/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dc.gov/cannabis/health-effects/brain-health.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dc.gov/cannabis/health-effects/cannabis-use-disorder.html" TargetMode="External"/><Relationship Id="rId4" Type="http://schemas.openxmlformats.org/officeDocument/2006/relationships/hyperlink" Target="https://www.cdc.gov/cannabis/health-effects/poisoning.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pi.com/Health_News/2021/06/16/marijuana-teens-brain-development-study/472162385202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dc.gov/cannabis/health-effects/brain-health.html" TargetMode="External"/><Relationship Id="rId4" Type="http://schemas.openxmlformats.org/officeDocument/2006/relationships/hyperlink" Target="https://nida.nih.gov/sites/default/files/NIDA_YR20_INS1_StudentMagazine.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cannabis/health-effects/cannabis-use-disorder.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176/appi.books.978089042578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amhsa.gov/marijuan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cannabis/about/index.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ugfree.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cannabis/health-effects/index.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cannabis/health-effects/heart-health.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ews.umich.edu/vaping-marijuana-associated-with-more-symptoms-of-lung-damage-than-vaping-or-smoking-nicotin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cannabis/health-effects/brain-health.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nlinelibrary.wiley.com/doi/abs/10.1111/add.15764" TargetMode="External"/><Relationship Id="rId7" Type="http://schemas.openxmlformats.org/officeDocument/2006/relationships/hyperlink" Target="https://onlinelibrary.wiley.com/authored-by/Dumais/Alexandre"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onlinelibrary.wiley.com/authored-by/Gigu%C3%A8re/Sabrina" TargetMode="External"/><Relationship Id="rId5" Type="http://schemas.openxmlformats.org/officeDocument/2006/relationships/hyperlink" Target="https://onlinelibrary.wiley.com/authored-by/Potvin/St%C3%A9phane" TargetMode="External"/><Relationship Id="rId4" Type="http://schemas.openxmlformats.org/officeDocument/2006/relationships/hyperlink" Target="https://onlinelibrary.wiley.com/authored-by/Dellazizzo/Laura"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cannabis/health-effects/cannabis-and-teens.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amhsa.gov/marijuana"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ncaa.org/news/2019/10/10/emerging-science-on-cannabis-marijuana-implications-for-student-athletes.aspx"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cannabis/health-effects/mental-health.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cannabis/health-effects/driving.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c.gov/cannabis/health-effects/driving.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thenmi.org/reports/2020_IPC_Cannabis_Report_Michigan.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monitoringthefuture.org/wp-content/uploads/2024/12/mtf2025.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kidshealth.org/en/teens/stressful-feelings.prt-en.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da.gov/NewsEvents/PublicHealthFocus/ucm421168.htm#notapproved"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scholastic.com/smp/pdfs/nida/NIDA-YR10-Stu_Comp.pdf" TargetMode="External"/><Relationship Id="rId4" Type="http://schemas.openxmlformats.org/officeDocument/2006/relationships/hyperlink" Target="https://nida.nih.gov/sites/default/files/NIDA_YR20_INS1_StudentMagazine.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egislature.mi.gov/(S(1bdtv43vras3vz5ifnhdd52n))/mileg.aspx?page=getObject&amp;objectName=mcl-Initiated-Law-1-of-2018"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ida.nih.gov/sites/default/files/NIDA_YR20_INS1_StudentMagazine.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ida.nih.gov/publications/drugfacts/cannabis-marijuana-concentrates" TargetMode="External"/><Relationship Id="rId5" Type="http://schemas.openxmlformats.org/officeDocument/2006/relationships/hyperlink" Target="https://www.cdc.gov/" TargetMode="External"/><Relationship Id="rId4" Type="http://schemas.openxmlformats.org/officeDocument/2006/relationships/hyperlink" Target="https://www.newscientist.com/article/2396976-is-cannabis-today-really-much-more-potent-than-50-years-ago/#:~:text=The%20data%20shows%20a%20clear,has%20increased%20more%20than%20tenfol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HLYlDpJxxq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C2CD8-63DF-744A-5FC1-7690D32F84F2}"/>
            </a:ext>
          </a:extLst>
        </p:cNvPr>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713D07A2-284C-A25F-3392-CC211A8690C0}"/>
              </a:ext>
            </a:extLst>
          </p:cNvPr>
          <p:cNvSpPr>
            <a:spLocks noGrp="1" noRot="1" noChangeAspect="1" noTextEdit="1"/>
          </p:cNvSpPr>
          <p:nvPr>
            <p:ph type="sldImg"/>
          </p:nvPr>
        </p:nvSpPr>
        <p:spPr bwMode="auto">
          <a:xfrm>
            <a:off x="2584450" y="409575"/>
            <a:ext cx="1412875" cy="105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7BDE5C1-3211-F399-B776-7823E7EE0811}"/>
              </a:ext>
            </a:extLst>
          </p:cNvPr>
          <p:cNvSpPr>
            <a:spLocks noGrp="1"/>
          </p:cNvSpPr>
          <p:nvPr>
            <p:ph type="body" idx="1"/>
          </p:nvPr>
        </p:nvSpPr>
        <p:spPr bwMode="auto">
          <a:xfrm>
            <a:off x="252663" y="1588168"/>
            <a:ext cx="6352674" cy="743551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defRPr/>
            </a:pPr>
            <a:r>
              <a:rPr lang="en-US" sz="4300" b="1" i="1">
                <a:latin typeface="+mj-lt"/>
              </a:rPr>
              <a:t>Marijuana (Cannabis/THC): Information for Middle School Students </a:t>
            </a:r>
            <a:r>
              <a:rPr lang="en-US" sz="4300">
                <a:latin typeface="+mj-lt"/>
              </a:rPr>
              <a:t>was created by the Chippewa Valley Coalition for Youth and Families, a school-community coalition in mid-Macomb County, Michigan. It provides research-based information from national sources, including the Centers for Disease Control and Prevention (CDC) and others. This lesson takes approximately 1 – 1 ½ hours to present, depending on activities and discussion. </a:t>
            </a:r>
          </a:p>
          <a:p>
            <a:pPr>
              <a:defRPr/>
            </a:pPr>
            <a:endParaRPr lang="en-US" sz="4300">
              <a:latin typeface="+mj-lt"/>
              <a:ea typeface="Calibri"/>
              <a:cs typeface="Calibri"/>
            </a:endParaRPr>
          </a:p>
          <a:p>
            <a:pPr marL="0" marR="0"/>
            <a:r>
              <a:rPr lang="en-US" sz="4300">
                <a:solidFill>
                  <a:srgbClr val="000000"/>
                </a:solidFill>
                <a:effectLst/>
                <a:latin typeface="+mj-lt"/>
                <a:ea typeface="Aptos" panose="020B0004020202020204" pitchFamily="34" charset="0"/>
                <a:cs typeface="Aptos" panose="020B0004020202020204" pitchFamily="34" charset="0"/>
              </a:rPr>
              <a:t>This lesson has been reviewed by Sara Orris, Health Consultant, Macomb ISD, and can be used to complement the Michigan Model for Health. </a:t>
            </a:r>
            <a:endParaRPr lang="en-US" sz="4300">
              <a:latin typeface="+mj-lt"/>
              <a:ea typeface="Calibri"/>
              <a:cs typeface="Calibri"/>
            </a:endParaRPr>
          </a:p>
          <a:p>
            <a:pPr>
              <a:defRPr/>
            </a:pPr>
            <a:endParaRPr lang="en-US" sz="4300">
              <a:latin typeface="+mj-lt"/>
            </a:endParaRPr>
          </a:p>
          <a:p>
            <a:pPr>
              <a:defRPr/>
            </a:pPr>
            <a:r>
              <a:rPr lang="en-US" sz="4300" b="1">
                <a:latin typeface="+mj-lt"/>
              </a:rPr>
              <a:t>A Message to Teachers and Others Using this lesson:</a:t>
            </a:r>
            <a:endParaRPr lang="en-US" sz="4300" b="1" i="1">
              <a:latin typeface="+mj-lt"/>
              <a:cs typeface="Calibri"/>
            </a:endParaRPr>
          </a:p>
          <a:p>
            <a:pPr>
              <a:defRPr/>
            </a:pPr>
            <a:r>
              <a:rPr lang="en-US" sz="4300">
                <a:latin typeface="+mj-lt"/>
              </a:rPr>
              <a:t>Many children and adolescents today have significant misperceptions and much misinformation about marijuana.  </a:t>
            </a:r>
            <a:endParaRPr lang="en-US" sz="4300">
              <a:latin typeface="+mj-lt"/>
              <a:cs typeface="Calibri"/>
            </a:endParaRPr>
          </a:p>
          <a:p>
            <a:pPr>
              <a:defRPr/>
            </a:pPr>
            <a:r>
              <a:rPr lang="en-US" sz="4300">
                <a:latin typeface="+mj-lt"/>
              </a:rPr>
              <a:t>National drug survey data, Monitoring the Future 2024, shows a positive trend across the grade levels, including middle school, in the perception that marijuana use can be harmful.</a:t>
            </a:r>
          </a:p>
          <a:p>
            <a:pPr>
              <a:defRPr/>
            </a:pPr>
            <a:endParaRPr lang="en-US" sz="4300">
              <a:latin typeface="+mj-lt"/>
            </a:endParaRPr>
          </a:p>
          <a:p>
            <a:pPr>
              <a:defRPr/>
            </a:pPr>
            <a:r>
              <a:rPr lang="en-US" sz="4300">
                <a:latin typeface="+mj-lt"/>
              </a:rPr>
              <a:t>The intention of this power point lesson, with video, is to provide accurate, research-based information to educate youth about the real dangers of marijuana use.  Please note that the term "marijuana" is used throughout the lesson because it is the term used in the Michigan Model for Health. </a:t>
            </a:r>
          </a:p>
          <a:p>
            <a:pPr>
              <a:defRPr/>
            </a:pPr>
            <a:r>
              <a:rPr lang="en-US" sz="4300">
                <a:latin typeface="+mj-lt"/>
              </a:rPr>
              <a:t>The terms "cannabis/THC" are also used for increased clarity.</a:t>
            </a:r>
            <a:endParaRPr lang="en-US" sz="4300">
              <a:latin typeface="+mj-lt"/>
              <a:ea typeface="Calibri"/>
              <a:cs typeface="Calibri"/>
            </a:endParaRPr>
          </a:p>
          <a:p>
            <a:pPr>
              <a:defRPr/>
            </a:pPr>
            <a:r>
              <a:rPr lang="en-US" sz="4300">
                <a:latin typeface="+mj-lt"/>
              </a:rPr>
              <a:t>  </a:t>
            </a:r>
            <a:endParaRPr lang="en-US" sz="4300">
              <a:latin typeface="+mj-lt"/>
              <a:ea typeface="Calibri"/>
              <a:cs typeface="Calibri"/>
            </a:endParaRPr>
          </a:p>
          <a:p>
            <a:pPr>
              <a:defRPr/>
            </a:pPr>
            <a:r>
              <a:rPr lang="en-US" sz="4300">
                <a:latin typeface="+mj-lt"/>
              </a:rPr>
              <a:t>This PowerPoint lesson is intended to be used as an instructional lesson for students in middle school health or other classes and/or for educational presentations to youth groups in other settings, e.g., churches, recreational centers, etc.</a:t>
            </a:r>
            <a:endParaRPr lang="en-US" sz="4300">
              <a:latin typeface="+mj-lt"/>
              <a:ea typeface="Calibri"/>
              <a:cs typeface="Calibri"/>
            </a:endParaRPr>
          </a:p>
          <a:p>
            <a:pPr>
              <a:defRPr/>
            </a:pPr>
            <a:endParaRPr lang="en-US" sz="4300" b="1">
              <a:latin typeface="+mj-lt"/>
            </a:endParaRPr>
          </a:p>
          <a:p>
            <a:pPr>
              <a:defRPr/>
            </a:pPr>
            <a:r>
              <a:rPr lang="en-US" sz="4300">
                <a:latin typeface="+mj-lt"/>
              </a:rPr>
              <a:t>When some young people are provided with information about the dangers of marijuana use, they may respond with adamant disbelief, given their lack of fact-based information and the likelihood that some are marijuana users. </a:t>
            </a:r>
            <a:r>
              <a:rPr lang="en-US" sz="4300">
                <a:latin typeface="+mj-lt"/>
                <a:cs typeface="Calibri"/>
              </a:rPr>
              <a:t> </a:t>
            </a:r>
            <a:r>
              <a:rPr lang="en-US" sz="4300">
                <a:latin typeface="+mj-lt"/>
              </a:rPr>
              <a:t>Expressions of disbelief can lead to stimulating and helpful discussions.  </a:t>
            </a:r>
            <a:endParaRPr lang="en-US" sz="4300">
              <a:latin typeface="+mj-lt"/>
              <a:ea typeface="Calibri"/>
              <a:cs typeface="Calibri"/>
            </a:endParaRPr>
          </a:p>
          <a:p>
            <a:pPr>
              <a:defRPr/>
            </a:pPr>
            <a:endParaRPr lang="en-US" sz="4300">
              <a:latin typeface="+mj-lt"/>
            </a:endParaRPr>
          </a:p>
          <a:p>
            <a:pPr>
              <a:defRPr/>
            </a:pPr>
            <a:r>
              <a:rPr lang="en-US" sz="4300" b="1">
                <a:latin typeface="+mj-lt"/>
              </a:rPr>
              <a:t>We have also found it constructive to take the following positions, in presenting this information:</a:t>
            </a:r>
            <a:endParaRPr lang="en-US" sz="4300">
              <a:latin typeface="+mj-lt"/>
            </a:endParaRPr>
          </a:p>
          <a:p>
            <a:pPr>
              <a:defRPr/>
            </a:pPr>
            <a:r>
              <a:rPr lang="en-US" sz="4300">
                <a:latin typeface="+mj-lt"/>
              </a:rPr>
              <a:t>• I am not trying to convince you of anything. I am providing you with research-based information to consider.</a:t>
            </a:r>
            <a:endParaRPr lang="en-US" sz="4300">
              <a:latin typeface="+mj-lt"/>
              <a:cs typeface="Calibri"/>
            </a:endParaRPr>
          </a:p>
          <a:p>
            <a:pPr>
              <a:defRPr/>
            </a:pPr>
            <a:r>
              <a:rPr lang="en-US" sz="4300">
                <a:latin typeface="+mj-lt"/>
              </a:rPr>
              <a:t>• You might do some research yourself to see what you discover, however, there is much misinformation about marijuana on the internet. I can give you some reliable and research-based resources to review. </a:t>
            </a:r>
            <a:endParaRPr lang="en-US" sz="4300">
              <a:latin typeface="+mj-lt"/>
              <a:cs typeface="Calibri"/>
            </a:endParaRPr>
          </a:p>
          <a:p>
            <a:pPr>
              <a:defRPr/>
            </a:pPr>
            <a:r>
              <a:rPr lang="en-US" sz="4300">
                <a:latin typeface="+mj-lt"/>
              </a:rPr>
              <a:t>• Be careful to separate opinion from research-based facts.</a:t>
            </a:r>
            <a:endParaRPr lang="en-US" sz="4300">
              <a:latin typeface="+mj-lt"/>
              <a:cs typeface="Calibri"/>
            </a:endParaRPr>
          </a:p>
          <a:p>
            <a:pPr>
              <a:defRPr/>
            </a:pPr>
            <a:endParaRPr lang="en-US" sz="4300">
              <a:latin typeface="+mj-lt"/>
            </a:endParaRPr>
          </a:p>
          <a:p>
            <a:pPr>
              <a:defRPr/>
            </a:pPr>
            <a:r>
              <a:rPr lang="en-US" sz="4300" b="1">
                <a:latin typeface="+mj-lt"/>
              </a:rPr>
              <a:t>Information to assist in using </a:t>
            </a:r>
            <a:r>
              <a:rPr lang="en-US" sz="4300" b="1" i="1">
                <a:latin typeface="+mj-lt"/>
              </a:rPr>
              <a:t>this lesson</a:t>
            </a:r>
            <a:r>
              <a:rPr lang="en-US" sz="4300" b="1">
                <a:latin typeface="+mj-lt"/>
              </a:rPr>
              <a:t>:</a:t>
            </a:r>
            <a:endParaRPr lang="en-US" sz="4300">
              <a:latin typeface="+mj-lt"/>
            </a:endParaRPr>
          </a:p>
          <a:p>
            <a:pPr>
              <a:defRPr/>
            </a:pPr>
            <a:r>
              <a:rPr lang="en-US" sz="4300">
                <a:latin typeface="+mj-lt"/>
              </a:rPr>
              <a:t>Many of the slides have accompanying information.  </a:t>
            </a:r>
            <a:endParaRPr lang="en-US" sz="4300">
              <a:latin typeface="+mj-lt"/>
              <a:cs typeface="Calibri"/>
            </a:endParaRPr>
          </a:p>
          <a:p>
            <a:pPr>
              <a:defRPr/>
            </a:pPr>
            <a:r>
              <a:rPr lang="en-US" sz="4300">
                <a:latin typeface="+mj-lt"/>
              </a:rPr>
              <a:t>Some slides may have </a:t>
            </a:r>
            <a:r>
              <a:rPr lang="en-US" sz="4300" b="1">
                <a:latin typeface="+mj-lt"/>
              </a:rPr>
              <a:t>Teacher Comments, </a:t>
            </a:r>
            <a:r>
              <a:rPr lang="en-US" sz="4300">
                <a:latin typeface="+mj-lt"/>
              </a:rPr>
              <a:t>statements found useful during the piloting of the curriculum to enhance student learning. Some Teacher Comments are purposefully informal to be “student friendly”. </a:t>
            </a:r>
            <a:endParaRPr lang="en-US" sz="4300">
              <a:latin typeface="+mj-lt"/>
              <a:cs typeface="Calibri"/>
            </a:endParaRPr>
          </a:p>
          <a:p>
            <a:pPr>
              <a:defRPr/>
            </a:pPr>
            <a:r>
              <a:rPr lang="en-US" sz="4300">
                <a:latin typeface="+mj-lt"/>
              </a:rPr>
              <a:t>Some slides include </a:t>
            </a:r>
            <a:r>
              <a:rPr lang="en-US" sz="4300" b="1">
                <a:latin typeface="+mj-lt"/>
              </a:rPr>
              <a:t>Teacher Notes </a:t>
            </a:r>
            <a:r>
              <a:rPr lang="en-US" sz="4300">
                <a:latin typeface="+mj-lt"/>
              </a:rPr>
              <a:t>that provide supplemental information for teachers. </a:t>
            </a:r>
            <a:endParaRPr lang="en-US" sz="4300">
              <a:latin typeface="+mj-lt"/>
              <a:ea typeface="Calibri"/>
              <a:cs typeface="Calibri"/>
            </a:endParaRPr>
          </a:p>
          <a:p>
            <a:pPr>
              <a:defRPr/>
            </a:pPr>
            <a:r>
              <a:rPr lang="en-US" sz="4300">
                <a:latin typeface="+mj-lt"/>
              </a:rPr>
              <a:t>In addition, some slides provide suggested </a:t>
            </a:r>
            <a:r>
              <a:rPr lang="en-US" sz="4300" b="1">
                <a:latin typeface="+mj-lt"/>
              </a:rPr>
              <a:t>Group</a:t>
            </a:r>
            <a:r>
              <a:rPr lang="en-US" sz="4300">
                <a:latin typeface="+mj-lt"/>
              </a:rPr>
              <a:t> </a:t>
            </a:r>
            <a:r>
              <a:rPr lang="en-US" sz="4300" b="1">
                <a:latin typeface="+mj-lt"/>
              </a:rPr>
              <a:t>Activities </a:t>
            </a:r>
            <a:r>
              <a:rPr lang="en-US" sz="4300">
                <a:latin typeface="+mj-lt"/>
              </a:rPr>
              <a:t>to promote discussion. </a:t>
            </a:r>
            <a:endParaRPr lang="en-US" sz="4300">
              <a:latin typeface="+mj-lt"/>
              <a:cs typeface="Calibri"/>
            </a:endParaRPr>
          </a:p>
          <a:p>
            <a:pPr>
              <a:defRPr/>
            </a:pPr>
            <a:endParaRPr lang="en-US" sz="4300">
              <a:latin typeface="+mj-lt"/>
            </a:endParaRPr>
          </a:p>
          <a:p>
            <a:pPr>
              <a:defRPr/>
            </a:pPr>
            <a:r>
              <a:rPr lang="en-US" sz="4300">
                <a:latin typeface="+mj-lt"/>
              </a:rPr>
              <a:t>This presentation was updated during August 2025.</a:t>
            </a:r>
            <a:endParaRPr lang="en-US" sz="4300">
              <a:latin typeface="+mj-lt"/>
              <a:cs typeface="Calibri"/>
            </a:endParaRPr>
          </a:p>
          <a:p>
            <a:pPr>
              <a:defRPr/>
            </a:pPr>
            <a:endParaRPr lang="en-US" sz="4300">
              <a:latin typeface="+mj-lt"/>
            </a:endParaRPr>
          </a:p>
          <a:p>
            <a:pPr>
              <a:spcBef>
                <a:spcPct val="0"/>
              </a:spcBef>
              <a:defRPr/>
            </a:pPr>
            <a:r>
              <a:rPr lang="en-US" sz="4300">
                <a:latin typeface="+mj-lt"/>
              </a:rPr>
              <a:t>National Health Education Standards were considered during the creation of this lesson and can be found at: </a:t>
            </a:r>
            <a:r>
              <a:rPr lang="en-US" sz="4300">
                <a:latin typeface="+mj-lt"/>
                <a:hlinkClick r:id="rId3"/>
              </a:rPr>
              <a:t>https://www.shapeamerica.org/MemberPortal/standards/health/default.aspx</a:t>
            </a:r>
            <a:endParaRPr lang="en-US" sz="4300">
              <a:latin typeface="+mj-lt"/>
            </a:endParaRPr>
          </a:p>
          <a:p>
            <a:pPr>
              <a:spcBef>
                <a:spcPct val="0"/>
              </a:spcBef>
              <a:defRPr/>
            </a:pPr>
            <a:endParaRPr lang="en-US" sz="4300">
              <a:latin typeface="+mj-lt"/>
              <a:cs typeface="Calibri"/>
            </a:endParaRPr>
          </a:p>
          <a:p>
            <a:pPr eaLnBrk="1" hangingPunct="1">
              <a:spcBef>
                <a:spcPct val="0"/>
              </a:spcBef>
              <a:defRPr/>
            </a:pPr>
            <a:endParaRPr lang="en-US" altLang="en-US" sz="2900" b="1">
              <a:latin typeface="+mj-lt"/>
              <a:cs typeface="Calibri"/>
            </a:endParaRPr>
          </a:p>
          <a:p>
            <a:pPr eaLnBrk="1" hangingPunct="1">
              <a:spcBef>
                <a:spcPct val="0"/>
              </a:spcBef>
              <a:defRPr/>
            </a:pPr>
            <a:endParaRPr lang="en-US" altLang="en-US" sz="2900">
              <a:latin typeface="+mj-lt"/>
              <a:cs typeface="Calibri"/>
            </a:endParaRPr>
          </a:p>
          <a:p>
            <a:pPr>
              <a:defRPr/>
            </a:pPr>
            <a:endParaRPr lang="en-US">
              <a:cs typeface="Calibri"/>
            </a:endParaRPr>
          </a:p>
        </p:txBody>
      </p:sp>
      <p:sp>
        <p:nvSpPr>
          <p:cNvPr id="12292" name="Slide Number Placeholder 3">
            <a:extLst>
              <a:ext uri="{FF2B5EF4-FFF2-40B4-BE49-F238E27FC236}">
                <a16:creationId xmlns:a16="http://schemas.microsoft.com/office/drawing/2014/main" id="{5DB404B5-1FB5-2CCF-1A07-14AC2AC337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AAF3C4-9C4C-4A7E-AD2B-6D33758C5D3B}" type="slidenum">
              <a:rPr lang="en-US" smtClean="0">
                <a:latin typeface="Calibri" panose="020F0502020204030204" pitchFamily="34" charset="0"/>
              </a:rPr>
              <a:pPr/>
              <a:t>1</a:t>
            </a:fld>
            <a:endParaRPr lang="en-US">
              <a:latin typeface="Calibri" panose="020F0502020204030204" pitchFamily="34" charset="0"/>
            </a:endParaRPr>
          </a:p>
        </p:txBody>
      </p:sp>
    </p:spTree>
    <p:extLst>
      <p:ext uri="{BB962C8B-B14F-4D97-AF65-F5344CB8AC3E}">
        <p14:creationId xmlns:p14="http://schemas.microsoft.com/office/powerpoint/2010/main" val="130464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Centers for Disease Control and Prevention</a:t>
            </a:r>
          </a:p>
          <a:p>
            <a:pPr marL="0" marR="0" indent="0" algn="l" defTabSz="914400">
              <a:lnSpc>
                <a:spcPct val="100000"/>
              </a:lnSpc>
              <a:spcBef>
                <a:spcPct val="30000"/>
              </a:spcBef>
              <a:spcAft>
                <a:spcPct val="0"/>
              </a:spcAft>
              <a:buNone/>
              <a:tabLst/>
              <a:defRPr/>
            </a:pPr>
            <a:r>
              <a:rPr lang="en-US">
                <a:hlinkClick r:id="rId3"/>
              </a:rPr>
              <a:t>https://www.cdc.gov/cannabis/about/index.html</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10</a:t>
            </a:fld>
            <a:endParaRPr lang="en-US"/>
          </a:p>
        </p:txBody>
      </p:sp>
    </p:spTree>
    <p:extLst>
      <p:ext uri="{BB962C8B-B14F-4D97-AF65-F5344CB8AC3E}">
        <p14:creationId xmlns:p14="http://schemas.microsoft.com/office/powerpoint/2010/main" val="144899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spcAft>
                <a:spcPts val="0"/>
              </a:spcAft>
            </a:pPr>
            <a:r>
              <a:rPr lang="en-US"/>
              <a:t>Scholastic, NIDA, NIH, Department of HHS. Real News About Drugs and Your Body, 2023</a:t>
            </a:r>
          </a:p>
          <a:p>
            <a:pPr marL="274320" indent="-274320">
              <a:spcAft>
                <a:spcPts val="0"/>
              </a:spcAft>
            </a:pPr>
            <a:r>
              <a:rPr lang="en-US">
                <a:hlinkClick r:id="rId3"/>
              </a:rPr>
              <a:t>https://nida.nih.gov/sites/default/files/NIDA_YR20_INS1_StudentMagazine.pdf</a:t>
            </a:r>
            <a:endParaRPr lang="en-US"/>
          </a:p>
          <a:p>
            <a:pPr marL="274320" indent="-274320">
              <a:spcAft>
                <a:spcPts val="0"/>
              </a:spcAft>
            </a:pPr>
            <a:endParaRPr lang="en-US"/>
          </a:p>
          <a:p>
            <a:pPr>
              <a:defRPr/>
            </a:pPr>
            <a:r>
              <a:rPr lang="en-US" altLang="en-US">
                <a:cs typeface="Calibri"/>
              </a:rPr>
              <a:t>Centers for Disease Control and Prevention</a:t>
            </a:r>
          </a:p>
          <a:p>
            <a:pPr>
              <a:defRPr/>
            </a:pPr>
            <a:r>
              <a:rPr lang="en-US" altLang="en-US">
                <a:solidFill>
                  <a:srgbClr val="00B0F0"/>
                </a:solidFill>
                <a:cs typeface="Calibri"/>
                <a:hlinkClick r:id="rId4"/>
              </a:rPr>
              <a:t>https://www.cdc.gov/cannabis/health-effects/brain-health.html</a:t>
            </a:r>
            <a:endParaRPr lang="en-US" altLang="en-US">
              <a:solidFill>
                <a:srgbClr val="00B0F0"/>
              </a:solidFill>
              <a:cs typeface="Calibri"/>
            </a:endParaRPr>
          </a:p>
          <a:p>
            <a:pPr>
              <a:defRPr/>
            </a:pPr>
            <a:endParaRPr lang="en-US" altLang="en-US">
              <a:solidFill>
                <a:srgbClr val="00B0F0"/>
              </a:solidFill>
              <a:cs typeface="Calibri"/>
            </a:endParaRPr>
          </a:p>
          <a:p>
            <a:endParaRPr lang="en-US"/>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11</a:t>
            </a:fld>
            <a:endParaRPr lang="en-US"/>
          </a:p>
        </p:txBody>
      </p:sp>
    </p:spTree>
    <p:extLst>
      <p:ext uri="{BB962C8B-B14F-4D97-AF65-F5344CB8AC3E}">
        <p14:creationId xmlns:p14="http://schemas.microsoft.com/office/powerpoint/2010/main" val="144086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5326" y="4343400"/>
            <a:ext cx="6160170" cy="4114800"/>
          </a:xfrm>
        </p:spPr>
        <p:txBody>
          <a:bodyPr>
            <a:normAutofit/>
          </a:bodyPr>
          <a:lstStyle/>
          <a:p>
            <a:pPr marL="274320" indent="-274320">
              <a:spcAft>
                <a:spcPts val="0"/>
              </a:spcAft>
              <a:defRPr/>
            </a:pPr>
            <a:r>
              <a:rPr lang="en-US">
                <a:cs typeface="Calibri"/>
              </a:rPr>
              <a:t>Scholastic, NIDA, NIH, Department of HHS. Real News About Drugs and Your Body, 2023</a:t>
            </a:r>
            <a:endParaRPr lang="en-US"/>
          </a:p>
          <a:p>
            <a:pPr marL="274320" indent="-274320">
              <a:spcAft>
                <a:spcPts val="0"/>
              </a:spcAft>
              <a:defRPr/>
            </a:pPr>
            <a:r>
              <a:rPr lang="en-US">
                <a:cs typeface="Calibri"/>
                <a:hlinkClick r:id="rId3"/>
              </a:rPr>
              <a:t>https://nida.nih.gov/sites/default/files/NIDA_YR20_INS1_StudentMagazine.pdf</a:t>
            </a:r>
            <a:endParaRPr lang="en-US">
              <a:cs typeface="Calibri"/>
            </a:endParaRPr>
          </a:p>
          <a:p>
            <a:pPr>
              <a:defRPr/>
            </a:pPr>
            <a:endParaRPr lang="en-US">
              <a:cs typeface="Calibri"/>
            </a:endParaRPr>
          </a:p>
          <a:p>
            <a:pPr>
              <a:defRPr/>
            </a:pPr>
            <a:r>
              <a:rPr lang="en-US" b="0"/>
              <a:t>Centers for Disease Control and Prevention</a:t>
            </a:r>
          </a:p>
          <a:p>
            <a:pPr>
              <a:defRPr/>
            </a:pPr>
            <a:r>
              <a:rPr lang="en-US" b="0">
                <a:hlinkClick r:id="rId4"/>
              </a:rPr>
              <a:t>https://www.cdc.gov/cannabis/health-effects/poisoning.html</a:t>
            </a:r>
            <a:endParaRPr lang="en-US" b="0"/>
          </a:p>
          <a:p>
            <a:pPr>
              <a:defRPr/>
            </a:pPr>
            <a:endParaRPr lang="en-US" b="1"/>
          </a:p>
          <a:p>
            <a:pPr marL="0" marR="0" indent="0" algn="l" defTabSz="914400">
              <a:lnSpc>
                <a:spcPct val="100000"/>
              </a:lnSpc>
              <a:spcBef>
                <a:spcPct val="30000"/>
              </a:spcBef>
              <a:spcAft>
                <a:spcPct val="0"/>
              </a:spcAft>
              <a:buNone/>
              <a:tabLst/>
              <a:defRPr/>
            </a:pPr>
            <a:r>
              <a:rPr lang="en-US" b="1"/>
              <a:t>Teacher</a:t>
            </a:r>
            <a:r>
              <a:rPr lang="en-US" sz="1200" b="1" i="0" kern="1200">
                <a:solidFill>
                  <a:schemeClr val="tx1"/>
                </a:solidFill>
                <a:effectLst/>
                <a:latin typeface="+mn-lt"/>
                <a:ea typeface="+mn-ea"/>
                <a:cs typeface="+mn-cs"/>
              </a:rPr>
              <a:t> Notes:</a:t>
            </a:r>
            <a:endParaRPr lang="en-US" sz="1200" i="1" kern="1200">
              <a:solidFill>
                <a:schemeClr val="tx1"/>
              </a:solidFill>
              <a:effectLst/>
              <a:latin typeface="+mn-lt"/>
              <a:ea typeface="+mn-ea"/>
              <a:cs typeface="+mn-cs"/>
            </a:endParaRPr>
          </a:p>
          <a:p>
            <a:pPr fontAlgn="base"/>
            <a:r>
              <a:rPr lang="en-US" sz="1200" b="1" i="0" u="none" strike="noStrike" kern="1200">
                <a:solidFill>
                  <a:schemeClr val="tx1"/>
                </a:solidFill>
                <a:effectLst/>
                <a:latin typeface="+mn-lt"/>
                <a:ea typeface="+mn-ea"/>
                <a:cs typeface="+mn-cs"/>
              </a:rPr>
              <a:t>There is a Rise in Marijuana’s THC Levels:</a:t>
            </a:r>
          </a:p>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The amount of THC in marijuana has been increasing steadily over the past few decades.</a:t>
            </a:r>
            <a:r>
              <a:rPr lang="en-US" sz="1200" b="0" i="0" u="none" strike="noStrike" kern="1200" baseline="30000">
                <a:solidFill>
                  <a:schemeClr val="tx1"/>
                </a:solidFill>
                <a:effectLst/>
                <a:latin typeface="+mn-lt"/>
                <a:ea typeface="+mn-ea"/>
                <a:cs typeface="+mn-cs"/>
              </a:rPr>
              <a:t>  </a:t>
            </a:r>
          </a:p>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When</a:t>
            </a:r>
            <a:r>
              <a:rPr lang="en-US" sz="1200" b="0" i="0" u="none" strike="noStrike" kern="1200" baseline="0">
                <a:solidFill>
                  <a:schemeClr val="tx1"/>
                </a:solidFill>
                <a:effectLst/>
                <a:latin typeface="+mn-lt"/>
                <a:ea typeface="+mn-ea"/>
                <a:cs typeface="+mn-cs"/>
              </a:rPr>
              <a:t> people begin to use</a:t>
            </a:r>
            <a:r>
              <a:rPr lang="en-US" sz="1200" b="0" i="0" u="none" strike="noStrike" kern="1200">
                <a:solidFill>
                  <a:schemeClr val="tx1"/>
                </a:solidFill>
                <a:effectLst/>
                <a:latin typeface="+mn-lt"/>
                <a:ea typeface="+mn-ea"/>
                <a:cs typeface="+mn-cs"/>
              </a:rPr>
              <a:t> marijuana, they have a greater chance of harmful reactions to high THC levels.</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a:t>
            </a:r>
            <a:r>
              <a:rPr lang="en-US"/>
              <a:t>availability </a:t>
            </a:r>
            <a:r>
              <a:rPr lang="en-US" sz="1200" b="0" i="0" u="none" strike="noStrike" kern="1200">
                <a:solidFill>
                  <a:schemeClr val="tx1"/>
                </a:solidFill>
                <a:effectLst/>
                <a:latin typeface="+mn-lt"/>
                <a:ea typeface="+mn-ea"/>
                <a:cs typeface="+mn-cs"/>
              </a:rPr>
              <a:t>of edibles increases the chance of harmful reactions.</a:t>
            </a:r>
            <a:r>
              <a:rPr lang="en-US"/>
              <a:t> </a:t>
            </a:r>
            <a:r>
              <a:rPr lang="en-US" sz="1200" b="0" i="0" u="none" strike="noStrike" kern="1200">
                <a:solidFill>
                  <a:schemeClr val="tx1"/>
                </a:solidFill>
                <a:effectLst/>
                <a:latin typeface="+mn-lt"/>
                <a:ea typeface="+mn-ea"/>
                <a:cs typeface="+mn-cs"/>
              </a:rPr>
              <a:t>Edibles take longer to digest and produce a high. </a:t>
            </a:r>
          </a:p>
          <a:p>
            <a:pPr marL="0" indent="0" fontAlgn="base">
              <a:buFont typeface="Arial" panose="020B0604020202020204" pitchFamily="34" charset="0"/>
              <a:buNone/>
            </a:pPr>
            <a:r>
              <a:rPr lang="en-US" sz="1200" b="0" i="0" u="none" strike="noStrike" kern="1200">
                <a:solidFill>
                  <a:schemeClr val="tx1"/>
                </a:solidFill>
                <a:effectLst/>
                <a:latin typeface="+mn-lt"/>
                <a:ea typeface="+mn-ea"/>
                <a:cs typeface="+mn-cs"/>
              </a:rPr>
              <a:t>     Therefore, people may consume more to feel the effects faster, leading to dangerous results. </a:t>
            </a:r>
          </a:p>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Higher THC levels can result in a greater risk for Cannabis Use Disorder.</a:t>
            </a:r>
          </a:p>
          <a:p>
            <a:pPr fontAlgn="base"/>
            <a:endParaRPr lang="en-US" sz="1200" b="0" i="0" u="none" strike="noStrike" kern="1200">
              <a:solidFill>
                <a:schemeClr val="tx1"/>
              </a:solidFill>
              <a:effectLst/>
              <a:latin typeface="+mn-lt"/>
              <a:ea typeface="+mn-ea"/>
              <a:cs typeface="+mn-cs"/>
            </a:endParaRPr>
          </a:p>
          <a:p>
            <a:pPr fontAlgn="base"/>
            <a:r>
              <a:rPr lang="en-US" sz="1200" b="0" i="0" u="none" strike="noStrike" kern="1200">
                <a:solidFill>
                  <a:schemeClr val="tx1"/>
                </a:solidFill>
                <a:effectLst/>
                <a:latin typeface="+mn-lt"/>
                <a:ea typeface="+mn-ea"/>
                <a:cs typeface="+mn-cs"/>
                <a:hlinkClick r:id="rId5"/>
              </a:rPr>
              <a:t>https://www.cdc.gov/cannabis/health-effects/cannabis-use-disorder.html</a:t>
            </a:r>
            <a:endParaRPr lang="en-US" sz="1200" b="0" i="0" u="none" strike="noStrike" kern="1200">
              <a:solidFill>
                <a:schemeClr val="tx1"/>
              </a:solidFill>
              <a:effectLst/>
              <a:latin typeface="+mn-lt"/>
              <a:ea typeface="+mn-ea"/>
              <a:cs typeface="+mn-cs"/>
            </a:endParaRPr>
          </a:p>
          <a:p>
            <a:pPr fontAlgn="base"/>
            <a:endParaRPr lang="en-US" sz="1200" b="0" i="0" u="none" strike="noStrike" kern="1200">
              <a:solidFill>
                <a:schemeClr val="tx1"/>
              </a:solidFill>
              <a:effectLst/>
              <a:latin typeface="+mn-lt"/>
              <a:ea typeface="+mn-ea"/>
              <a:cs typeface="+mn-cs"/>
            </a:endParaRPr>
          </a:p>
          <a:p>
            <a:pPr fontAlgn="base"/>
            <a:endParaRPr lang="en-US" sz="1200" b="0" i="0" u="none" strike="noStrike" kern="1200">
              <a:solidFill>
                <a:schemeClr val="tx1"/>
              </a:solidFill>
              <a:effectLst/>
              <a:latin typeface="+mn-lt"/>
              <a:ea typeface="+mn-ea"/>
              <a:cs typeface="+mn-cs"/>
            </a:endParaRPr>
          </a:p>
          <a:p>
            <a:endParaRPr lang="en-US">
              <a:cs typeface="Calibri"/>
            </a:endParaRPr>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12</a:t>
            </a:fld>
            <a:endParaRPr lang="en-US"/>
          </a:p>
        </p:txBody>
      </p:sp>
    </p:spTree>
    <p:extLst>
      <p:ext uri="{BB962C8B-B14F-4D97-AF65-F5344CB8AC3E}">
        <p14:creationId xmlns:p14="http://schemas.microsoft.com/office/powerpoint/2010/main" val="385305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a:t>Teacher Comments:</a:t>
            </a:r>
            <a:endParaRPr lang="en-US" altLang="en-US"/>
          </a:p>
          <a:p>
            <a:pPr marL="171450" indent="-171450">
              <a:buFont typeface="Arial"/>
              <a:buChar char="•"/>
            </a:pPr>
            <a:r>
              <a:rPr lang="en-US"/>
              <a:t>Every time a drug is used, including marijuana, there are risks</a:t>
            </a:r>
            <a:r>
              <a:rPr lang="en-US" i="1"/>
              <a:t>. </a:t>
            </a:r>
            <a:endParaRPr lang="en-US">
              <a:ea typeface="Calibri"/>
              <a:cs typeface="Calibri"/>
            </a:endParaRPr>
          </a:p>
          <a:p>
            <a:pPr marL="171450" indent="-171450">
              <a:buFont typeface="Arial"/>
              <a:buChar char="•"/>
            </a:pPr>
            <a:r>
              <a:rPr lang="en-US" altLang="en-US"/>
              <a:t>No one can control the effects marijuana will have.   </a:t>
            </a:r>
            <a:endParaRPr lang="en-US" altLang="en-US">
              <a:ea typeface="Calibri"/>
              <a:cs typeface="Calibri"/>
            </a:endParaRPr>
          </a:p>
          <a:p>
            <a:pPr marL="171450" indent="-171450">
              <a:buFont typeface="Arial"/>
              <a:buChar char="•"/>
            </a:pPr>
            <a:r>
              <a:rPr lang="en-US" altLang="en-US"/>
              <a:t>Effects for the same person using marijuana may be different over time.  </a:t>
            </a:r>
            <a:endParaRPr lang="en-US" altLang="en-US">
              <a:ea typeface="Calibri"/>
              <a:cs typeface="Calibri"/>
            </a:endParaRPr>
          </a:p>
          <a:p>
            <a:pPr marL="171450" indent="-171450">
              <a:buFont typeface="Arial"/>
              <a:buChar char="•"/>
            </a:pPr>
            <a:r>
              <a:rPr lang="en-US" altLang="en-US"/>
              <a:t>Some negative effects such as concentration/learning problems, and paranoia (unreasonable fear)/panic can last for days after marijuana is used.</a:t>
            </a:r>
            <a:endParaRPr lang="en-US" altLang="en-US">
              <a:ea typeface="Calibri"/>
              <a:cs typeface="Calibri"/>
            </a:endParaRPr>
          </a:p>
          <a:p>
            <a:endParaRPr lang="en-US" altLang="en-US" i="1">
              <a:ea typeface="Calibri"/>
              <a:cs typeface="Calibri"/>
            </a:endParaRPr>
          </a:p>
          <a:p>
            <a:pPr marL="274320" indent="-274320">
              <a:spcAft>
                <a:spcPts val="0"/>
              </a:spcAft>
              <a:defRPr/>
            </a:pPr>
            <a:r>
              <a:rPr lang="en-US"/>
              <a:t>Scholastic, NIDA, NIH, Department of HHS. Real News About Drugs and Your Body, 2023</a:t>
            </a:r>
            <a:endParaRPr lang="en-US">
              <a:cs typeface="Calibri"/>
            </a:endParaRPr>
          </a:p>
          <a:p>
            <a:pPr marL="274320" marR="0" indent="-274320" algn="l" defTabSz="914400">
              <a:lnSpc>
                <a:spcPct val="100000"/>
              </a:lnSpc>
              <a:spcBef>
                <a:spcPct val="30000"/>
              </a:spcBef>
              <a:spcAft>
                <a:spcPts val="0"/>
              </a:spcAft>
              <a:buNone/>
              <a:tabLst/>
              <a:defRPr/>
            </a:pPr>
            <a:r>
              <a:rPr lang="en-US">
                <a:hlinkClick r:id="rId3"/>
              </a:rPr>
              <a:t>https://nida.nih.gov/sites/default/files/NIDA_YR20_INS1_StudentMagazine.pdf</a:t>
            </a:r>
            <a:endParaRPr lang="en-US"/>
          </a:p>
          <a:p>
            <a:pPr marL="274320" indent="-274320">
              <a:spcAft>
                <a:spcPts val="0"/>
              </a:spcAft>
            </a:pPr>
            <a:endParaRPr lang="en-US">
              <a:cs typeface="Calibri"/>
            </a:endParaRPr>
          </a:p>
          <a:p>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2D6E96-FF22-4CFE-8FB2-8F14906F972A}" type="slidenum">
              <a:rPr lang="en-US" altLang="en-US" smtClean="0"/>
              <a:pPr>
                <a:spcBef>
                  <a:spcPct val="0"/>
                </a:spcBef>
              </a:pPr>
              <a:t>13</a:t>
            </a:fld>
            <a:endParaRPr lang="en-US" altLang="en-US"/>
          </a:p>
        </p:txBody>
      </p:sp>
    </p:spTree>
    <p:extLst>
      <p:ext uri="{BB962C8B-B14F-4D97-AF65-F5344CB8AC3E}">
        <p14:creationId xmlns:p14="http://schemas.microsoft.com/office/powerpoint/2010/main" val="2647082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D382A-EE6C-1EE8-5966-C3842EB61F65}"/>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1D760EF-E145-B684-0122-561324449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3D8DE62-1F10-E4AE-EA5B-BCEEE8B2606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hlinkClick r:id="rId3"/>
              </a:rPr>
              <a:t>Marijuana use in teenage years may hinder brain development, study finds - UPI.com</a:t>
            </a:r>
            <a:endParaRPr lang="en-US"/>
          </a:p>
          <a:p>
            <a:pPr>
              <a:defRPr/>
            </a:pPr>
            <a:endParaRPr lang="en-US">
              <a:cs typeface="Calibri"/>
            </a:endParaRPr>
          </a:p>
          <a:p>
            <a:pPr marL="274320" indent="-274320">
              <a:spcAft>
                <a:spcPts val="0"/>
              </a:spcAft>
              <a:defRPr/>
            </a:pPr>
            <a:r>
              <a:rPr lang="en-US"/>
              <a:t>Scholastic, NIDA, NIH, Department of HHS. Real News About Drugs and Your Body, 2023</a:t>
            </a:r>
            <a:endParaRPr lang="en-US">
              <a:cs typeface="Calibri"/>
            </a:endParaRPr>
          </a:p>
          <a:p>
            <a:pPr marL="274320" indent="-274320">
              <a:spcAft>
                <a:spcPts val="0"/>
              </a:spcAft>
              <a:defRPr/>
            </a:pPr>
            <a:r>
              <a:rPr lang="en-US">
                <a:hlinkClick r:id="rId4"/>
              </a:rPr>
              <a:t>https://nida.nih.gov/sites/default/files/NIDA_YR20_INS1_StudentMagazine.pdf</a:t>
            </a:r>
            <a:endParaRPr lang="en-US"/>
          </a:p>
          <a:p>
            <a:pPr>
              <a:defRPr/>
            </a:pPr>
            <a:endParaRPr lang="en-US" altLang="en-US">
              <a:cs typeface="Calibri"/>
            </a:endParaRPr>
          </a:p>
          <a:p>
            <a:pPr>
              <a:defRPr/>
            </a:pPr>
            <a:r>
              <a:rPr lang="en-US" altLang="en-US">
                <a:cs typeface="Calibri"/>
              </a:rPr>
              <a:t>Centers for Disease Control and Prevention</a:t>
            </a:r>
          </a:p>
          <a:p>
            <a:pPr>
              <a:defRPr/>
            </a:pPr>
            <a:r>
              <a:rPr lang="en-US" altLang="en-US">
                <a:solidFill>
                  <a:srgbClr val="00B0F0"/>
                </a:solidFill>
                <a:cs typeface="Calibri"/>
                <a:hlinkClick r:id="rId5"/>
              </a:rPr>
              <a:t>https://www.cdc.gov/cannabis/health-effects/brain-health.html</a:t>
            </a:r>
            <a:endParaRPr lang="en-US" altLang="en-US">
              <a:solidFill>
                <a:srgbClr val="00B0F0"/>
              </a:solidFill>
              <a:cs typeface="Calibri"/>
            </a:endParaRPr>
          </a:p>
          <a:p>
            <a:pPr>
              <a:defRPr/>
            </a:pPr>
            <a:endParaRPr lang="en-US" altLang="en-US">
              <a:solidFill>
                <a:srgbClr val="00B0F0"/>
              </a:solidFill>
              <a:cs typeface="Calibri"/>
            </a:endParaRPr>
          </a:p>
          <a:p>
            <a:pPr>
              <a:defRPr/>
            </a:pPr>
            <a:endParaRPr lang="en-US" altLang="en-US">
              <a:cs typeface="Calibri"/>
            </a:endParaRPr>
          </a:p>
        </p:txBody>
      </p:sp>
      <p:sp>
        <p:nvSpPr>
          <p:cNvPr id="24580" name="Slide Number Placeholder 3">
            <a:extLst>
              <a:ext uri="{FF2B5EF4-FFF2-40B4-BE49-F238E27FC236}">
                <a16:creationId xmlns:a16="http://schemas.microsoft.com/office/drawing/2014/main" id="{CE67A9ED-1510-F9A5-1CAA-3601029B4D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6986FC-0C1D-44ED-949F-222EBE77A257}" type="slidenum">
              <a:rPr lang="en-US" altLang="en-US" smtClean="0"/>
              <a:pPr>
                <a:spcBef>
                  <a:spcPct val="0"/>
                </a:spcBef>
              </a:pPr>
              <a:t>14</a:t>
            </a:fld>
            <a:endParaRPr lang="en-US" altLang="en-US"/>
          </a:p>
        </p:txBody>
      </p:sp>
    </p:spTree>
    <p:extLst>
      <p:ext uri="{BB962C8B-B14F-4D97-AF65-F5344CB8AC3E}">
        <p14:creationId xmlns:p14="http://schemas.microsoft.com/office/powerpoint/2010/main" val="401882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t>Click on this slide to bring up definition.</a:t>
            </a:r>
          </a:p>
          <a:p>
            <a:endParaRPr lang="en-US" altLang="en-US" b="1">
              <a:latin typeface="+mn-lt"/>
            </a:endParaRPr>
          </a:p>
          <a:p>
            <a:r>
              <a:rPr lang="en-US" altLang="en-US" b="1">
                <a:latin typeface="+mn-lt"/>
              </a:rPr>
              <a:t>Teacher Comments:</a:t>
            </a:r>
          </a:p>
          <a:p>
            <a:r>
              <a:rPr lang="en-US" altLang="en-US">
                <a:latin typeface="+mn-lt"/>
              </a:rPr>
              <a:t>Cannabis Use Disorder is the diagnosis given by doctors to people who are addicted to marijuana.</a:t>
            </a:r>
          </a:p>
          <a:p>
            <a:pPr>
              <a:defRPr/>
            </a:pPr>
            <a:endParaRPr lang="en-US" altLang="en-US">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a:solidFill>
                  <a:schemeClr val="tx1"/>
                </a:solidFill>
                <a:effectLst/>
                <a:latin typeface="+mn-lt"/>
                <a:ea typeface="+mn-ea"/>
                <a:cs typeface="+mn-cs"/>
              </a:rPr>
              <a:t>American Psychiatric Association. (2022). Diagnostic and statistical manual of mental disorders (5th ed., text rev.)</a:t>
            </a:r>
            <a:endParaRPr lang="en-US" b="0" i="0">
              <a:solidFill>
                <a:srgbClr val="474747"/>
              </a:solidFill>
              <a:effectLst/>
              <a:highlight>
                <a:srgbClr val="FFFFFF"/>
              </a:highlight>
              <a:latin typeface="+mn-lt"/>
            </a:endParaRPr>
          </a:p>
          <a:p>
            <a:pPr eaLnBrk="1" hangingPunct="1">
              <a:spcBef>
                <a:spcPct val="0"/>
              </a:spcBef>
            </a:pPr>
            <a:endParaRPr lang="en-US" altLang="en-US" b="1"/>
          </a:p>
          <a:p>
            <a:pPr eaLnBrk="1" hangingPunct="1">
              <a:spcBef>
                <a:spcPct val="0"/>
              </a:spcBef>
            </a:pPr>
            <a:r>
              <a:rPr lang="en-US" altLang="en-US" b="0">
                <a:hlinkClick r:id="rId3"/>
              </a:rPr>
              <a:t>https://www.cdc.gov/cannabis/health-effects/cannabis-use-disorder.html</a:t>
            </a:r>
            <a:endParaRPr lang="en-US" altLang="en-US" b="0">
              <a:ea typeface="Calibri"/>
              <a:cs typeface="Calibri"/>
              <a:hlinkClick r:id="rId3"/>
            </a:endParaRPr>
          </a:p>
          <a:p>
            <a:pPr>
              <a:spcBef>
                <a:spcPct val="0"/>
              </a:spcBef>
            </a:pPr>
            <a:endParaRPr lang="en-US" altLang="en-US">
              <a:ea typeface="Calibri"/>
              <a:cs typeface="Calibri"/>
            </a:endParaRPr>
          </a:p>
          <a:p>
            <a:pPr eaLnBrk="1" hangingPunct="1">
              <a:spcBef>
                <a:spcPct val="0"/>
              </a:spcBef>
            </a:pPr>
            <a:endParaRPr lang="en-US" altLang="en-US" b="1">
              <a:ea typeface="Calibri"/>
              <a:cs typeface="Calibri"/>
            </a:endParaRPr>
          </a:p>
          <a:p>
            <a:pPr eaLnBrk="1" hangingPunct="1">
              <a:spcBef>
                <a:spcPct val="0"/>
              </a:spcBef>
            </a:pPr>
            <a:endParaRPr lang="en-US" altLang="en-US">
              <a:ea typeface="Calibri"/>
              <a:cs typeface="Calibri"/>
            </a:endParaRPr>
          </a:p>
          <a:p>
            <a:endParaRPr lang="en-US" altLang="en-US">
              <a:ea typeface="Calibri"/>
              <a:cs typeface="Calibri"/>
            </a:endParaRPr>
          </a:p>
          <a:p>
            <a:pPr eaLnBrk="1" hangingPunct="1">
              <a:spcBef>
                <a:spcPct val="0"/>
              </a:spcBef>
            </a:pPr>
            <a:endParaRPr lang="en-US" altLang="en-US">
              <a:ea typeface="Calibri"/>
              <a:cs typeface="Calibri"/>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CFE5F9-2E07-4C2A-BF7F-64F289B9D664}" type="slidenum">
              <a:rPr lang="en-US" altLang="en-US" smtClean="0"/>
              <a:pPr>
                <a:spcBef>
                  <a:spcPct val="0"/>
                </a:spcBef>
              </a:pPr>
              <a:t>15</a:t>
            </a:fld>
            <a:endParaRPr lang="en-US" altLang="en-US"/>
          </a:p>
        </p:txBody>
      </p:sp>
    </p:spTree>
    <p:extLst>
      <p:ext uri="{BB962C8B-B14F-4D97-AF65-F5344CB8AC3E}">
        <p14:creationId xmlns:p14="http://schemas.microsoft.com/office/powerpoint/2010/main" val="206413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ea typeface="Calibri"/>
                <a:cs typeface="Calibri"/>
              </a:rPr>
              <a:t>American Psychiatric Association (2022). Diagnostic and statistical manual of mental disorders (5th ed., text rev.) </a:t>
            </a:r>
            <a:endParaRPr lang="en-US"/>
          </a:p>
          <a:p>
            <a:r>
              <a:rPr lang="en-US">
                <a:hlinkClick r:id="rId3"/>
              </a:rPr>
              <a:t>https://doi.org/10.1176/appi.books.9780890425787</a:t>
            </a:r>
            <a:endParaRPr 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2D37C2-88FF-4FE7-9EC6-9B1DEFB1E34F}" type="slidenum">
              <a:rPr lang="en-US" altLang="en-US" smtClean="0"/>
              <a:pPr>
                <a:spcBef>
                  <a:spcPct val="0"/>
                </a:spcBef>
              </a:pPr>
              <a:t>16</a:t>
            </a:fld>
            <a:endParaRPr lang="en-US" altLang="en-US"/>
          </a:p>
        </p:txBody>
      </p:sp>
    </p:spTree>
    <p:extLst>
      <p:ext uri="{BB962C8B-B14F-4D97-AF65-F5344CB8AC3E}">
        <p14:creationId xmlns:p14="http://schemas.microsoft.com/office/powerpoint/2010/main" val="91401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Learn About Marijuana Risks,  SAMHSA  2023</a:t>
            </a:r>
            <a:endParaRPr lang="en-US">
              <a:solidFill>
                <a:srgbClr val="444444"/>
              </a:solidFill>
            </a:endParaRPr>
          </a:p>
          <a:p>
            <a:pPr>
              <a:spcBef>
                <a:spcPct val="0"/>
              </a:spcBef>
            </a:pPr>
            <a:r>
              <a:rPr lang="en-US">
                <a:solidFill>
                  <a:srgbClr val="444444"/>
                </a:solidFill>
                <a:hlinkClick r:id="rId3"/>
              </a:rPr>
              <a:t>https://www.samhsa.gov/marijuana</a:t>
            </a:r>
            <a:endParaRPr lang="en-US"/>
          </a:p>
          <a:p>
            <a:pPr>
              <a:spcBef>
                <a:spcPct val="0"/>
              </a:spcBef>
            </a:pPr>
            <a:endParaRPr lang="en-US" altLang="en-US" b="1"/>
          </a:p>
          <a:p>
            <a:pPr>
              <a:spcBef>
                <a:spcPct val="0"/>
              </a:spcBef>
            </a:pPr>
            <a:r>
              <a:rPr lang="en-US" altLang="en-US" b="1"/>
              <a:t>Teacher Notes:</a:t>
            </a:r>
            <a:endParaRPr lang="en-US" altLang="en-US">
              <a:ea typeface="Calibri"/>
              <a:cs typeface="Calibri"/>
            </a:endParaRPr>
          </a:p>
          <a:p>
            <a:pPr eaLnBrk="1" hangingPunct="1">
              <a:spcBef>
                <a:spcPct val="0"/>
              </a:spcBef>
            </a:pPr>
            <a:r>
              <a:rPr lang="en-US" altLang="en-US"/>
              <a:t>It is estimated that 10% (about 1 in 10) of adults who use marijuana will become dependent on it and develop a Cannabis Use Disorder. </a:t>
            </a:r>
          </a:p>
          <a:p>
            <a:pPr eaLnBrk="1" hangingPunct="1">
              <a:spcBef>
                <a:spcPct val="0"/>
              </a:spcBef>
            </a:pPr>
            <a:r>
              <a:rPr lang="en-US" altLang="en-US"/>
              <a:t>The number goes up to about 1 in 6 in those who start using in their teens. </a:t>
            </a:r>
            <a:endParaRPr lang="en-US" altLang="en-US">
              <a:cs typeface="Calibri"/>
            </a:endParaRPr>
          </a:p>
          <a:p>
            <a:pPr eaLnBrk="1" hangingPunct="1">
              <a:spcBef>
                <a:spcPct val="0"/>
              </a:spcBef>
            </a:pPr>
            <a:endParaRPr lang="en-US" altLang="en-US" i="1"/>
          </a:p>
          <a:p>
            <a:pPr>
              <a:spcBef>
                <a:spcPct val="0"/>
              </a:spcBef>
              <a:defRPr/>
            </a:pPr>
            <a:endParaRPr lang="en-US">
              <a:ea typeface="Calibri"/>
              <a:cs typeface="Calibri"/>
            </a:endParaRPr>
          </a:p>
          <a:p>
            <a:pPr>
              <a:spcBef>
                <a:spcPct val="0"/>
              </a:spcBef>
              <a:defRPr/>
            </a:pPr>
            <a:endParaRPr lang="en-US">
              <a:ea typeface="Calibri"/>
              <a:cs typeface="Calibri"/>
            </a:endParaRPr>
          </a:p>
          <a:p>
            <a:pPr>
              <a:spcBef>
                <a:spcPct val="0"/>
              </a:spcBef>
            </a:pPr>
            <a:endParaRPr lang="en-US">
              <a:ea typeface="Calibri"/>
              <a:cs typeface="Calibri"/>
            </a:endParaRPr>
          </a:p>
          <a:p>
            <a:endParaRPr lang="en-US" altLang="en-US">
              <a:ea typeface="Calibri"/>
              <a:cs typeface="Calibri"/>
            </a:endParaRPr>
          </a:p>
          <a:p>
            <a:pPr eaLnBrk="1" hangingPunct="1">
              <a:spcBef>
                <a:spcPct val="0"/>
              </a:spcBef>
            </a:pPr>
            <a:endParaRPr lang="en-US" altLang="en-US">
              <a:ea typeface="Calibri"/>
              <a:cs typeface="Calibri"/>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EC02DC-5CEB-4EFB-B799-817E8C9F168D}" type="slidenum">
              <a:rPr lang="en-US" altLang="en-US" smtClean="0"/>
              <a:pPr>
                <a:spcBef>
                  <a:spcPct val="0"/>
                </a:spcBef>
              </a:pPr>
              <a:t>17</a:t>
            </a:fld>
            <a:endParaRPr lang="en-US" altLang="en-US"/>
          </a:p>
        </p:txBody>
      </p:sp>
    </p:spTree>
    <p:extLst>
      <p:ext uri="{BB962C8B-B14F-4D97-AF65-F5344CB8AC3E}">
        <p14:creationId xmlns:p14="http://schemas.microsoft.com/office/powerpoint/2010/main" val="323350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i="1"/>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endParaRPr lang="en-US" i="1"/>
          </a:p>
          <a:p>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2D37C2-88FF-4FE7-9EC6-9B1DEFB1E34F}" type="slidenum">
              <a:rPr lang="en-US" altLang="en-US" smtClean="0"/>
              <a:pPr>
                <a:spcBef>
                  <a:spcPct val="0"/>
                </a:spcBef>
              </a:pPr>
              <a:t>18</a:t>
            </a:fld>
            <a:endParaRPr lang="en-US" altLang="en-US"/>
          </a:p>
        </p:txBody>
      </p:sp>
    </p:spTree>
    <p:extLst>
      <p:ext uri="{BB962C8B-B14F-4D97-AF65-F5344CB8AC3E}">
        <p14:creationId xmlns:p14="http://schemas.microsoft.com/office/powerpoint/2010/main" val="498991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latin typeface="+mj-lt"/>
              </a:rPr>
              <a:t>Video: Click on</a:t>
            </a:r>
            <a:r>
              <a:rPr lang="en-US" b="0" baseline="0">
                <a:latin typeface="+mj-lt"/>
              </a:rPr>
              <a:t> the black box.</a:t>
            </a:r>
            <a:br>
              <a:rPr lang="en-US" b="0">
                <a:latin typeface="+mj-lt"/>
                <a:cs typeface="+mn-lt"/>
              </a:rPr>
            </a:br>
            <a:endParaRPr lang="en-US" b="0">
              <a:latin typeface="+mj-lt"/>
              <a:cs typeface="Calibri"/>
            </a:endParaRPr>
          </a:p>
          <a:p>
            <a:r>
              <a:rPr lang="en-US" b="1">
                <a:latin typeface="+mj-lt"/>
                <a:cs typeface="Calibri"/>
              </a:rPr>
              <a:t>Teacher Comments:</a:t>
            </a:r>
            <a:endParaRPr lang="en-US" b="1">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latin typeface="+mj-lt"/>
              </a:rPr>
              <a:t>This brief video provides information about addiction.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a:latin typeface="+mj-lt"/>
            </a:endParaRPr>
          </a:p>
          <a:p>
            <a:r>
              <a:rPr lang="en-US" altLang="en-US" b="1">
                <a:latin typeface="+mj-lt"/>
              </a:rPr>
              <a:t>After showing the video, ask the following questions: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1">
                <a:latin typeface="+mj-lt"/>
              </a:rPr>
              <a:t>What is the definition of addiction in the video? </a:t>
            </a:r>
          </a:p>
          <a:p>
            <a:pPr lvl="1">
              <a:defRPr/>
            </a:pPr>
            <a:r>
              <a:rPr lang="en-US" altLang="en-US">
                <a:latin typeface="+mj-lt"/>
              </a:rPr>
              <a:t>Answer: Feeling a strong urge to keep taking a drug even when it is causing harm. </a:t>
            </a:r>
          </a:p>
          <a:p>
            <a:pPr marL="171450" indent="-171450">
              <a:buFont typeface="Arial" panose="020B0604020202020204" pitchFamily="34" charset="0"/>
              <a:buChar char="•"/>
            </a:pPr>
            <a:r>
              <a:rPr lang="en-US" altLang="en-US" b="1">
                <a:latin typeface="+mj-lt"/>
              </a:rPr>
              <a:t>When someone becomes addicted to marijuana or other drugs, what problems can they have? </a:t>
            </a:r>
          </a:p>
          <a:p>
            <a:pPr marL="457200" lvl="1" indent="0">
              <a:buFont typeface="Arial" panose="020B0604020202020204" pitchFamily="34" charset="0"/>
              <a:buNone/>
            </a:pPr>
            <a:r>
              <a:rPr lang="en-US" altLang="en-US">
                <a:latin typeface="+mj-lt"/>
              </a:rPr>
              <a:t>Answers can include poor grades, problems with friends and family, legal problems, difficulty playing sports, etc.</a:t>
            </a:r>
            <a:endParaRPr lang="en-US" b="0">
              <a:latin typeface="+mj-lt"/>
              <a:cs typeface="Calibri"/>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A6272F-043F-4EFD-A0FC-B21199D45EDF}" type="slidenum">
              <a:rPr lang="en-US" smtClean="0">
                <a:latin typeface="Calibri" panose="020F0502020204030204" pitchFamily="34" charset="0"/>
              </a:rPr>
              <a:pPr/>
              <a:t>19</a:t>
            </a:fld>
            <a:endParaRPr lang="en-US">
              <a:latin typeface="Calibri" panose="020F0502020204030204" pitchFamily="34" charset="0"/>
            </a:endParaRPr>
          </a:p>
        </p:txBody>
      </p:sp>
    </p:spTree>
    <p:extLst>
      <p:ext uri="{BB962C8B-B14F-4D97-AF65-F5344CB8AC3E}">
        <p14:creationId xmlns:p14="http://schemas.microsoft.com/office/powerpoint/2010/main" val="157074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C4BBADD-46F4-46BA-B552-DCC3C9C2DC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9A9DEC-3A40-4263-BE79-7300F2F46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a:t>A Reminder – some of the following slides have TEACHER COMMENTS, statements that may be used in class to enhance the lesson, and/or TEACHER NOTES, supplemental information for teachers.</a:t>
            </a:r>
          </a:p>
          <a:p>
            <a:endParaRPr lang="en-US" altLang="en-US"/>
          </a:p>
          <a:p>
            <a:r>
              <a:rPr lang="en-US" altLang="en-US" b="1"/>
              <a:t>Teacher Notes:   </a:t>
            </a:r>
            <a:endParaRPr lang="en-US" altLang="en-US" b="1" i="0">
              <a:solidFill>
                <a:srgbClr val="000000"/>
              </a:solidFill>
              <a:effectLst/>
              <a:latin typeface="Calibri"/>
              <a:ea typeface="Calibri"/>
              <a:cs typeface="Calibri"/>
            </a:endParaRPr>
          </a:p>
          <a:p>
            <a:r>
              <a:rPr lang="en-US"/>
              <a:t>Cannabis can be used in a variety of ways.</a:t>
            </a:r>
            <a:endParaRPr lang="en-US">
              <a:ea typeface="Calibri"/>
              <a:cs typeface="Calibri"/>
            </a:endParaRPr>
          </a:p>
          <a:p>
            <a:r>
              <a:rPr lang="en-US"/>
              <a:t>The most common ways include:</a:t>
            </a:r>
            <a:endParaRPr lang="en-US" u="sng">
              <a:ea typeface="Calibri"/>
              <a:cs typeface="Calibri"/>
            </a:endParaRPr>
          </a:p>
          <a:p>
            <a:pPr marL="171450" indent="-171450">
              <a:buFont typeface="Arial"/>
              <a:buChar char="•"/>
            </a:pPr>
            <a:r>
              <a:rPr lang="en-US"/>
              <a:t>Smoked in joints (like a cigarette), in blunts (cigars or cigar wrappers that have been partly or completely refilled with cannabis) or in bongs (pipes or water pipes)</a:t>
            </a:r>
            <a:endParaRPr lang="en-US">
              <a:ea typeface="Calibri"/>
              <a:cs typeface="Calibri"/>
            </a:endParaRPr>
          </a:p>
          <a:p>
            <a:pPr marL="171450" indent="-171450">
              <a:buFont typeface="Arial"/>
              <a:buChar char="•"/>
            </a:pPr>
            <a:r>
              <a:rPr lang="en-US"/>
              <a:t>Vaped using electronic vaporizing devices (like vape pens) or other vaporizers</a:t>
            </a:r>
            <a:endParaRPr lang="en-US">
              <a:ea typeface="Calibri"/>
              <a:cs typeface="Calibri"/>
            </a:endParaRPr>
          </a:p>
          <a:p>
            <a:pPr marL="171450" indent="-171450">
              <a:buFont typeface="Arial"/>
              <a:buChar char="•"/>
            </a:pPr>
            <a:r>
              <a:rPr lang="en-US"/>
              <a:t>Mixed or infused into foods or drinks (called edibles) like cookies, cakes, brownies, tea, cola, or alcohol</a:t>
            </a:r>
            <a:endParaRPr lang="en-US">
              <a:ea typeface="Calibri"/>
              <a:cs typeface="Calibri"/>
            </a:endParaRPr>
          </a:p>
          <a:p>
            <a:endParaRPr lang="en-US" altLang="en-US" b="1">
              <a:ea typeface="Calibri"/>
              <a:cs typeface="Calibri"/>
            </a:endParaRPr>
          </a:p>
          <a:p>
            <a:r>
              <a:rPr lang="en-US">
                <a:hlinkClick r:id="rId3"/>
              </a:rPr>
              <a:t>https://www.cdc.gov/cannabis/about/index.html</a:t>
            </a:r>
            <a:endParaRPr lang="en-US"/>
          </a:p>
          <a:p>
            <a:endParaRPr lang="en-US">
              <a:ea typeface="Calibri"/>
              <a:cs typeface="Calibri"/>
            </a:endParaRPr>
          </a:p>
          <a:p>
            <a:endParaRPr lang="en-US" altLang="en-US">
              <a:ea typeface="Calibri"/>
              <a:cs typeface="Calibri"/>
            </a:endParaRPr>
          </a:p>
        </p:txBody>
      </p:sp>
      <p:sp>
        <p:nvSpPr>
          <p:cNvPr id="10244" name="Slide Number Placeholder 3">
            <a:extLst>
              <a:ext uri="{FF2B5EF4-FFF2-40B4-BE49-F238E27FC236}">
                <a16:creationId xmlns:a16="http://schemas.microsoft.com/office/drawing/2014/main" id="{39D828B5-FED3-46CE-B680-232DAC0CBC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C3AB5F-6D3F-41E7-997B-FBA126710FED}"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a:t>Group Activity: </a:t>
            </a:r>
            <a:endParaRPr lang="en-US"/>
          </a:p>
          <a:p>
            <a:endParaRPr lang="en-US" altLang="en-US" b="1">
              <a:ea typeface="Calibri"/>
              <a:cs typeface="Calibri"/>
            </a:endParaRPr>
          </a:p>
          <a:p>
            <a:r>
              <a:rPr lang="en-US" b="1"/>
              <a:t>ASK THE QUESTION “Why Do Some Teens Try Marijuana?”</a:t>
            </a:r>
            <a:endParaRPr lang="en-US"/>
          </a:p>
          <a:p>
            <a:r>
              <a:rPr lang="en-US" altLang="en-US"/>
              <a:t>Ask students the question more specifically, “Why do you think some teens try marijuana after they have been given information about how risky marijuana use is?”  </a:t>
            </a:r>
            <a:endParaRPr lang="en-US" altLang="en-US">
              <a:ea typeface="Calibri"/>
              <a:cs typeface="Calibri"/>
            </a:endParaRPr>
          </a:p>
          <a:p>
            <a:pPr>
              <a:buFont typeface="Wingdings" panose="05000000000000000000" pitchFamily="2" charset="2"/>
              <a:buChar char="Ø"/>
            </a:pPr>
            <a:r>
              <a:rPr lang="en-US" altLang="en-US"/>
              <a:t>Brainstorm and write their answers on the board.  </a:t>
            </a:r>
          </a:p>
          <a:p>
            <a:pPr>
              <a:buFont typeface="Wingdings" panose="05000000000000000000" pitchFamily="2" charset="2"/>
              <a:buChar char="Ø"/>
            </a:pPr>
            <a:r>
              <a:rPr lang="en-US" altLang="en-US"/>
              <a:t>Discuss their answers.  </a:t>
            </a:r>
          </a:p>
          <a:p>
            <a:endParaRPr lang="en-US">
              <a:cs typeface="Calibri"/>
            </a:endParaRPr>
          </a:p>
          <a:p>
            <a:endParaRPr lang="en-US" altLang="en-US">
              <a:cs typeface="Calibri"/>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DE4377-8E49-48B2-9427-60AFB1A9B0B6}" type="slidenum">
              <a:rPr lang="en-US" altLang="en-US" smtClean="0"/>
              <a:pPr>
                <a:spcBef>
                  <a:spcPct val="0"/>
                </a:spcBef>
              </a:pPr>
              <a:t>20</a:t>
            </a:fld>
            <a:endParaRPr lang="en-US" altLang="en-US"/>
          </a:p>
        </p:txBody>
      </p:sp>
    </p:spTree>
    <p:extLst>
      <p:ext uri="{BB962C8B-B14F-4D97-AF65-F5344CB8AC3E}">
        <p14:creationId xmlns:p14="http://schemas.microsoft.com/office/powerpoint/2010/main" val="1797054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69A01-18DA-4ACE-D2A1-30F9413F1EF1}"/>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99DAACB-17B4-1189-38FB-C2363ED25C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7DA90BD-14B1-9979-1D14-83604893B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buFont typeface="Wingdings" panose="05000000000000000000" pitchFamily="2" charset="2"/>
              <a:buNone/>
            </a:pPr>
            <a:r>
              <a:rPr lang="en-US" altLang="en-US" b="1"/>
              <a:t>Resume showing the complete slide.  </a:t>
            </a:r>
          </a:p>
          <a:p>
            <a:pPr>
              <a:buFont typeface="Wingdings" panose="05000000000000000000" pitchFamily="2" charset="2"/>
              <a:buNone/>
            </a:pPr>
            <a:endParaRPr lang="en-US" altLang="en-US" b="1"/>
          </a:p>
          <a:p>
            <a:pPr>
              <a:buFont typeface="Wingdings" panose="05000000000000000000" pitchFamily="2" charset="2"/>
              <a:buChar char="Ø"/>
            </a:pPr>
            <a:r>
              <a:rPr lang="en-US" altLang="en-US" b="1"/>
              <a:t>STOP at “Believe it’s safe” to prevent going to the next slide</a:t>
            </a:r>
            <a:r>
              <a:rPr lang="en-US" altLang="en-US"/>
              <a:t>.</a:t>
            </a:r>
          </a:p>
          <a:p>
            <a:pPr>
              <a:buFont typeface="Wingdings" panose="05000000000000000000" pitchFamily="2" charset="2"/>
              <a:buChar char="Ø"/>
            </a:pPr>
            <a:r>
              <a:rPr lang="en-US"/>
              <a:t>Compare to the list the students created.</a:t>
            </a:r>
          </a:p>
          <a:p>
            <a:pPr>
              <a:buFont typeface="Wingdings" panose="05000000000000000000" pitchFamily="2" charset="2"/>
              <a:buChar char="Ø"/>
            </a:pPr>
            <a:r>
              <a:rPr lang="en-US" altLang="en-US"/>
              <a:t>Discuss any reasons teens might try marijuana that haven’t already been mentioned. </a:t>
            </a:r>
          </a:p>
          <a:p>
            <a:endParaRPr lang="en-US" altLang="en-US"/>
          </a:p>
          <a:p>
            <a:pPr>
              <a:defRPr/>
            </a:pPr>
            <a:r>
              <a:rPr lang="en-US">
                <a:cs typeface="Calibri"/>
              </a:rPr>
              <a:t>Partnership to End Addiction</a:t>
            </a:r>
            <a:endParaRPr lang="en-US"/>
          </a:p>
          <a:p>
            <a:pPr>
              <a:defRPr/>
            </a:pPr>
            <a:r>
              <a:rPr lang="en-US"/>
              <a:t>Why Teens Drink and Experiment with Drugs, April 2024</a:t>
            </a:r>
            <a:endParaRPr lang="en-US">
              <a:cs typeface="Calibri"/>
            </a:endParaRPr>
          </a:p>
          <a:p>
            <a:pPr>
              <a:defRPr/>
            </a:pPr>
            <a:r>
              <a:rPr lang="en-US">
                <a:hlinkClick r:id="rId3"/>
              </a:rPr>
              <a:t>https://drugfree.org</a:t>
            </a:r>
            <a:endParaRPr lang="en-US">
              <a:cs typeface="Calibri"/>
            </a:endParaRPr>
          </a:p>
          <a:p>
            <a:endParaRPr lang="en-US">
              <a:cs typeface="Calibri"/>
            </a:endParaRPr>
          </a:p>
          <a:p>
            <a:endParaRPr lang="en-US" altLang="en-US">
              <a:cs typeface="Calibri"/>
            </a:endParaRPr>
          </a:p>
        </p:txBody>
      </p:sp>
      <p:sp>
        <p:nvSpPr>
          <p:cNvPr id="18436" name="Slide Number Placeholder 3">
            <a:extLst>
              <a:ext uri="{FF2B5EF4-FFF2-40B4-BE49-F238E27FC236}">
                <a16:creationId xmlns:a16="http://schemas.microsoft.com/office/drawing/2014/main" id="{176FCD67-DBD1-A0F8-298C-AD89F2F04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DE4377-8E49-48B2-9427-60AFB1A9B0B6}" type="slidenum">
              <a:rPr lang="en-US" altLang="en-US" smtClean="0"/>
              <a:pPr>
                <a:spcBef>
                  <a:spcPct val="0"/>
                </a:spcBef>
              </a:pPr>
              <a:t>21</a:t>
            </a:fld>
            <a:endParaRPr lang="en-US" altLang="en-US"/>
          </a:p>
        </p:txBody>
      </p:sp>
    </p:spTree>
    <p:extLst>
      <p:ext uri="{BB962C8B-B14F-4D97-AF65-F5344CB8AC3E}">
        <p14:creationId xmlns:p14="http://schemas.microsoft.com/office/powerpoint/2010/main" val="984562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Teacher Comments:</a:t>
            </a:r>
          </a:p>
          <a:p>
            <a:r>
              <a:rPr lang="en-US" altLang="en-US"/>
              <a:t>Marijuana use can,</a:t>
            </a:r>
            <a:r>
              <a:rPr lang="en-US" altLang="en-US" baseline="0"/>
              <a:t> over time, </a:t>
            </a:r>
            <a:r>
              <a:rPr lang="en-US" altLang="en-US"/>
              <a:t>damage</a:t>
            </a:r>
            <a:r>
              <a:rPr lang="en-US" altLang="en-US" baseline="0"/>
              <a:t> </a:t>
            </a:r>
            <a:r>
              <a:rPr lang="en-US" altLang="en-US"/>
              <a:t>parts of the body.</a:t>
            </a:r>
            <a:endParaRPr lang="en-US" altLang="en-US">
              <a:ea typeface="Calibri"/>
              <a:cs typeface="Calibri"/>
            </a:endParaRPr>
          </a:p>
          <a:p>
            <a:endParaRPr lang="en-US" altLang="en-US" b="1" i="1"/>
          </a:p>
          <a:p>
            <a:r>
              <a:rPr lang="en-US"/>
              <a:t>Centers for Disease Control and Prevention</a:t>
            </a:r>
            <a:endParaRPr lang="en-US">
              <a:ea typeface="Calibri"/>
              <a:cs typeface="Calibri"/>
            </a:endParaRPr>
          </a:p>
          <a:p>
            <a:pPr>
              <a:spcBef>
                <a:spcPct val="0"/>
              </a:spcBef>
            </a:pPr>
            <a:r>
              <a:rPr lang="en-US">
                <a:hlinkClick r:id="rId3"/>
              </a:rPr>
              <a:t>https://www.cdc.gov/cannabis/health-effects/index.html</a:t>
            </a:r>
            <a:endParaRPr lang="en-US">
              <a:ea typeface="Calibri"/>
              <a:cs typeface="Calibri"/>
            </a:endParaRPr>
          </a:p>
          <a:p>
            <a:pPr>
              <a:spcBef>
                <a:spcPct val="0"/>
              </a:spcBef>
            </a:pPr>
            <a:endParaRPr lang="en-US">
              <a:ea typeface="Calibri"/>
              <a:cs typeface="Calibri"/>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959406-9400-4B4E-947C-698137A6D0B3}" type="slidenum">
              <a:rPr lang="en-US" altLang="en-US" smtClean="0"/>
              <a:pPr>
                <a:spcBef>
                  <a:spcPct val="0"/>
                </a:spcBef>
              </a:pPr>
              <a:t>22</a:t>
            </a:fld>
            <a:endParaRPr lang="en-US" altLang="en-US"/>
          </a:p>
        </p:txBody>
      </p:sp>
    </p:spTree>
    <p:extLst>
      <p:ext uri="{BB962C8B-B14F-4D97-AF65-F5344CB8AC3E}">
        <p14:creationId xmlns:p14="http://schemas.microsoft.com/office/powerpoint/2010/main" val="1766143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Centers for Disease Control and Prevention</a:t>
            </a:r>
            <a:endParaRPr lang="en-US">
              <a:solidFill>
                <a:srgbClr val="444444"/>
              </a:solidFill>
            </a:endParaRPr>
          </a:p>
          <a:p>
            <a:r>
              <a:rPr lang="en-US">
                <a:solidFill>
                  <a:srgbClr val="444444"/>
                </a:solidFill>
                <a:hlinkClick r:id="rId3"/>
              </a:rPr>
              <a:t>https://www.cdc.gov/cannabis/health-effects/heart-health.html</a:t>
            </a:r>
            <a:endParaRPr lang="en-US">
              <a:solidFill>
                <a:srgbClr val="444444"/>
              </a:solidFill>
            </a:endParaRPr>
          </a:p>
          <a:p>
            <a:endParaRPr lang="en-US" b="1">
              <a:ea typeface="Calibri"/>
              <a:cs typeface="Calibri"/>
            </a:endParaRPr>
          </a:p>
          <a:p>
            <a:r>
              <a:rPr lang="en-US" b="1"/>
              <a:t>Teacher Notes:</a:t>
            </a:r>
            <a:endParaRPr lang="en-US">
              <a:ea typeface="Calibri"/>
              <a:cs typeface="Calibri"/>
            </a:endParaRPr>
          </a:p>
          <a:p>
            <a:r>
              <a:rPr lang="en-US"/>
              <a:t>Heart attack risk may be related to increased heart rate, as well as the effects of </a:t>
            </a:r>
            <a:endParaRPr lang="en-US">
              <a:ea typeface="Calibri"/>
              <a:cs typeface="Calibri"/>
            </a:endParaRPr>
          </a:p>
          <a:p>
            <a:r>
              <a:rPr lang="en-US"/>
              <a:t>marijuana on heart rhythms, causing quick and irregular heart beats. </a:t>
            </a:r>
            <a:endParaRPr lang="en-US">
              <a:ea typeface="Calibri"/>
              <a:cs typeface="Calibri"/>
            </a:endParaRPr>
          </a:p>
          <a:p>
            <a:r>
              <a:rPr lang="en-US"/>
              <a:t>This can be a frightening experience for the person using marijuana.</a:t>
            </a:r>
            <a:endParaRPr lang="en-US">
              <a:ea typeface="Calibri"/>
              <a:cs typeface="Calibri"/>
            </a:endParaRPr>
          </a:p>
          <a:p>
            <a:endParaRPr lang="en-US">
              <a:ea typeface="Calibri"/>
              <a:cs typeface="Calibri"/>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BB56A-98D8-48E0-9C5F-30B0D138DDF8}" type="slidenum">
              <a:rPr lang="en-US" altLang="en-US" smtClean="0"/>
              <a:pPr>
                <a:spcBef>
                  <a:spcPct val="0"/>
                </a:spcBef>
              </a:pPr>
              <a:t>23</a:t>
            </a:fld>
            <a:endParaRPr lang="en-US" altLang="en-US"/>
          </a:p>
        </p:txBody>
      </p:sp>
    </p:spTree>
    <p:extLst>
      <p:ext uri="{BB962C8B-B14F-4D97-AF65-F5344CB8AC3E}">
        <p14:creationId xmlns:p14="http://schemas.microsoft.com/office/powerpoint/2010/main" val="2491515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hlinkClick r:id="rId3"/>
              </a:rPr>
              <a:t>https://news.umich.edu/vaping-marijuana-associated-with-more-symptoms-of-lung-damage-than-vaping-or-smoking-nicotine/</a:t>
            </a:r>
            <a:endParaRPr lang="en-US"/>
          </a:p>
          <a:p>
            <a:pPr>
              <a:defRPr/>
            </a:pPr>
            <a:endParaRPr lang="en-US">
              <a:ea typeface="Calibri"/>
              <a:cs typeface="Calibri"/>
            </a:endParaRPr>
          </a:p>
          <a:p>
            <a:pPr eaLnBrk="0" fontAlgn="base" hangingPunct="0"/>
            <a:endParaRPr lang="en-US">
              <a:ea typeface="Calibri"/>
              <a:cs typeface="Calibri"/>
            </a:endParaRPr>
          </a:p>
          <a:p>
            <a:pPr>
              <a:defRPr/>
            </a:pPr>
            <a:endParaRPr lang="en-US" altLang="en-US" i="1">
              <a:ea typeface="Calibri"/>
              <a:cs typeface="Calibri"/>
            </a:endParaRPr>
          </a:p>
          <a:p>
            <a:pPr>
              <a:defRPr/>
            </a:pPr>
            <a:endParaRPr lang="en-US" altLang="en-US"/>
          </a:p>
          <a:p>
            <a:pPr>
              <a:defRPr/>
            </a:pPr>
            <a:endParaRPr lang="en-US" altLang="en-US">
              <a:ea typeface="Calibri"/>
              <a:cs typeface="Calibri"/>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DC9CD1-F992-473A-AEFD-38F46AEBDCAB}" type="slidenum">
              <a:rPr lang="en-US" altLang="en-US" smtClean="0"/>
              <a:pPr>
                <a:spcBef>
                  <a:spcPct val="0"/>
                </a:spcBef>
              </a:pPr>
              <a:t>24</a:t>
            </a:fld>
            <a:endParaRPr lang="en-US" altLang="en-US"/>
          </a:p>
        </p:txBody>
      </p:sp>
    </p:spTree>
    <p:extLst>
      <p:ext uri="{BB962C8B-B14F-4D97-AF65-F5344CB8AC3E}">
        <p14:creationId xmlns:p14="http://schemas.microsoft.com/office/powerpoint/2010/main" val="1154050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Click on the black box.</a:t>
            </a:r>
            <a:br>
              <a:rPr lang="en-US">
                <a:cs typeface="+mn-lt"/>
              </a:rPr>
            </a:br>
            <a:r>
              <a:rPr lang="en-US"/>
              <a:t>Teen Brain Development (3:10 minutes) </a:t>
            </a:r>
          </a:p>
          <a:p>
            <a:r>
              <a:rPr lang="en-US"/>
              <a:t>https://www.youtube.com/watch?v=EpfnDijz2d8   (link to video if needed)</a:t>
            </a:r>
          </a:p>
          <a:p>
            <a:endParaRPr lang="en-US"/>
          </a:p>
          <a:p>
            <a:r>
              <a:rPr lang="en-US" b="1"/>
              <a:t>Teacher Notes:</a:t>
            </a:r>
          </a:p>
          <a:p>
            <a:r>
              <a:rPr lang="en-US"/>
              <a:t>NIDA explores in this video the intriguing similarities between the processes of brain development and computer programming. </a:t>
            </a:r>
          </a:p>
          <a:p>
            <a:r>
              <a:rPr lang="en-US"/>
              <a:t>The analogy helps us understand why toxic environmental factors like drugs, bullying, or lack of sleep can have such a long-lasting impact on a teenager’s life and can be used to empower your children or students with information they need make better decisions.</a:t>
            </a:r>
            <a:endParaRPr lang="en-US">
              <a:cs typeface="Calibri"/>
            </a:endParaRP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25</a:t>
            </a:fld>
            <a:endParaRPr lang="en-US"/>
          </a:p>
        </p:txBody>
      </p:sp>
    </p:spTree>
    <p:extLst>
      <p:ext uri="{BB962C8B-B14F-4D97-AF65-F5344CB8AC3E}">
        <p14:creationId xmlns:p14="http://schemas.microsoft.com/office/powerpoint/2010/main" val="373694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hlinkClick r:id="rId3"/>
              </a:rPr>
              <a:t>https://www.cdc.gov/cannabis/health-effects/brain-health.html</a:t>
            </a:r>
            <a:endParaRPr lang="en-US"/>
          </a:p>
          <a:p>
            <a:endParaRPr lang="en-US"/>
          </a:p>
          <a:p>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A7E9B7-0D06-488D-8E2C-AB7060300BE4}" type="slidenum">
              <a:rPr lang="en-US" smtClean="0">
                <a:latin typeface="Calibri" panose="020F0502020204030204" pitchFamily="34" charset="0"/>
              </a:rPr>
              <a:pPr/>
              <a:t>26</a:t>
            </a:fld>
            <a:endParaRPr lang="en-US">
              <a:latin typeface="Calibri" panose="020F0502020204030204" pitchFamily="34" charset="0"/>
            </a:endParaRPr>
          </a:p>
        </p:txBody>
      </p:sp>
    </p:spTree>
    <p:extLst>
      <p:ext uri="{BB962C8B-B14F-4D97-AF65-F5344CB8AC3E}">
        <p14:creationId xmlns:p14="http://schemas.microsoft.com/office/powerpoint/2010/main" val="371453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a:cs typeface="Calibri"/>
              </a:rPr>
              <a:t>Classroom Activity: </a:t>
            </a:r>
            <a:r>
              <a:rPr lang="en-US">
                <a:cs typeface="Calibri"/>
              </a:rPr>
              <a:t> </a:t>
            </a:r>
          </a:p>
          <a:p>
            <a:r>
              <a:rPr lang="en-US">
                <a:cs typeface="Calibri"/>
              </a:rPr>
              <a:t>Click on the photo or the link in the slide to access the activity about the effects of marijuana on the brain.  </a:t>
            </a:r>
          </a:p>
          <a:p>
            <a:r>
              <a:rPr lang="en-US">
                <a:cs typeface="Calibri"/>
              </a:rPr>
              <a:t>When each of the red dots turns blue, you know you have completed each section of the brain.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a:cs typeface="Calibri"/>
              </a:rPr>
              <a:t>Activity link: </a:t>
            </a:r>
            <a:r>
              <a:rPr lang="en-US" b="0" i="1">
                <a:hlinkClick r:id="rId3"/>
              </a:rPr>
              <a:t>https://nida.nih.gov/themes/custom/solstice/interactive/cannabis/</a:t>
            </a:r>
            <a:endParaRPr lang="en-US" b="0" i="1"/>
          </a:p>
          <a:p>
            <a:endParaRPr lang="en-US">
              <a:cs typeface="Calibri"/>
            </a:endParaRPr>
          </a:p>
          <a:p>
            <a:endParaRPr lang="en-US">
              <a:cs typeface="Calibri"/>
            </a:endParaRPr>
          </a:p>
          <a:p>
            <a:r>
              <a:rPr lang="en-US" b="1">
                <a:cs typeface="Calibri"/>
              </a:rPr>
              <a:t>To simplify the presentation, the parts of the brain are summarized below.</a:t>
            </a:r>
          </a:p>
          <a:p>
            <a:r>
              <a:rPr lang="en-US">
                <a:latin typeface="Calibri" panose="020F0502020204030204" pitchFamily="34" charset="0"/>
                <a:ea typeface="Calibri" panose="020F0502020204030204" pitchFamily="34" charset="0"/>
                <a:cs typeface="Calibri" panose="020F0502020204030204" pitchFamily="34" charset="0"/>
              </a:rPr>
              <a:t>Cerebrum- </a:t>
            </a:r>
            <a:r>
              <a:rPr lang="en-US" i="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 area that controls the ability to think, plan, solve problems, and make decisions</a:t>
            </a:r>
          </a:p>
          <a:p>
            <a:r>
              <a:rPr lang="en-US" i="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Basal </a:t>
            </a:r>
            <a:r>
              <a:rPr lang="en-US">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G</a:t>
            </a:r>
            <a:r>
              <a:rPr lang="en-US" i="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anglia – area involved in movement, thinking, and emotion.</a:t>
            </a:r>
          </a:p>
          <a:p>
            <a:r>
              <a:rPr lang="en-US">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Li</a:t>
            </a:r>
            <a:r>
              <a:rPr lang="en-US" i="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mbic System - area involved in memory and emotion processing. </a:t>
            </a:r>
          </a:p>
          <a:p>
            <a:r>
              <a:rPr lang="en-US">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B</a:t>
            </a:r>
            <a:r>
              <a:rPr lang="en-US" i="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rain Stem – area involved in vital life functions.</a:t>
            </a:r>
          </a:p>
          <a:p>
            <a:r>
              <a:rPr lang="en-US">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Cerebellum – area involved in </a:t>
            </a:r>
            <a:r>
              <a:rPr lang="en-US" i="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motor skills, such as balance and coordination, and plays an important role in the perception of time.</a:t>
            </a:r>
          </a:p>
          <a:p>
            <a:endParaRPr lang="en-US">
              <a:cs typeface="Calibri"/>
            </a:endParaRPr>
          </a:p>
          <a:p>
            <a:r>
              <a:rPr lang="en-US">
                <a:cs typeface="Calibri"/>
              </a:rPr>
              <a:t>When the screen says GREAT JOB, return to this PowerPoint.</a:t>
            </a:r>
          </a:p>
          <a:p>
            <a:endParaRPr lang="en-US">
              <a:cs typeface="Calibri"/>
            </a:endParaRPr>
          </a:p>
          <a:p>
            <a:r>
              <a:rPr lang="en-US">
                <a:cs typeface="Calibri"/>
              </a:rPr>
              <a:t>This link can also be used to get to this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3"/>
              </a:rPr>
              <a:t>https://nida.nih.gov/themes/custom/solstice/interactive/cannabis/</a:t>
            </a:r>
            <a:endParaRPr lang="en-US">
              <a:cs typeface="Calibri"/>
            </a:endParaRP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27</a:t>
            </a:fld>
            <a:endParaRPr lang="en-US"/>
          </a:p>
        </p:txBody>
      </p:sp>
    </p:spTree>
    <p:extLst>
      <p:ext uri="{BB962C8B-B14F-4D97-AF65-F5344CB8AC3E}">
        <p14:creationId xmlns:p14="http://schemas.microsoft.com/office/powerpoint/2010/main" val="125720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a:latin typeface="+mj-lt"/>
              </a:rPr>
              <a:t>Teacher Notes:</a:t>
            </a:r>
            <a:endParaRPr lang="en-US" altLang="en-US">
              <a:latin typeface="+mj-lt"/>
            </a:endParaRPr>
          </a:p>
          <a:p>
            <a:pPr eaLnBrk="1" hangingPunct="1">
              <a:spcBef>
                <a:spcPct val="0"/>
              </a:spcBef>
            </a:pPr>
            <a:r>
              <a:rPr lang="en-US" altLang="en-US">
                <a:latin typeface="+mj-lt"/>
              </a:rPr>
              <a:t>Someone who uses marijuana daily is likely to be functioning at a reduced intellectual level and experience problems learning.</a:t>
            </a:r>
            <a:endParaRPr lang="en-US" altLang="en-US">
              <a:latin typeface="+mj-lt"/>
              <a:ea typeface="Calibri"/>
              <a:cs typeface="Calibri"/>
            </a:endParaRPr>
          </a:p>
          <a:p>
            <a:pPr eaLnBrk="1" hangingPunct="1">
              <a:spcBef>
                <a:spcPct val="0"/>
              </a:spcBef>
            </a:pPr>
            <a:r>
              <a:rPr lang="en-US" altLang="en-US">
                <a:latin typeface="+mj-lt"/>
                <a:hlinkClick r:id="rId3"/>
              </a:rPr>
              <a:t>https://onlinelibrary.wiley.com/doi/abs/10.1111/add.15764</a:t>
            </a:r>
            <a:endParaRPr lang="en-US" altLang="en-US">
              <a:latin typeface="+mj-lt"/>
            </a:endParaRPr>
          </a:p>
          <a:p>
            <a:pPr eaLnBrk="1" hangingPunct="1">
              <a:spcBef>
                <a:spcPct val="0"/>
              </a:spcBef>
            </a:pPr>
            <a:endParaRPr lang="en-US" altLang="en-US">
              <a:latin typeface="+mj-lt"/>
            </a:endParaRPr>
          </a:p>
          <a:p>
            <a:pPr algn="l"/>
            <a:r>
              <a:rPr lang="en-US" b="0" i="0">
                <a:solidFill>
                  <a:srgbClr val="1C1D1E"/>
                </a:solidFill>
                <a:effectLst/>
                <a:highlight>
                  <a:srgbClr val="FFFFFF"/>
                </a:highlight>
                <a:latin typeface="+mj-lt"/>
              </a:rPr>
              <a:t>Evidence on the acute and residual neurocognitive effects of cannabis use in adolescents and adults: a systematic meta-review of meta-analyses</a:t>
            </a:r>
            <a:endParaRPr lang="en-US" b="0" i="0">
              <a:solidFill>
                <a:srgbClr val="1C1D1E"/>
              </a:solidFill>
              <a:effectLst/>
              <a:highlight>
                <a:srgbClr val="FFFFFF"/>
              </a:highlight>
              <a:latin typeface="+mj-lt"/>
              <a:ea typeface="Calibri"/>
              <a:cs typeface="Calibri"/>
            </a:endParaRPr>
          </a:p>
          <a:p>
            <a:pPr algn="l"/>
            <a:r>
              <a:rPr lang="en-US" sz="1200" b="0" i="0" u="sng" strike="noStrike">
                <a:solidFill>
                  <a:srgbClr val="0000FF"/>
                </a:solidFill>
                <a:effectLst/>
                <a:highlight>
                  <a:srgbClr val="FFFFFF"/>
                </a:highlight>
                <a:latin typeface="+mj-lt"/>
                <a:hlinkClick r:id="rId4">
                  <a:extLst>
                    <a:ext uri="{A12FA001-AC4F-418D-AE19-62706E023703}">
                      <ahyp:hlinkClr xmlns:ahyp="http://schemas.microsoft.com/office/drawing/2018/hyperlinkcolor" val="tx"/>
                    </a:ext>
                  </a:extLst>
                </a:hlinkClick>
              </a:rPr>
              <a:t>Laura </a:t>
            </a:r>
            <a:r>
              <a:rPr lang="en-US" sz="1200" b="0" i="0" u="sng" strike="noStrike">
                <a:solidFill>
                  <a:schemeClr val="tx1"/>
                </a:solidFill>
                <a:effectLst/>
                <a:highlight>
                  <a:srgbClr val="FFFFFF"/>
                </a:highlight>
                <a:latin typeface="+mj-lt"/>
                <a:hlinkClick r:id="rId4">
                  <a:extLst>
                    <a:ext uri="{A12FA001-AC4F-418D-AE19-62706E023703}">
                      <ahyp:hlinkClr xmlns:ahyp="http://schemas.microsoft.com/office/drawing/2018/hyperlinkcolor" val="tx"/>
                    </a:ext>
                  </a:extLst>
                </a:hlinkClick>
              </a:rPr>
              <a:t>Dellazizzo</a:t>
            </a:r>
            <a:r>
              <a:rPr lang="en-US" sz="1200" b="0" i="0" u="sng">
                <a:solidFill>
                  <a:schemeClr val="tx1"/>
                </a:solidFill>
                <a:effectLst/>
                <a:highlight>
                  <a:srgbClr val="FFFFFF"/>
                </a:highlight>
                <a:latin typeface="+mj-lt"/>
              </a:rPr>
              <a:t>, </a:t>
            </a:r>
            <a:r>
              <a:rPr lang="en-US" sz="1200" b="0" i="0" u="sng" strike="noStrike">
                <a:solidFill>
                  <a:schemeClr val="tx1"/>
                </a:solidFill>
                <a:effectLst/>
                <a:highlight>
                  <a:srgbClr val="FFFFFF"/>
                </a:highlight>
                <a:latin typeface="+mj-lt"/>
                <a:hlinkClick r:id="rId5">
                  <a:extLst>
                    <a:ext uri="{A12FA001-AC4F-418D-AE19-62706E023703}">
                      <ahyp:hlinkClr xmlns:ahyp="http://schemas.microsoft.com/office/drawing/2018/hyperlinkcolor" val="tx"/>
                    </a:ext>
                  </a:extLst>
                </a:hlinkClick>
              </a:rPr>
              <a:t>Stéphane Potvin</a:t>
            </a:r>
            <a:r>
              <a:rPr lang="en-US" sz="1200" b="0" i="0" u="sng">
                <a:solidFill>
                  <a:schemeClr val="tx1"/>
                </a:solidFill>
                <a:effectLst/>
                <a:highlight>
                  <a:srgbClr val="FFFFFF"/>
                </a:highlight>
                <a:latin typeface="+mj-lt"/>
              </a:rPr>
              <a:t>, </a:t>
            </a:r>
            <a:r>
              <a:rPr lang="en-US" sz="1200" b="0" i="0" u="sng" strike="noStrike">
                <a:solidFill>
                  <a:srgbClr val="0000FF"/>
                </a:solidFill>
                <a:effectLst/>
                <a:highlight>
                  <a:srgbClr val="FFFFFF"/>
                </a:highlight>
                <a:latin typeface="+mj-lt"/>
                <a:hlinkClick r:id="rId6">
                  <a:extLst>
                    <a:ext uri="{A12FA001-AC4F-418D-AE19-62706E023703}">
                      <ahyp:hlinkClr xmlns:ahyp="http://schemas.microsoft.com/office/drawing/2018/hyperlinkcolor" val="tx"/>
                    </a:ext>
                  </a:extLst>
                </a:hlinkClick>
              </a:rPr>
              <a:t>Sabrina </a:t>
            </a:r>
            <a:r>
              <a:rPr lang="en-US" sz="1200" b="0" i="0" u="sng" strike="noStrike">
                <a:solidFill>
                  <a:schemeClr val="tx1"/>
                </a:solidFill>
                <a:effectLst/>
                <a:highlight>
                  <a:srgbClr val="FFFFFF"/>
                </a:highlight>
                <a:latin typeface="+mj-lt"/>
                <a:hlinkClick r:id="rId6">
                  <a:extLst>
                    <a:ext uri="{A12FA001-AC4F-418D-AE19-62706E023703}">
                      <ahyp:hlinkClr xmlns:ahyp="http://schemas.microsoft.com/office/drawing/2018/hyperlinkcolor" val="tx"/>
                    </a:ext>
                  </a:extLst>
                </a:hlinkClick>
              </a:rPr>
              <a:t>Giguère</a:t>
            </a:r>
            <a:r>
              <a:rPr lang="en-US" sz="1200" b="0" i="0" u="sng">
                <a:solidFill>
                  <a:schemeClr val="tx1"/>
                </a:solidFill>
                <a:effectLst/>
                <a:highlight>
                  <a:srgbClr val="FFFFFF"/>
                </a:highlight>
                <a:latin typeface="+mj-lt"/>
              </a:rPr>
              <a:t>, </a:t>
            </a:r>
            <a:r>
              <a:rPr lang="en-US" sz="1200" b="0" i="0" u="sng" strike="noStrike">
                <a:solidFill>
                  <a:srgbClr val="0000FF"/>
                </a:solidFill>
                <a:effectLst/>
                <a:highlight>
                  <a:srgbClr val="FFFFFF"/>
                </a:highlight>
                <a:latin typeface="+mj-lt"/>
                <a:hlinkClick r:id="rId7">
                  <a:extLst>
                    <a:ext uri="{A12FA001-AC4F-418D-AE19-62706E023703}">
                      <ahyp:hlinkClr xmlns:ahyp="http://schemas.microsoft.com/office/drawing/2018/hyperlinkcolor" val="tx"/>
                    </a:ext>
                  </a:extLst>
                </a:hlinkClick>
              </a:rPr>
              <a:t>Alexandre </a:t>
            </a:r>
            <a:r>
              <a:rPr lang="en-US" sz="1200" b="0" i="0" u="sng" strike="noStrike">
                <a:solidFill>
                  <a:schemeClr val="tx1"/>
                </a:solidFill>
                <a:effectLst/>
                <a:highlight>
                  <a:srgbClr val="FFFFFF"/>
                </a:highlight>
                <a:latin typeface="+mj-lt"/>
                <a:hlinkClick r:id="rId7">
                  <a:extLst>
                    <a:ext uri="{A12FA001-AC4F-418D-AE19-62706E023703}">
                      <ahyp:hlinkClr xmlns:ahyp="http://schemas.microsoft.com/office/drawing/2018/hyperlinkcolor" val="tx"/>
                    </a:ext>
                  </a:extLst>
                </a:hlinkClick>
              </a:rPr>
              <a:t>Dumais</a:t>
            </a:r>
            <a:r>
              <a:rPr lang="en-US" sz="1200" b="0" i="0" u="sng" strike="noStrike">
                <a:solidFill>
                  <a:schemeClr val="tx1"/>
                </a:solidFill>
                <a:effectLst/>
                <a:highlight>
                  <a:srgbClr val="FFFFFF"/>
                </a:highlight>
                <a:latin typeface="+mj-lt"/>
              </a:rPr>
              <a:t> </a:t>
            </a:r>
          </a:p>
          <a:p>
            <a:pPr algn="l"/>
            <a:r>
              <a:rPr lang="en-US" sz="1200" b="0" i="0" u="none">
                <a:solidFill>
                  <a:schemeClr val="tx1"/>
                </a:solidFill>
                <a:effectLst/>
                <a:highlight>
                  <a:srgbClr val="FFFFFF"/>
                </a:highlight>
                <a:latin typeface="+mj-lt"/>
              </a:rPr>
              <a:t>Addiction,  Volume 117, Issue 7, July 2022 pp.1857-1870</a:t>
            </a:r>
          </a:p>
          <a:p>
            <a:pPr eaLnBrk="1" hangingPunct="1">
              <a:spcBef>
                <a:spcPct val="0"/>
              </a:spcBef>
            </a:pPr>
            <a:endParaRPr lang="en-US" altLang="en-US" sz="1600" u="sng">
              <a:latin typeface="+mj-lt"/>
            </a:endParaRPr>
          </a:p>
          <a:p>
            <a:pPr eaLnBrk="1" hangingPunct="1">
              <a:spcBef>
                <a:spcPct val="0"/>
              </a:spcBef>
            </a:pPr>
            <a:r>
              <a:rPr lang="en-US">
                <a:latin typeface="+mj-lt"/>
              </a:rPr>
              <a:t>Cognitive function deficits remain following a period of abstinence in individuals who initiated use in adolescence. </a:t>
            </a:r>
            <a:endParaRPr lang="en-US">
              <a:latin typeface="+mj-lt"/>
              <a:ea typeface="Calibri"/>
              <a:cs typeface="Calibri"/>
            </a:endParaRPr>
          </a:p>
          <a:p>
            <a:pPr eaLnBrk="1" hangingPunct="1">
              <a:spcBef>
                <a:spcPct val="0"/>
              </a:spcBef>
            </a:pPr>
            <a:r>
              <a:rPr lang="en-US" u="sng">
                <a:latin typeface="+mj-lt"/>
              </a:rPr>
              <a:t>Volkow et al., 2016; Sachs, McGlade, &amp; </a:t>
            </a:r>
            <a:r>
              <a:rPr lang="en-US" u="sng" err="1">
                <a:latin typeface="+mj-lt"/>
              </a:rPr>
              <a:t>Yurgelun</a:t>
            </a:r>
            <a:r>
              <a:rPr lang="en-US" u="sng">
                <a:latin typeface="+mj-lt"/>
              </a:rPr>
              <a:t>-Todd, 2015</a:t>
            </a:r>
          </a:p>
          <a:p>
            <a:pPr eaLnBrk="1" hangingPunct="1">
              <a:spcBef>
                <a:spcPct val="0"/>
              </a:spcBef>
            </a:pPr>
            <a:endParaRPr lang="en-US" u="sng">
              <a:latin typeface="+mj-lt"/>
            </a:endParaRPr>
          </a:p>
          <a:p>
            <a:pPr eaLnBrk="1" hangingPunct="1">
              <a:spcBef>
                <a:spcPct val="0"/>
              </a:spcBef>
            </a:pPr>
            <a:endParaRPr lang="en-US" u="sng">
              <a:latin typeface="+mj-lt"/>
            </a:endParaRPr>
          </a:p>
          <a:p>
            <a:pPr eaLnBrk="1" hangingPunct="1">
              <a:spcBef>
                <a:spcPct val="0"/>
              </a:spcBef>
            </a:pPr>
            <a:endParaRPr lang="en-US" altLang="en-US">
              <a:latin typeface="+mj-lt"/>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EAF688-8D42-4AD2-871A-77FBC7E15A70}" type="slidenum">
              <a:rPr lang="en-US" altLang="en-US" smtClean="0"/>
              <a:pPr>
                <a:spcBef>
                  <a:spcPct val="0"/>
                </a:spcBef>
              </a:pPr>
              <a:t>28</a:t>
            </a:fld>
            <a:endParaRPr lang="en-US" altLang="en-US"/>
          </a:p>
        </p:txBody>
      </p:sp>
    </p:spTree>
    <p:extLst>
      <p:ext uri="{BB962C8B-B14F-4D97-AF65-F5344CB8AC3E}">
        <p14:creationId xmlns:p14="http://schemas.microsoft.com/office/powerpoint/2010/main" val="3865391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a:cs typeface="Calibri"/>
              </a:rPr>
              <a:t>Centers for Disease Control and Prevention</a:t>
            </a:r>
          </a:p>
          <a:p>
            <a:r>
              <a:rPr lang="en-US" altLang="en-US">
                <a:cs typeface="Calibri"/>
                <a:hlinkClick r:id="rId3"/>
              </a:rPr>
              <a:t>https://www.cdc.gov/cannabis/health-effects/cannabis-and-teens.html</a:t>
            </a:r>
            <a:endParaRPr lang="en-US" altLang="en-US">
              <a:cs typeface="Calibri"/>
            </a:endParaRPr>
          </a:p>
          <a:p>
            <a:endParaRPr lang="en-US" altLang="en-US">
              <a:cs typeface="Calibri"/>
            </a:endParaRPr>
          </a:p>
          <a:p>
            <a:r>
              <a:rPr lang="en-US"/>
              <a:t> </a:t>
            </a:r>
          </a:p>
          <a:p>
            <a:endParaRPr lang="en-US" altLang="en-US" i="1"/>
          </a:p>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A52151-7A8A-429B-89BB-D287018E888B}" type="slidenum">
              <a:rPr lang="en-US" altLang="en-US" smtClean="0"/>
              <a:pPr>
                <a:spcBef>
                  <a:spcPct val="0"/>
                </a:spcBef>
              </a:pPr>
              <a:t>29</a:t>
            </a:fld>
            <a:endParaRPr lang="en-US" altLang="en-US"/>
          </a:p>
        </p:txBody>
      </p:sp>
    </p:spTree>
    <p:extLst>
      <p:ext uri="{BB962C8B-B14F-4D97-AF65-F5344CB8AC3E}">
        <p14:creationId xmlns:p14="http://schemas.microsoft.com/office/powerpoint/2010/main" val="272922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Some students might argue that marijuana is safe because it is a plant and is “natural”.</a:t>
            </a:r>
          </a:p>
          <a:p>
            <a:pPr eaLnBrk="1" hangingPunct="1">
              <a:spcBef>
                <a:spcPct val="0"/>
              </a:spcBef>
            </a:pPr>
            <a:endParaRPr lang="en-US" altLang="en-US" b="1"/>
          </a:p>
          <a:p>
            <a:pPr eaLnBrk="1" hangingPunct="1">
              <a:spcBef>
                <a:spcPct val="0"/>
              </a:spcBef>
            </a:pPr>
            <a:r>
              <a:rPr lang="en-US" altLang="en-US" b="1"/>
              <a:t>Teacher Comments:  </a:t>
            </a:r>
            <a:endParaRPr lang="en-US" altLang="en-US"/>
          </a:p>
          <a:p>
            <a:pPr eaLnBrk="1" hangingPunct="1">
              <a:spcBef>
                <a:spcPct val="0"/>
              </a:spcBef>
              <a:buFontTx/>
              <a:buChar char="•"/>
            </a:pPr>
            <a:r>
              <a:rPr lang="en-US" altLang="en-US"/>
              <a:t> Consider that poison ivy is a plant and even touching it has negative effects. </a:t>
            </a:r>
            <a:endParaRPr lang="en-US" altLang="en-US">
              <a:ea typeface="Calibri"/>
              <a:cs typeface="Calibri"/>
            </a:endParaRPr>
          </a:p>
          <a:p>
            <a:pPr eaLnBrk="1" hangingPunct="1">
              <a:spcBef>
                <a:spcPct val="0"/>
              </a:spcBef>
              <a:buFontTx/>
              <a:buChar char="•"/>
            </a:pPr>
            <a:r>
              <a:rPr lang="en-US" altLang="en-US"/>
              <a:t> Some of you who have pets at home know that there are dozens of house plants that can harm your pet.</a:t>
            </a:r>
            <a:endParaRPr lang="en-US" altLang="en-US">
              <a:ea typeface="Calibri"/>
              <a:cs typeface="Calibri"/>
            </a:endParaRPr>
          </a:p>
          <a:p>
            <a:pPr eaLnBrk="1" hangingPunct="1">
              <a:spcBef>
                <a:spcPct val="0"/>
              </a:spcBef>
              <a:buFontTx/>
              <a:buNone/>
            </a:pPr>
            <a:endParaRPr lang="en-US" altLang="en-US"/>
          </a:p>
          <a:p>
            <a:pPr>
              <a:spcBef>
                <a:spcPct val="0"/>
              </a:spcBef>
            </a:pPr>
            <a:r>
              <a:rPr lang="en-US"/>
              <a:t>Centers for Disease Control and Prevention</a:t>
            </a:r>
            <a:endParaRPr lang="en-US">
              <a:ea typeface="Calibri"/>
              <a:cs typeface="Calibri"/>
            </a:endParaRPr>
          </a:p>
          <a:p>
            <a:pPr>
              <a:spcBef>
                <a:spcPct val="0"/>
              </a:spcBef>
            </a:pPr>
            <a:r>
              <a:rPr lang="en-US" altLang="en-US">
                <a:ea typeface="Calibri"/>
                <a:cs typeface="Calibri"/>
              </a:rPr>
              <a:t>http://www.cdc.gov/niosh/topics/plants/</a:t>
            </a:r>
          </a:p>
          <a:p>
            <a:pPr>
              <a:spcBef>
                <a:spcPct val="0"/>
              </a:spcBef>
            </a:pPr>
            <a:r>
              <a:rPr lang="en-US">
                <a:hlinkClick r:id="rId3"/>
              </a:rPr>
              <a:t>https://www.cdc.gov/</a:t>
            </a:r>
            <a:endParaRPr lang="en-US"/>
          </a:p>
          <a:p>
            <a:pPr>
              <a:spcBef>
                <a:spcPct val="0"/>
              </a:spcBef>
            </a:pPr>
            <a:endParaRPr 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308B6B-E58E-4AFE-A20A-9302747D5C0F}" type="slidenum">
              <a:rPr lang="en-US" altLang="en-US" smtClean="0"/>
              <a:pPr>
                <a:spcBef>
                  <a:spcPct val="0"/>
                </a:spcBef>
              </a:pPr>
              <a:t>3</a:t>
            </a:fld>
            <a:endParaRPr lang="en-US" altLang="en-US"/>
          </a:p>
        </p:txBody>
      </p:sp>
    </p:spTree>
    <p:extLst>
      <p:ext uri="{BB962C8B-B14F-4D97-AF65-F5344CB8AC3E}">
        <p14:creationId xmlns:p14="http://schemas.microsoft.com/office/powerpoint/2010/main" val="3857650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xfrm>
            <a:off x="493295" y="4343399"/>
            <a:ext cx="6134518" cy="443965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defRPr/>
            </a:pPr>
            <a:r>
              <a:rPr lang="en-US" sz="1900" b="1">
                <a:ea typeface="Calibri"/>
                <a:cs typeface="Calibri"/>
              </a:rPr>
              <a:t>Classroom Activity:</a:t>
            </a:r>
          </a:p>
          <a:p>
            <a:pPr>
              <a:defRPr/>
            </a:pPr>
            <a:r>
              <a:rPr lang="en-US" sz="1900" b="1"/>
              <a:t>Ask: </a:t>
            </a:r>
          </a:p>
          <a:p>
            <a:pPr marL="285750" indent="-285750">
              <a:buFont typeface="Arial" panose="020B0604020202020204" pitchFamily="34" charset="0"/>
              <a:buChar char="•"/>
              <a:defRPr/>
            </a:pPr>
            <a:r>
              <a:rPr lang="en-US" sz="1900" b="0"/>
              <a:t>How many of you are part of a sports team?</a:t>
            </a:r>
          </a:p>
          <a:p>
            <a:pPr marL="285750" indent="-285750">
              <a:buFont typeface="Arial" panose="020B0604020202020204" pitchFamily="34" charset="0"/>
              <a:buChar char="•"/>
              <a:defRPr/>
            </a:pPr>
            <a:r>
              <a:rPr lang="en-US" sz="1900" b="0"/>
              <a:t>How many hours a week do you practice during your season?</a:t>
            </a:r>
          </a:p>
          <a:p>
            <a:pPr marL="285750" indent="-285750">
              <a:buFont typeface="Arial" panose="020B0604020202020204" pitchFamily="34" charset="0"/>
              <a:buChar char="•"/>
              <a:defRPr/>
            </a:pPr>
            <a:r>
              <a:rPr lang="en-US" sz="1900" b="0"/>
              <a:t>How important is it for you to be a good athlete?</a:t>
            </a:r>
          </a:p>
          <a:p>
            <a:pPr marL="285750" indent="-285750">
              <a:buFont typeface="Arial" panose="020B0604020202020204" pitchFamily="34" charset="0"/>
              <a:buChar char="•"/>
              <a:defRPr/>
            </a:pPr>
            <a:endParaRPr lang="en-US" sz="1900" b="1"/>
          </a:p>
          <a:p>
            <a:pPr marL="0" indent="0">
              <a:buFont typeface="Arial" panose="020B0604020202020204" pitchFamily="34" charset="0"/>
              <a:buNone/>
              <a:defRPr/>
            </a:pPr>
            <a:r>
              <a:rPr lang="en-US" sz="1900" b="1"/>
              <a:t>Let’s review the effects of marijuana use on athletic performance.</a:t>
            </a:r>
            <a:endParaRPr lang="en-US" sz="1900" b="1">
              <a:ea typeface="Calibri"/>
              <a:cs typeface="Calibri"/>
            </a:endParaRPr>
          </a:p>
          <a:p>
            <a:pPr>
              <a:defRPr/>
            </a:pPr>
            <a:endParaRPr lang="en-US" sz="1900" b="1"/>
          </a:p>
          <a:p>
            <a:pPr>
              <a:buFont typeface="Arial" panose="020B0604020202020204" pitchFamily="34" charset="0"/>
              <a:buNone/>
              <a:defRPr/>
            </a:pPr>
            <a:r>
              <a:rPr lang="en-US" sz="1900" b="1"/>
              <a:t>Marijuana use:</a:t>
            </a:r>
            <a:endParaRPr lang="en-US" sz="1900" b="1">
              <a:cs typeface="Calibri"/>
            </a:endParaRPr>
          </a:p>
          <a:p>
            <a:pPr marL="171450" indent="-171450">
              <a:buFont typeface="Arial" panose="020B0604020202020204" pitchFamily="34" charset="0"/>
              <a:buChar char="•"/>
              <a:defRPr/>
            </a:pPr>
            <a:r>
              <a:rPr lang="en-US" sz="1900"/>
              <a:t>Decreases</a:t>
            </a:r>
            <a:r>
              <a:rPr lang="en-US" sz="1900" baseline="0"/>
              <a:t> </a:t>
            </a:r>
            <a:r>
              <a:rPr lang="en-US" sz="1900"/>
              <a:t>eye-hand coordination</a:t>
            </a:r>
            <a:endParaRPr lang="en-US" sz="1900">
              <a:ea typeface="Calibri"/>
              <a:cs typeface="Calibri"/>
            </a:endParaRPr>
          </a:p>
          <a:p>
            <a:pPr marL="171450" indent="-171450">
              <a:buFont typeface="Arial" panose="020B0604020202020204" pitchFamily="34" charset="0"/>
              <a:buChar char="•"/>
              <a:defRPr/>
            </a:pPr>
            <a:r>
              <a:rPr lang="en-US" sz="1900"/>
              <a:t>Slows</a:t>
            </a:r>
            <a:r>
              <a:rPr lang="en-US" sz="1900" baseline="0"/>
              <a:t> </a:t>
            </a:r>
            <a:r>
              <a:rPr lang="en-US" sz="1900"/>
              <a:t>reaction time</a:t>
            </a:r>
            <a:endParaRPr lang="en-US" sz="1900">
              <a:ea typeface="Calibri"/>
              <a:cs typeface="Calibri"/>
            </a:endParaRPr>
          </a:p>
          <a:p>
            <a:pPr marL="171450" indent="-171450">
              <a:buFont typeface="Arial" panose="020B0604020202020204" pitchFamily="34" charset="0"/>
              <a:buChar char="•"/>
              <a:defRPr/>
            </a:pPr>
            <a:r>
              <a:rPr lang="en-US" sz="1900"/>
              <a:t>Reduces motor coordination</a:t>
            </a:r>
            <a:endParaRPr lang="en-US" sz="1900">
              <a:ea typeface="Calibri"/>
              <a:cs typeface="Calibri"/>
            </a:endParaRPr>
          </a:p>
          <a:p>
            <a:pPr marL="171450" indent="-171450">
              <a:buFont typeface="Arial" panose="020B0604020202020204" pitchFamily="34" charset="0"/>
              <a:buChar char="•"/>
              <a:defRPr/>
            </a:pPr>
            <a:r>
              <a:rPr lang="en-US" sz="1900"/>
              <a:t>Slows reflexes</a:t>
            </a:r>
            <a:endParaRPr lang="en-US" sz="1900">
              <a:ea typeface="Calibri"/>
              <a:cs typeface="Calibri"/>
            </a:endParaRPr>
          </a:p>
          <a:p>
            <a:pPr marL="171450" indent="-171450">
              <a:buFont typeface="Arial" panose="020B0604020202020204" pitchFamily="34" charset="0"/>
              <a:buChar char="•"/>
              <a:defRPr/>
            </a:pPr>
            <a:r>
              <a:rPr lang="en-US" sz="1900"/>
              <a:t>Impairs tracking ability and perceptual accuracy</a:t>
            </a:r>
            <a:endParaRPr lang="en-US" sz="1900">
              <a:ea typeface="Calibri"/>
              <a:cs typeface="Calibri"/>
            </a:endParaRPr>
          </a:p>
          <a:p>
            <a:pPr marL="171450" indent="-171450">
              <a:buFont typeface="Arial" panose="020B0604020202020204" pitchFamily="34" charset="0"/>
              <a:buChar char="•"/>
              <a:defRPr/>
            </a:pPr>
            <a:r>
              <a:rPr lang="en-US" sz="1900"/>
              <a:t>Impairs concentration, and time appears to move more slowly</a:t>
            </a:r>
            <a:endParaRPr lang="en-US" sz="1900">
              <a:ea typeface="Calibri"/>
              <a:cs typeface="Calibri"/>
            </a:endParaRPr>
          </a:p>
          <a:p>
            <a:pPr marL="171450" indent="-171450">
              <a:buFont typeface="Arial" panose="020B0604020202020204" pitchFamily="34" charset="0"/>
              <a:buChar char="•"/>
              <a:defRPr/>
            </a:pPr>
            <a:r>
              <a:rPr lang="en-US" sz="1900"/>
              <a:t>Causes short and long-term memory loss, "I can't remember the plays, coach"</a:t>
            </a:r>
            <a:endParaRPr lang="en-US" sz="1900">
              <a:ea typeface="Calibri"/>
              <a:cs typeface="Calibri"/>
            </a:endParaRPr>
          </a:p>
          <a:p>
            <a:pPr marL="171450" indent="-171450">
              <a:buFont typeface="Arial" panose="020B0604020202020204" pitchFamily="34" charset="0"/>
              <a:buChar char="•"/>
              <a:defRPr/>
            </a:pPr>
            <a:r>
              <a:rPr lang="en-US" sz="1900"/>
              <a:t>Creates difficulty with thinking and problem solving, </a:t>
            </a:r>
          </a:p>
          <a:p>
            <a:pPr marL="171450" indent="-171450">
              <a:buFont typeface="Arial" panose="020B0604020202020204" pitchFamily="34" charset="0"/>
              <a:buChar char="•"/>
              <a:defRPr/>
            </a:pPr>
            <a:r>
              <a:rPr lang="en-US" sz="1900"/>
              <a:t>Decreases motivation to perform and/or give maximum effort</a:t>
            </a:r>
          </a:p>
          <a:p>
            <a:pPr marL="171450" indent="-171450">
              <a:buFont typeface="Arial" panose="020B0604020202020204" pitchFamily="34" charset="0"/>
              <a:buChar char="•"/>
              <a:defRPr/>
            </a:pPr>
            <a:endParaRPr lang="en-US" sz="1900">
              <a:ea typeface="Calibri"/>
              <a:cs typeface="Calibri"/>
            </a:endParaRPr>
          </a:p>
          <a:p>
            <a:pPr marL="0" indent="0">
              <a:buFont typeface="Arial" panose="020B0604020202020204" pitchFamily="34" charset="0"/>
              <a:buNone/>
              <a:defRPr/>
            </a:pPr>
            <a:r>
              <a:rPr lang="en-US" sz="1900" b="1">
                <a:ea typeface="Calibri"/>
                <a:cs typeface="Calibri"/>
              </a:rPr>
              <a:t>Staying away from marijuana helps your team succeed.</a:t>
            </a:r>
          </a:p>
          <a:p>
            <a:pPr>
              <a:defRPr/>
            </a:pPr>
            <a:endParaRPr lang="en-US" sz="1900"/>
          </a:p>
          <a:p>
            <a:pPr>
              <a:defRPr/>
            </a:pPr>
            <a:r>
              <a:rPr lang="en-US" sz="1900">
                <a:hlinkClick r:id="rId3"/>
              </a:rPr>
              <a:t>https://www.samhsa.gov/marijuana</a:t>
            </a:r>
            <a:endParaRPr lang="en-US" sz="1900"/>
          </a:p>
          <a:p>
            <a:pPr>
              <a:defRPr/>
            </a:pPr>
            <a:endParaRPr lang="en-US" sz="1400" b="1">
              <a:cs typeface="Calibri"/>
            </a:endParaRPr>
          </a:p>
          <a:p>
            <a:pPr marL="0" indent="0">
              <a:buNone/>
              <a:defRPr/>
            </a:pPr>
            <a:r>
              <a:rPr lang="en-US">
                <a:hlinkClick r:id="rId4"/>
              </a:rPr>
              <a:t>https://www.ncaa.org/news/2019/10/10/emerging-science-on-cannabis-marijuana-implications-for-student-athletes.aspx</a:t>
            </a:r>
            <a:endParaRPr 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BC90A4-6EB3-4EA0-93D5-FA8998F013E4}"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1500426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b="1"/>
              <a:t>Teacher Comments:</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Psychosis means that someone cannot tell the difference between what is real and what is not.  </a:t>
            </a:r>
            <a:endParaRPr lang="en-US" sz="1200" b="0" i="0" u="none" strike="noStrike" kern="1200">
              <a:solidFill>
                <a:schemeClr val="tx1"/>
              </a:solidFill>
              <a:effectLst/>
              <a:latin typeface="+mn-lt"/>
              <a:cs typeface="Calibri"/>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It is a very serious mental health problem that can be brought on by marijuana use in some situations.</a:t>
            </a:r>
            <a:endParaRPr lang="en-US" sz="1200" b="0" i="0" u="none" strike="noStrike" kern="1200">
              <a:solidFill>
                <a:schemeClr val="tx1"/>
              </a:solidFill>
              <a:effectLst/>
              <a:latin typeface="+mn-lt"/>
              <a:cs typeface="Calibri"/>
            </a:endParaRPr>
          </a:p>
          <a:p>
            <a:pPr marL="171450" indent="-171450">
              <a:buFont typeface="Arial" panose="020B0604020202020204" pitchFamily="34" charset="0"/>
              <a:buChar char="•"/>
            </a:pPr>
            <a:r>
              <a:rPr lang="en-US" altLang="en-US" b="0"/>
              <a:t>Those that use marijuana in their teens are more likely to develop psychosis.</a:t>
            </a:r>
            <a:r>
              <a:rPr lang="en-US" altLang="en-US"/>
              <a:t> </a:t>
            </a:r>
          </a:p>
          <a:p>
            <a:pPr marL="171450" indent="-171450">
              <a:buFont typeface="Arial" panose="020B0604020202020204" pitchFamily="34" charset="0"/>
              <a:buChar char="•"/>
            </a:pPr>
            <a:r>
              <a:rPr lang="en-US"/>
              <a:t>Use of high potency marijuana/THC products can produce strong fears and loss of touch with reality (delusions/hallucinations/panic). </a:t>
            </a:r>
          </a:p>
          <a:p>
            <a:pPr marL="171450" indent="-171450">
              <a:buFont typeface="Arial" panose="020B0604020202020204" pitchFamily="34" charset="0"/>
              <a:buChar char="•"/>
            </a:pPr>
            <a:r>
              <a:rPr lang="en-US"/>
              <a:t>This can be frightening and dangerous.</a:t>
            </a:r>
            <a:endParaRPr lang="en-US" b="0">
              <a:cs typeface="Calibri"/>
            </a:endParaRPr>
          </a:p>
          <a:p>
            <a:endParaRPr lang="en-US" altLang="en-US" b="1"/>
          </a:p>
          <a:p>
            <a:r>
              <a:rPr lang="en-US" altLang="en-US" b="1"/>
              <a:t>Teacher Notes:</a:t>
            </a:r>
            <a:endParaRPr lang="en-US" altLang="en-US"/>
          </a:p>
          <a:p>
            <a:pPr algn="l"/>
            <a:r>
              <a:rPr lang="en-US" b="0" i="0">
                <a:solidFill>
                  <a:srgbClr val="1C1D1F"/>
                </a:solidFill>
                <a:effectLst/>
                <a:highlight>
                  <a:srgbClr val="FFFFFF"/>
                </a:highlight>
                <a:latin typeface="Nunito"/>
              </a:rPr>
              <a:t>Cannabis use can cause disorientation and sometimes unpleasant thoughts or feelings of anxiety and paranoia.</a:t>
            </a:r>
          </a:p>
          <a:p>
            <a:pPr algn="l"/>
            <a:r>
              <a:rPr lang="en-US" b="0" i="0">
                <a:solidFill>
                  <a:srgbClr val="1C1D1F"/>
                </a:solidFill>
                <a:effectLst/>
                <a:highlight>
                  <a:srgbClr val="FFFFFF"/>
                </a:highlight>
                <a:latin typeface="Nunito"/>
              </a:rPr>
              <a:t>People who use cannabis are more likely to develop psychosis (not knowing what is real, hallucinations, and paranoia) and long-lasting mental disorders, including schizophrenia (a type of mental illness where people might hear or see things that are not really there). </a:t>
            </a:r>
          </a:p>
          <a:p>
            <a:pPr algn="l"/>
            <a:r>
              <a:rPr lang="en-US" b="0" i="0">
                <a:solidFill>
                  <a:srgbClr val="1C1D1F"/>
                </a:solidFill>
                <a:effectLst/>
                <a:highlight>
                  <a:srgbClr val="FFFFFF"/>
                </a:highlight>
                <a:latin typeface="Nunito"/>
              </a:rPr>
              <a:t>Cannabis use is also associated with depression, social anxiety, and thoughts of suicide, suicide attempts, and suicide.</a:t>
            </a:r>
          </a:p>
          <a:p>
            <a:pPr algn="l"/>
            <a:endParaRPr lang="en-US" b="0" i="0">
              <a:solidFill>
                <a:srgbClr val="1C1D1F"/>
              </a:solidFill>
              <a:effectLst/>
              <a:highlight>
                <a:srgbClr val="FFFFFF"/>
              </a:highlight>
              <a:latin typeface="Nunito"/>
            </a:endParaRPr>
          </a:p>
          <a:p>
            <a:pPr algn="l"/>
            <a:r>
              <a:rPr lang="en-US" b="0" i="0">
                <a:solidFill>
                  <a:srgbClr val="1C1D1F"/>
                </a:solidFill>
                <a:effectLst/>
                <a:highlight>
                  <a:srgbClr val="FFFFFF"/>
                </a:highlight>
                <a:latin typeface="Nunito"/>
              </a:rPr>
              <a:t>Centers for Disease Control and Prevention</a:t>
            </a:r>
          </a:p>
          <a:p>
            <a:pPr algn="l"/>
            <a:r>
              <a:rPr lang="en-US" b="0" i="0">
                <a:solidFill>
                  <a:srgbClr val="1C1D1F"/>
                </a:solidFill>
                <a:effectLst/>
                <a:highlight>
                  <a:srgbClr val="FFFFFF"/>
                </a:highlight>
                <a:latin typeface="Nunito"/>
                <a:hlinkClick r:id="rId3"/>
              </a:rPr>
              <a:t>https://www.cdc.gov/cannabis/health-effects/mental-health.html</a:t>
            </a:r>
            <a:endParaRPr lang="en-US" b="0" i="0">
              <a:solidFill>
                <a:srgbClr val="1C1D1F"/>
              </a:solidFill>
              <a:effectLst/>
              <a:highlight>
                <a:srgbClr val="FFFFFF"/>
              </a:highlight>
              <a:latin typeface="Nunito"/>
            </a:endParaRPr>
          </a:p>
          <a:p>
            <a:pPr algn="l"/>
            <a:endParaRPr lang="en-US" sz="1200" b="0" i="0" kern="1200">
              <a:solidFill>
                <a:schemeClr val="tx1"/>
              </a:solidFill>
              <a:effectLst/>
              <a:latin typeface="Nunito"/>
            </a:endParaRPr>
          </a:p>
          <a:p>
            <a:pPr algn="l"/>
            <a:endParaRPr lang="en-US" b="0" i="0">
              <a:solidFill>
                <a:srgbClr val="1C1D1F"/>
              </a:solidFill>
              <a:effectLst/>
              <a:highlight>
                <a:srgbClr val="FFFFFF"/>
              </a:highlight>
              <a:latin typeface="Nunito"/>
            </a:endParaRPr>
          </a:p>
          <a:p>
            <a:pPr algn="l"/>
            <a:endParaRPr lang="en-US" b="0" i="0">
              <a:solidFill>
                <a:srgbClr val="1C1D1F"/>
              </a:solidFill>
              <a:effectLst/>
              <a:highlight>
                <a:srgbClr val="FFFFFF"/>
              </a:highlight>
              <a:latin typeface="Nunito" pitchFamily="2" charset="0"/>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A42A9B-9EAF-4126-9D8F-32814A17CBB6}" type="slidenum">
              <a:rPr lang="en-US" altLang="en-US" smtClean="0"/>
              <a:pPr>
                <a:spcBef>
                  <a:spcPct val="0"/>
                </a:spcBef>
              </a:pPr>
              <a:t>31</a:t>
            </a:fld>
            <a:endParaRPr lang="en-US" altLang="en-US"/>
          </a:p>
        </p:txBody>
      </p:sp>
    </p:spTree>
    <p:extLst>
      <p:ext uri="{BB962C8B-B14F-4D97-AF65-F5344CB8AC3E}">
        <p14:creationId xmlns:p14="http://schemas.microsoft.com/office/powerpoint/2010/main" val="1431113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hlinkClick r:id="rId3"/>
              </a:rPr>
              <a:t>https://www.cdc.gov/cannabis/health-effects/driving.html</a:t>
            </a:r>
            <a:r>
              <a:rPr lang="en-US"/>
              <a:t>  Feb 2024</a:t>
            </a:r>
            <a:endParaRPr lang="en-US">
              <a:ea typeface="Calibri"/>
              <a:cs typeface="Calibri"/>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CF023F-09B4-4E8B-BF1A-0A30BE12D1C3}" type="slidenum">
              <a:rPr lang="en-US" altLang="en-US" smtClean="0"/>
              <a:pPr>
                <a:spcBef>
                  <a:spcPct val="0"/>
                </a:spcBef>
              </a:pPr>
              <a:t>32</a:t>
            </a:fld>
            <a:endParaRPr lang="en-US" altLang="en-US"/>
          </a:p>
        </p:txBody>
      </p:sp>
    </p:spTree>
    <p:extLst>
      <p:ext uri="{BB962C8B-B14F-4D97-AF65-F5344CB8AC3E}">
        <p14:creationId xmlns:p14="http://schemas.microsoft.com/office/powerpoint/2010/main" val="2470815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b="1"/>
              <a:t>Teacher Comments:</a:t>
            </a:r>
            <a:endParaRPr lang="en-US"/>
          </a:p>
          <a:p>
            <a:r>
              <a:rPr lang="en-US"/>
              <a:t>After alcohol, marijuana is the substance most often associated with impaired driving. </a:t>
            </a:r>
            <a:endParaRPr lang="en-US">
              <a:ea typeface="Calibri"/>
              <a:cs typeface="Calibri"/>
            </a:endParaRPr>
          </a:p>
          <a:p>
            <a:endParaRPr lang="en-US">
              <a:ea typeface="Calibri"/>
              <a:cs typeface="Calibri"/>
            </a:endParaRPr>
          </a:p>
          <a:p>
            <a:r>
              <a:rPr lang="en-US">
                <a:ea typeface="Calibri"/>
                <a:cs typeface="Calibri"/>
              </a:rPr>
              <a:t>Centers for Disease Control</a:t>
            </a:r>
          </a:p>
          <a:p>
            <a:r>
              <a:rPr lang="en-US">
                <a:hlinkClick r:id="rId3"/>
              </a:rPr>
              <a:t>https://www.cdc.gov/cannabis/health-effects/driving.html</a:t>
            </a:r>
            <a:endParaRPr lang="en-US">
              <a:ea typeface="Calibri"/>
              <a:cs typeface="Calibri"/>
            </a:endParaRPr>
          </a:p>
          <a:p>
            <a:endParaRPr lang="en-US">
              <a:ea typeface="Calibri"/>
              <a:cs typeface="Calibri"/>
            </a:endParaRPr>
          </a:p>
          <a:p>
            <a:r>
              <a:rPr lang="en-US"/>
              <a:t>Impact of Recreational Cannabis Legalization in Michigan: A Baseline Report. University of Michigan. Ann Arbor, MI. May 2020.</a:t>
            </a:r>
            <a:endParaRPr lang="en-US">
              <a:solidFill>
                <a:srgbClr val="444444"/>
              </a:solidFill>
            </a:endParaRPr>
          </a:p>
          <a:p>
            <a:r>
              <a:rPr lang="en-US">
                <a:solidFill>
                  <a:srgbClr val="444444"/>
                </a:solidFill>
                <a:hlinkClick r:id="rId4"/>
              </a:rPr>
              <a:t>https://thenmi.org/reports/2020_IPC_Cannabis_Report_Michigan.pdf</a:t>
            </a:r>
            <a:endParaRPr lang="en-US"/>
          </a:p>
          <a:p>
            <a:endParaRPr lang="en-US">
              <a:ea typeface="Calibri"/>
              <a:cs typeface="Calibri"/>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CF023F-09B4-4E8B-BF1A-0A30BE12D1C3}" type="slidenum">
              <a:rPr lang="en-US" altLang="en-US" smtClean="0"/>
              <a:pPr>
                <a:spcBef>
                  <a:spcPct val="0"/>
                </a:spcBef>
              </a:pPr>
              <a:t>33</a:t>
            </a:fld>
            <a:endParaRPr lang="en-US" altLang="en-US"/>
          </a:p>
        </p:txBody>
      </p:sp>
    </p:spTree>
    <p:extLst>
      <p:ext uri="{BB962C8B-B14F-4D97-AF65-F5344CB8AC3E}">
        <p14:creationId xmlns:p14="http://schemas.microsoft.com/office/powerpoint/2010/main" val="1917780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400" b="1"/>
              <a:t>Group Activity (preparing students for the next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400" b="1"/>
          </a:p>
          <a:p>
            <a:pPr marL="171450" indent="-171450">
              <a:buFont typeface="Arial" panose="020B0604020202020204" pitchFamily="34" charset="0"/>
              <a:buChar char="•"/>
              <a:defRPr/>
            </a:pPr>
            <a:r>
              <a:rPr lang="en-US" altLang="en-US" sz="1400"/>
              <a:t>Ask students – “If you have 10 high school students, how many of them do you think use marijuana?”</a:t>
            </a:r>
            <a:endParaRPr lang="en-US" altLang="en-US" sz="1400">
              <a:ea typeface="Calibri"/>
              <a:cs typeface="Calibri"/>
            </a:endParaRPr>
          </a:p>
          <a:p>
            <a:pPr marL="171450" indent="-171450">
              <a:buFont typeface="Arial" panose="020B0604020202020204" pitchFamily="34" charset="0"/>
              <a:buChar char="•"/>
              <a:defRPr/>
            </a:pPr>
            <a:r>
              <a:rPr lang="en-US" altLang="en-US" sz="1400"/>
              <a:t>Write the estimates on the board.</a:t>
            </a:r>
          </a:p>
          <a:p>
            <a:pPr marL="171450" indent="-171450">
              <a:buFont typeface="Arial" panose="020B0604020202020204" pitchFamily="34" charset="0"/>
              <a:buChar char="•"/>
              <a:defRPr/>
            </a:pPr>
            <a:r>
              <a:rPr lang="en-US" altLang="en-US" sz="1400"/>
              <a:t>Go to the next slide</a:t>
            </a:r>
          </a:p>
          <a:p>
            <a:pPr marL="171450" indent="-171450">
              <a:buFont typeface="Arial" panose="020B0604020202020204" pitchFamily="34" charset="0"/>
              <a:buChar char="•"/>
              <a:defRPr/>
            </a:pPr>
            <a:endParaRPr lang="en-US" altLang="en-US"/>
          </a:p>
          <a:p>
            <a:pPr marL="0" indent="0">
              <a:buFont typeface="Arial" panose="020B0604020202020204" pitchFamily="34" charset="0"/>
              <a:buNone/>
              <a:defRPr/>
            </a:pPr>
            <a:endParaRPr lang="en-US" altLang="en-US"/>
          </a:p>
          <a:p>
            <a:pPr>
              <a:buFont typeface="Arial" panose="020B0604020202020204" pitchFamily="34" charset="0"/>
              <a:buNone/>
              <a:defRPr/>
            </a:pPr>
            <a:endParaRPr lang="en-US" altLang="en-US"/>
          </a:p>
          <a:p>
            <a:pPr marL="171450" indent="-171450">
              <a:buFont typeface="Arial" panose="020B0604020202020204" pitchFamily="34" charset="0"/>
              <a:buChar char="•"/>
              <a:defRPr/>
            </a:pPr>
            <a:endParaRPr lang="en-US" altLang="en-US"/>
          </a:p>
          <a:p>
            <a:pPr>
              <a:defRPr/>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C13FCF-567B-4F08-818B-22305B65F037}" type="slidenum">
              <a:rPr lang="en-US" altLang="en-US" smtClean="0"/>
              <a:pPr>
                <a:spcBef>
                  <a:spcPct val="0"/>
                </a:spcBef>
              </a:pPr>
              <a:t>34</a:t>
            </a:fld>
            <a:endParaRPr lang="en-US" altLang="en-US"/>
          </a:p>
        </p:txBody>
      </p:sp>
    </p:spTree>
    <p:extLst>
      <p:ext uri="{BB962C8B-B14F-4D97-AF65-F5344CB8AC3E}">
        <p14:creationId xmlns:p14="http://schemas.microsoft.com/office/powerpoint/2010/main" val="848493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DEE9EAF-E4E0-422B-9C67-6F0607A8F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3C209CBE-B299-47AF-A29B-4981B6F962C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a:t>Teacher Comments:</a:t>
            </a:r>
          </a:p>
          <a:p>
            <a:pPr marL="171450" indent="-171450">
              <a:buFont typeface="Arial" panose="020B0604020202020204" pitchFamily="34" charset="0"/>
              <a:buChar char="•"/>
              <a:defRPr/>
            </a:pPr>
            <a:r>
              <a:rPr lang="en-US"/>
              <a:t>Many people your age believe that most teens use marijuana, even though research shows that isn't true.  </a:t>
            </a:r>
            <a:endParaRPr lang="en-US">
              <a:ea typeface="Calibri"/>
              <a:cs typeface="Calibri"/>
            </a:endParaRPr>
          </a:p>
          <a:p>
            <a:pPr marL="171450" indent="-171450">
              <a:buFont typeface="Arial" panose="020B0604020202020204" pitchFamily="34" charset="0"/>
              <a:buChar char="•"/>
              <a:defRPr/>
            </a:pPr>
            <a:r>
              <a:rPr lang="en-US" altLang="en-US"/>
              <a:t>More than 9 out of 10 eighth grade students that took the national Monitoring the Future Survey in 2024 reported that they </a:t>
            </a:r>
            <a:r>
              <a:rPr lang="en-US" altLang="en-US" b="1"/>
              <a:t>HAD NEVER </a:t>
            </a:r>
            <a:r>
              <a:rPr lang="en-US" altLang="en-US"/>
              <a:t>used marijuana and more than 8 out of 10 tenth grade students that took the survey said they </a:t>
            </a:r>
            <a:r>
              <a:rPr lang="en-US" altLang="en-US" b="1"/>
              <a:t>HAD NEVER </a:t>
            </a:r>
            <a:r>
              <a:rPr lang="en-US" altLang="en-US" b="0"/>
              <a:t>u</a:t>
            </a:r>
            <a:r>
              <a:rPr lang="en-US" altLang="en-US"/>
              <a:t>sed marijuana. </a:t>
            </a:r>
            <a:endParaRPr lang="en-US"/>
          </a:p>
          <a:p>
            <a:pPr marL="171450" indent="-171450">
              <a:buFont typeface="Arial" panose="020B0604020202020204" pitchFamily="34" charset="0"/>
              <a:buChar char="•"/>
              <a:defRPr/>
            </a:pPr>
            <a:r>
              <a:rPr lang="en-US" altLang="en-US"/>
              <a:t>How does this compare to your guess?   </a:t>
            </a:r>
            <a:endParaRPr lang="en-US" altLang="en-US">
              <a:ea typeface="Calibri"/>
              <a:cs typeface="Calibri"/>
            </a:endParaRPr>
          </a:p>
          <a:p>
            <a:pPr marL="171450" indent="-171450">
              <a:buFont typeface="Arial" panose="020B0604020202020204" pitchFamily="34" charset="0"/>
              <a:buChar char="•"/>
              <a:defRPr/>
            </a:pPr>
            <a:r>
              <a:rPr lang="en-US" altLang="en-US" b="1"/>
              <a:t>MOST TEENS DO NOT USE MARIJUANA.</a:t>
            </a:r>
          </a:p>
          <a:p>
            <a:pPr>
              <a:defRPr/>
            </a:pPr>
            <a:endParaRPr lang="en-US" altLang="en-US"/>
          </a:p>
          <a:p>
            <a:pPr>
              <a:defRPr/>
            </a:pPr>
            <a:r>
              <a:rPr lang="en-US" b="1"/>
              <a:t>Teacher Notes:</a:t>
            </a:r>
            <a:endParaRPr lang="en-US" altLang="en-US" b="1"/>
          </a:p>
          <a:p>
            <a:pPr>
              <a:defRPr/>
            </a:pPr>
            <a:r>
              <a:rPr lang="en-US"/>
              <a:t>The</a:t>
            </a:r>
            <a:r>
              <a:rPr lang="en-US" sz="1200" b="0" i="0" kern="1200">
                <a:solidFill>
                  <a:schemeClr val="tx1"/>
                </a:solidFill>
                <a:effectLst/>
                <a:latin typeface="+mn-lt"/>
                <a:ea typeface="+mn-ea"/>
                <a:cs typeface="+mn-cs"/>
              </a:rPr>
              <a:t> Monitoring the Future Survey is funded by the National Institute on Drug Abuse (NIDA), part of the National Institutes of Health (NIH). The survey is conducted by the University of Michigan.</a:t>
            </a:r>
            <a:endParaRPr lang="en-US" altLang="en-US">
              <a:ea typeface="Calibri"/>
              <a:cs typeface="Calibri"/>
            </a:endParaRPr>
          </a:p>
          <a:p>
            <a:pPr>
              <a:defRPr/>
            </a:pPr>
            <a:endParaRPr lang="en-US" altLang="en-US"/>
          </a:p>
          <a:p>
            <a:pPr>
              <a:defRPr/>
            </a:pPr>
            <a:r>
              <a:rPr lang="en-US" altLang="en-US"/>
              <a:t>To view full survey data, visit </a:t>
            </a:r>
            <a:r>
              <a:rPr lang="en-US" altLang="en-US">
                <a:hlinkClick r:id="rId3"/>
              </a:rPr>
              <a:t>https://monitoringthefuture.org/wp-content/uploads/2024/12/mtf2025.pdf</a:t>
            </a:r>
            <a:endParaRPr lang="en-US" altLang="en-US">
              <a:ea typeface="Calibri"/>
              <a:cs typeface="Calibri"/>
              <a:hlinkClick r:id="rId3"/>
            </a:endParaRPr>
          </a:p>
          <a:p>
            <a:pPr>
              <a:defRPr/>
            </a:pPr>
            <a:endParaRPr lang="en-US" altLang="en-US">
              <a:ea typeface="Calibri"/>
              <a:cs typeface="Calibri"/>
            </a:endParaRPr>
          </a:p>
          <a:p>
            <a:pPr>
              <a:defRPr/>
            </a:pPr>
            <a:endParaRPr lang="en-US" altLang="en-US"/>
          </a:p>
          <a:p>
            <a:pPr>
              <a:defRPr/>
            </a:pPr>
            <a:endParaRPr lang="en-US" altLang="en-US">
              <a:ea typeface="Calibri"/>
              <a:cs typeface="Calibri"/>
            </a:endParaRPr>
          </a:p>
        </p:txBody>
      </p:sp>
      <p:sp>
        <p:nvSpPr>
          <p:cNvPr id="87044" name="Slide Number Placeholder 3">
            <a:extLst>
              <a:ext uri="{FF2B5EF4-FFF2-40B4-BE49-F238E27FC236}">
                <a16:creationId xmlns:a16="http://schemas.microsoft.com/office/drawing/2014/main" id="{630E30ED-EB41-49E2-B738-E220C8511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B8ADEE-085D-48FF-AAC5-921BC7DC91F0}" type="slidenum">
              <a:rPr lang="en-US" altLang="en-US"/>
              <a:pPr>
                <a:spcBef>
                  <a:spcPct val="0"/>
                </a:spcBef>
              </a:pPr>
              <a:t>35</a:t>
            </a:fld>
            <a:endParaRPr lang="en-US" altLang="en-US"/>
          </a:p>
        </p:txBody>
      </p:sp>
    </p:spTree>
    <p:extLst>
      <p:ext uri="{BB962C8B-B14F-4D97-AF65-F5344CB8AC3E}">
        <p14:creationId xmlns:p14="http://schemas.microsoft.com/office/powerpoint/2010/main" val="638086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Teacher Notes:</a:t>
            </a:r>
            <a:endParaRPr lang="en-US" altLang="en-US"/>
          </a:p>
          <a:p>
            <a:r>
              <a:rPr lang="en-US" altLang="en-US"/>
              <a:t>This slide presents a summary of key issues related to teen marijuana use.  </a:t>
            </a:r>
          </a:p>
          <a:p>
            <a:endParaRPr lang="en-US" altLang="en-US">
              <a:ea typeface="Calibri"/>
              <a:cs typeface="Calibri"/>
            </a:endParaRPr>
          </a:p>
          <a:p>
            <a:r>
              <a:rPr lang="en-US" altLang="en-US" b="1">
                <a:ea typeface="Calibri"/>
                <a:cs typeface="Calibri"/>
              </a:rPr>
              <a:t>If you would like to provide your students with an informational sheet on managing difficult emotions,</a:t>
            </a:r>
            <a:r>
              <a:rPr lang="en-US" altLang="en-US">
                <a:ea typeface="Calibri"/>
                <a:cs typeface="Calibri"/>
              </a:rPr>
              <a:t> it can be accessed on the Kids Health website:  </a:t>
            </a:r>
            <a:r>
              <a:rPr lang="en-US">
                <a:hlinkClick r:id="rId3"/>
              </a:rPr>
              <a:t>https://kidshealth.org/en/teens/stressful-feelings.prt-en.html</a:t>
            </a:r>
            <a:endParaRPr lang="en-US">
              <a:ea typeface="Calibri"/>
              <a:cs typeface="Calibri"/>
              <a:hlinkClick r:id="" action="ppaction://noaction"/>
            </a:endParaRPr>
          </a:p>
          <a:p>
            <a:endParaRPr lang="en-US">
              <a:ea typeface="Calibri"/>
              <a:cs typeface="Calibri"/>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08C4E7-FAE9-410A-9183-B3C4CDB97A78}" type="slidenum">
              <a:rPr lang="en-US" altLang="en-US" smtClean="0"/>
              <a:pPr>
                <a:spcBef>
                  <a:spcPct val="0"/>
                </a:spcBef>
              </a:pPr>
              <a:t>36</a:t>
            </a:fld>
            <a:endParaRPr lang="en-US" altLang="en-US"/>
          </a:p>
        </p:txBody>
      </p:sp>
    </p:spTree>
    <p:extLst>
      <p:ext uri="{BB962C8B-B14F-4D97-AF65-F5344CB8AC3E}">
        <p14:creationId xmlns:p14="http://schemas.microsoft.com/office/powerpoint/2010/main" val="3370098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BD2DFB-5D28-482B-939D-560AE8A9033E}" type="slidenum">
              <a:rPr lang="en-US" altLang="en-US" smtClean="0">
                <a:solidFill>
                  <a:srgbClr val="000000"/>
                </a:solidFill>
              </a:rPr>
              <a:pPr>
                <a:spcBef>
                  <a:spcPct val="0"/>
                </a:spcBef>
              </a:pPr>
              <a:t>37</a:t>
            </a:fld>
            <a:endParaRPr lang="en-US" altLang="en-US">
              <a:solidFill>
                <a:srgbClr val="000000"/>
              </a:solidFill>
            </a:endParaRPr>
          </a:p>
        </p:txBody>
      </p:sp>
    </p:spTree>
    <p:extLst>
      <p:ext uri="{BB962C8B-B14F-4D97-AF65-F5344CB8AC3E}">
        <p14:creationId xmlns:p14="http://schemas.microsoft.com/office/powerpoint/2010/main" val="4160041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Teacher Comments:</a:t>
            </a:r>
            <a:endParaRPr lang="en-US" altLang="en-US"/>
          </a:p>
          <a:p>
            <a:r>
              <a:rPr lang="en-US" altLang="en-US"/>
              <a:t>There is much misinformation about marijuana.  To learn the facts, visit any of these websites.</a:t>
            </a:r>
          </a:p>
          <a:p>
            <a:r>
              <a:rPr lang="en-US" altLang="en-US"/>
              <a:t>Check out the games, blogs, and interactive quizzes for your age.</a:t>
            </a:r>
            <a:endParaRPr lang="en-US"/>
          </a:p>
          <a:p>
            <a:endParaRPr lang="en-US" altLang="en-US">
              <a:ea typeface="Calibri"/>
              <a:cs typeface="Calibri"/>
            </a:endParaRPr>
          </a:p>
          <a:p>
            <a:r>
              <a:rPr lang="en-US" altLang="en-US" b="1">
                <a:ea typeface="Calibri"/>
                <a:cs typeface="Calibri"/>
              </a:rPr>
              <a:t>Optional Assignment:</a:t>
            </a:r>
          </a:p>
          <a:p>
            <a:r>
              <a:rPr lang="en-US" altLang="en-US">
                <a:ea typeface="Calibri"/>
                <a:cs typeface="Calibri"/>
              </a:rPr>
              <a:t>Give your students 10 minutes to explore one of these options and report back what they find. </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A4C5C2-24EE-4FF3-A398-E5B48BD9076D}" type="slidenum">
              <a:rPr lang="en-US" altLang="en-US" smtClean="0"/>
              <a:pPr>
                <a:spcBef>
                  <a:spcPct val="0"/>
                </a:spcBef>
              </a:pPr>
              <a:t>38</a:t>
            </a:fld>
            <a:endParaRPr lang="en-US" altLang="en-US"/>
          </a:p>
        </p:txBody>
      </p:sp>
    </p:spTree>
    <p:extLst>
      <p:ext uri="{BB962C8B-B14F-4D97-AF65-F5344CB8AC3E}">
        <p14:creationId xmlns:p14="http://schemas.microsoft.com/office/powerpoint/2010/main" val="2874886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D47516-2830-4FC7-BB03-4F7580DCAFE4}" type="slidenum">
              <a:rPr lang="en-US" smtClean="0"/>
              <a:pPr>
                <a:defRPr/>
              </a:pPr>
              <a:t>39</a:t>
            </a:fld>
            <a:endParaRPr lang="en-US"/>
          </a:p>
        </p:txBody>
      </p:sp>
    </p:spTree>
    <p:extLst>
      <p:ext uri="{BB962C8B-B14F-4D97-AF65-F5344CB8AC3E}">
        <p14:creationId xmlns:p14="http://schemas.microsoft.com/office/powerpoint/2010/main" val="229674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marR="0" indent="-274320" algn="l" defTabSz="914400" rtl="0" eaLnBrk="1" fontAlgn="auto" latinLnBrk="0" hangingPunct="1">
              <a:lnSpc>
                <a:spcPct val="100000"/>
              </a:lnSpc>
              <a:spcBef>
                <a:spcPct val="30000"/>
              </a:spcBef>
              <a:spcAft>
                <a:spcPts val="0"/>
              </a:spcAft>
              <a:buClrTx/>
              <a:buSzTx/>
              <a:buFontTx/>
              <a:buNone/>
              <a:tabLst/>
              <a:defRPr/>
            </a:pPr>
            <a:r>
              <a:rPr lang="en-US" sz="1200" u="none" kern="1200">
                <a:solidFill>
                  <a:schemeClr val="tx1"/>
                </a:solidFill>
                <a:effectLst/>
                <a:latin typeface="+mn-lt"/>
                <a:ea typeface="+mn-ea"/>
                <a:cs typeface="+mn-cs"/>
              </a:rPr>
              <a:t>Scholastic, NIDA, NIH, Department of HHS. Real News About Drugs and Your Body, 2023</a:t>
            </a:r>
          </a:p>
          <a:p>
            <a:pPr marL="274320" marR="0" indent="-274320" algn="l" defTabSz="914400" rtl="0" eaLnBrk="1" fontAlgn="auto" latinLnBrk="0" hangingPunct="1">
              <a:lnSpc>
                <a:spcPct val="100000"/>
              </a:lnSpc>
              <a:spcBef>
                <a:spcPct val="30000"/>
              </a:spcBef>
              <a:spcAft>
                <a:spcPts val="0"/>
              </a:spcAft>
              <a:buClrTx/>
              <a:buSzTx/>
              <a:buFontTx/>
              <a:buNone/>
              <a:tabLst/>
              <a:defRPr/>
            </a:pPr>
            <a:r>
              <a:rPr lang="en-US" sz="1200" kern="1200">
                <a:solidFill>
                  <a:schemeClr val="tx1"/>
                </a:solidFill>
                <a:effectLst/>
                <a:latin typeface="+mn-lt"/>
                <a:ea typeface="+mn-ea"/>
                <a:cs typeface="+mn-cs"/>
                <a:hlinkClick r:id="rId3"/>
              </a:rPr>
              <a:t>https://nida.nih.gov/sites/default/files/NIDA_YR20_INS1_StudentMagazine.pdf</a:t>
            </a:r>
            <a:endParaRPr lang="en-US" sz="1200" kern="1200">
              <a:solidFill>
                <a:schemeClr val="tx1"/>
              </a:solidFill>
              <a:effectLst/>
              <a:latin typeface="+mn-lt"/>
              <a:ea typeface="+mn-ea"/>
              <a:cs typeface="+mn-cs"/>
            </a:endParaRPr>
          </a:p>
          <a:p>
            <a:pPr marL="274320" marR="0" indent="-274320" algn="l" defTabSz="914400" rtl="0" eaLnBrk="1" fontAlgn="auto" latinLnBrk="0" hangingPunct="1">
              <a:lnSpc>
                <a:spcPct val="100000"/>
              </a:lnSpc>
              <a:spcBef>
                <a:spcPct val="3000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BFD47516-2830-4FC7-BB03-4F7580DCAFE4}" type="slidenum">
              <a:rPr lang="en-US" smtClean="0"/>
              <a:pPr>
                <a:defRPr/>
              </a:pPr>
              <a:t>4</a:t>
            </a:fld>
            <a:endParaRPr lang="en-US"/>
          </a:p>
        </p:txBody>
      </p:sp>
    </p:spTree>
    <p:extLst>
      <p:ext uri="{BB962C8B-B14F-4D97-AF65-F5344CB8AC3E}">
        <p14:creationId xmlns:p14="http://schemas.microsoft.com/office/powerpoint/2010/main" val="180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274320" indent="-274320" eaLnBrk="1" fontAlgn="auto" hangingPunct="1">
              <a:spcAft>
                <a:spcPts val="0"/>
              </a:spcAft>
              <a:defRPr/>
            </a:pPr>
            <a:r>
              <a:rPr lang="en-US" sz="4800" b="1"/>
              <a:t>Teacher Notes</a:t>
            </a:r>
            <a:r>
              <a:rPr lang="en-US" sz="4800" b="0"/>
              <a:t>:</a:t>
            </a:r>
            <a:endParaRPr lang="en-US" sz="4800" b="0">
              <a:cs typeface="Calibri"/>
            </a:endParaRPr>
          </a:p>
          <a:p>
            <a:pPr eaLnBrk="1" hangingPunct="1"/>
            <a:r>
              <a:rPr lang="en-US" sz="4800" b="0" i="0" u="none" strike="noStrike" kern="1200">
                <a:solidFill>
                  <a:schemeClr val="tx1"/>
                </a:solidFill>
                <a:effectLst/>
                <a:latin typeface="+mn-lt"/>
                <a:ea typeface="+mn-ea"/>
                <a:cs typeface="+mn-cs"/>
              </a:rPr>
              <a:t>The study of marijuana in clinical trial settings is needed to assess the safety and effectiveness of marijuana for the treatment of any disease or condition: </a:t>
            </a:r>
            <a:endParaRPr lang="en-US" sz="4800">
              <a:ea typeface="Calibri"/>
              <a:cs typeface="Calibri"/>
            </a:endParaRPr>
          </a:p>
          <a:p>
            <a:pPr>
              <a:buFont typeface="Wingdings" panose="05000000000000000000" pitchFamily="2" charset="2"/>
              <a:buNone/>
            </a:pPr>
            <a:r>
              <a:rPr lang="en-US" sz="4800" b="0">
                <a:hlinkClick r:id="rId3"/>
              </a:rPr>
              <a:t>https://www.fda.gov/NewsEvents/PublicHealthFocus/ucm421168.htm#notapproved</a:t>
            </a:r>
            <a:endParaRPr lang="en-US" sz="4800" b="0"/>
          </a:p>
          <a:p>
            <a:pPr eaLnBrk="1" hangingPunct="1">
              <a:buFont typeface="Wingdings" panose="05000000000000000000" pitchFamily="2" charset="2"/>
              <a:buNone/>
            </a:pPr>
            <a:endParaRPr lang="en-US" sz="4800" b="0"/>
          </a:p>
          <a:p>
            <a:pPr eaLnBrk="1" hangingPunct="1"/>
            <a:r>
              <a:rPr lang="en-US" sz="4800" b="0"/>
              <a:t>The Federal Government </a:t>
            </a:r>
            <a:r>
              <a:rPr lang="en-US" sz="4800"/>
              <a:t>currently considers</a:t>
            </a:r>
            <a:r>
              <a:rPr lang="en-US" sz="4800" b="0"/>
              <a:t> marijuana to be a controlled substance with “no currently accepted medical use.”  </a:t>
            </a:r>
            <a:endParaRPr lang="en-US" sz="4800" b="0">
              <a:ea typeface="Calibri"/>
              <a:cs typeface="Calibri"/>
            </a:endParaRPr>
          </a:p>
          <a:p>
            <a:pPr eaLnBrk="1" hangingPunct="1">
              <a:buFont typeface="Wingdings" panose="05000000000000000000" pitchFamily="2" charset="2"/>
              <a:buNone/>
            </a:pPr>
            <a:endParaRPr lang="en-US" sz="4800" b="0"/>
          </a:p>
          <a:p>
            <a:pPr eaLnBrk="1" hangingPunct="1">
              <a:buFont typeface="Wingdings" panose="05000000000000000000" pitchFamily="2" charset="2"/>
              <a:buNone/>
            </a:pPr>
            <a:r>
              <a:rPr lang="en-US" sz="4800" b="1"/>
              <a:t>Federal Law states that it’s illegal, under any circumstances, to grow, use, possess, or transport marijuana.</a:t>
            </a:r>
            <a:endParaRPr lang="en-US" sz="4800" b="1">
              <a:ea typeface="Calibri"/>
              <a:cs typeface="Calibri"/>
            </a:endParaRPr>
          </a:p>
          <a:p>
            <a:pPr eaLnBrk="1" hangingPunct="1"/>
            <a:endParaRPr lang="en-US" sz="4800" b="0">
              <a:cs typeface="Calibri"/>
            </a:endParaRPr>
          </a:p>
          <a:p>
            <a:pPr marL="274320" indent="-274320" eaLnBrk="1" fontAlgn="auto" hangingPunct="1">
              <a:spcAft>
                <a:spcPts val="0"/>
              </a:spcAft>
              <a:defRPr/>
            </a:pPr>
            <a:r>
              <a:rPr lang="en-US" sz="4800"/>
              <a:t>What's the latest on medical marijuana? </a:t>
            </a:r>
            <a:endParaRPr lang="en-US" sz="4800">
              <a:cs typeface="Calibri"/>
            </a:endParaRPr>
          </a:p>
          <a:p>
            <a:pPr marL="285750" indent="-285750" eaLnBrk="1" fontAlgn="auto" hangingPunct="1">
              <a:spcAft>
                <a:spcPts val="0"/>
              </a:spcAft>
              <a:buFont typeface="Arial"/>
              <a:buChar char="•"/>
              <a:defRPr/>
            </a:pPr>
            <a:r>
              <a:rPr lang="en-US" sz="4800"/>
              <a:t>Research has shown that some chemicals in marijuana including THC and cannabidiol (CBD) could have medical uses. </a:t>
            </a:r>
            <a:endParaRPr lang="en-US" sz="4800">
              <a:cs typeface="Calibri"/>
            </a:endParaRPr>
          </a:p>
          <a:p>
            <a:pPr marL="285750" indent="-285750" eaLnBrk="1" fontAlgn="auto" hangingPunct="1">
              <a:spcAft>
                <a:spcPts val="0"/>
              </a:spcAft>
              <a:buFont typeface="Arial"/>
              <a:buChar char="•"/>
              <a:defRPr/>
            </a:pPr>
            <a:r>
              <a:rPr lang="en-US" sz="4800"/>
              <a:t>Clinical trials are ongoing to develop and test medications that contain THC and/or CBD for pain relief or seizure disorders. </a:t>
            </a:r>
            <a:endParaRPr lang="en-US" sz="4800">
              <a:cs typeface="Calibri"/>
            </a:endParaRPr>
          </a:p>
          <a:p>
            <a:pPr marL="285750" indent="-285750" eaLnBrk="1" fontAlgn="auto" hangingPunct="1">
              <a:spcAft>
                <a:spcPts val="0"/>
              </a:spcAft>
              <a:buFont typeface="Arial"/>
              <a:buChar char="•"/>
              <a:defRPr/>
            </a:pPr>
            <a:r>
              <a:rPr lang="en-US" sz="4800"/>
              <a:t>The Food and Drug Administration (FDA) will evaluate the results to determine if these medications are safe and effective for treating these conditions. 	</a:t>
            </a:r>
            <a:endParaRPr lang="en-US" sz="4800">
              <a:cs typeface="Calibri"/>
            </a:endParaRPr>
          </a:p>
          <a:p>
            <a:pPr marL="274320" marR="0" indent="-274320" algn="l" defTabSz="914400" rtl="0" eaLnBrk="1" fontAlgn="auto" latinLnBrk="0" hangingPunct="1">
              <a:lnSpc>
                <a:spcPct val="100000"/>
              </a:lnSpc>
              <a:spcBef>
                <a:spcPct val="30000"/>
              </a:spcBef>
              <a:spcAft>
                <a:spcPts val="0"/>
              </a:spcAft>
              <a:buClrTx/>
              <a:buSzTx/>
              <a:buFontTx/>
              <a:buNone/>
              <a:tabLst/>
              <a:defRPr/>
            </a:pPr>
            <a:r>
              <a:rPr lang="en-US" sz="4800" u="none" kern="1200">
                <a:solidFill>
                  <a:schemeClr val="tx1"/>
                </a:solidFill>
                <a:effectLst/>
                <a:latin typeface="+mn-lt"/>
                <a:ea typeface="+mn-ea"/>
                <a:cs typeface="+mn-cs"/>
              </a:rPr>
              <a:t>Scholastic, NIDA, NIH, Department of HHS. Real News About Drugs and Your Body, 2023</a:t>
            </a:r>
            <a:endParaRPr lang="en-US" sz="4800" u="none" kern="1200">
              <a:solidFill>
                <a:schemeClr val="tx1"/>
              </a:solidFill>
              <a:effectLst/>
              <a:latin typeface="+mn-lt"/>
              <a:ea typeface="Calibri"/>
              <a:cs typeface="Calibri"/>
            </a:endParaRPr>
          </a:p>
          <a:p>
            <a:pPr marL="274320" marR="0" indent="-274320" algn="l" defTabSz="914400" rtl="0" eaLnBrk="1" fontAlgn="auto" latinLnBrk="0" hangingPunct="1">
              <a:lnSpc>
                <a:spcPct val="100000"/>
              </a:lnSpc>
              <a:spcBef>
                <a:spcPct val="30000"/>
              </a:spcBef>
              <a:spcAft>
                <a:spcPts val="0"/>
              </a:spcAft>
              <a:buClrTx/>
              <a:buSzTx/>
              <a:buFontTx/>
              <a:buNone/>
              <a:tabLst/>
              <a:defRPr/>
            </a:pPr>
            <a:r>
              <a:rPr lang="en-US" sz="4800" kern="1200">
                <a:solidFill>
                  <a:schemeClr val="tx1"/>
                </a:solidFill>
                <a:effectLst/>
                <a:latin typeface="+mn-lt"/>
                <a:ea typeface="+mn-ea"/>
                <a:cs typeface="+mn-cs"/>
                <a:hlinkClick r:id="rId4"/>
              </a:rPr>
              <a:t>https://nida.nih.gov/sites/default/files/NIDA_YR20_INS1_StudentMagazine.pdf</a:t>
            </a:r>
            <a:endParaRPr lang="en-US" sz="4800" kern="1200">
              <a:solidFill>
                <a:schemeClr val="tx1"/>
              </a:solidFill>
              <a:effectLst/>
              <a:latin typeface="+mn-lt"/>
              <a:cs typeface="Calibri"/>
              <a:hlinkClick r:id="rId4"/>
            </a:endParaRPr>
          </a:p>
          <a:p>
            <a:pPr marL="274320" indent="-274320">
              <a:spcAft>
                <a:spcPts val="0"/>
              </a:spcAft>
              <a:defRPr/>
            </a:pPr>
            <a:endParaRPr lang="en-US" sz="4800">
              <a:cs typeface="Calibri"/>
            </a:endParaRPr>
          </a:p>
          <a:p>
            <a:pPr marL="274320" indent="-274320">
              <a:spcAft>
                <a:spcPts val="0"/>
              </a:spcAft>
              <a:defRPr/>
            </a:pPr>
            <a:r>
              <a:rPr lang="en-US" sz="4800">
                <a:hlinkClick r:id="rId5"/>
              </a:rPr>
              <a:t>http://www.scholastic.com/smp/pdfs/nida/NIDA-YR10-Stu_Comp.pdf</a:t>
            </a:r>
            <a:endParaRPr lang="en-US" sz="4800"/>
          </a:p>
          <a:p>
            <a:pPr marL="274320" indent="-274320">
              <a:spcAft>
                <a:spcPts val="0"/>
              </a:spcAft>
              <a:defRPr/>
            </a:pPr>
            <a:endParaRPr lang="en-US"/>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5</a:t>
            </a:fld>
            <a:endParaRPr lang="en-US"/>
          </a:p>
        </p:txBody>
      </p:sp>
    </p:spTree>
    <p:extLst>
      <p:ext uri="{BB962C8B-B14F-4D97-AF65-F5344CB8AC3E}">
        <p14:creationId xmlns:p14="http://schemas.microsoft.com/office/powerpoint/2010/main" val="38817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eaLnBrk="1" fontAlgn="auto" hangingPunct="1">
              <a:spcAft>
                <a:spcPts val="0"/>
              </a:spcAft>
              <a:defRPr/>
            </a:pPr>
            <a:r>
              <a:rPr lang="it-IT" b="1"/>
              <a:t>Teacher Comment:</a:t>
            </a:r>
          </a:p>
          <a:p>
            <a:pPr marL="274320" indent="-274320">
              <a:spcAft>
                <a:spcPts val="0"/>
              </a:spcAft>
              <a:defRPr/>
            </a:pPr>
            <a:r>
              <a:rPr lang="it-IT"/>
              <a:t>Even if the laws are changing to allow adult marijuana use, scientific evidence shows that using cannabis poses real, and potentially serious, health risks for teens.</a:t>
            </a:r>
            <a:endParaRPr lang="it-IT" b="1">
              <a:ea typeface="Calibri"/>
              <a:cs typeface="Calibri"/>
            </a:endParaRPr>
          </a:p>
          <a:p>
            <a:pPr marL="274320" indent="-274320">
              <a:spcAft>
                <a:spcPts val="0"/>
              </a:spcAft>
              <a:defRPr/>
            </a:pPr>
            <a:endParaRPr lang="it-IT">
              <a:cs typeface="Calibri"/>
            </a:endParaRPr>
          </a:p>
          <a:p>
            <a:pPr marL="274320" indent="-274320">
              <a:spcAft>
                <a:spcPts val="0"/>
              </a:spcAft>
              <a:defRPr/>
            </a:pPr>
            <a:r>
              <a:rPr lang="it-IT"/>
              <a:t>Michigan Legalization of Marihuana Law</a:t>
            </a:r>
            <a:endParaRPr lang="it-IT">
              <a:ea typeface="Calibri"/>
              <a:cs typeface="Calibri"/>
            </a:endParaRPr>
          </a:p>
          <a:p>
            <a:pPr marL="274320" indent="-274320">
              <a:spcAft>
                <a:spcPts val="0"/>
              </a:spcAft>
              <a:defRPr/>
            </a:pPr>
            <a:r>
              <a:rPr lang="en-US">
                <a:hlinkClick r:id="rId3"/>
              </a:rPr>
              <a:t>https://www.legislature.mi.gov/(S(1bdtv43vras3vz5ifnhdd52n))/mileg.aspx?page=getObject&amp;objectName=mcl-Initiated-Law-1-of-2018</a:t>
            </a:r>
            <a:endParaRPr lang="en-US"/>
          </a:p>
          <a:p>
            <a:pPr marL="274320" indent="-274320">
              <a:spcAft>
                <a:spcPts val="0"/>
              </a:spcAft>
              <a:defRPr/>
            </a:pPr>
            <a:endParaRPr lang="it-IT" b="1">
              <a:cs typeface="Calibri"/>
            </a:endParaRPr>
          </a:p>
          <a:p>
            <a:pPr marL="274320" indent="-274320">
              <a:spcAft>
                <a:spcPts val="0"/>
              </a:spcAft>
              <a:defRPr/>
            </a:pPr>
            <a:r>
              <a:rPr lang="en-US"/>
              <a:t>Scholastic, NIDA, NIH, Department of HHS. Real News About Drugs and Your Body, 2023</a:t>
            </a:r>
            <a:endParaRPr lang="en-US">
              <a:cs typeface="Calibri"/>
            </a:endParaRPr>
          </a:p>
          <a:p>
            <a:pPr marL="274320" indent="-274320">
              <a:spcAft>
                <a:spcPts val="0"/>
              </a:spcAft>
              <a:defRPr/>
            </a:pPr>
            <a:r>
              <a:rPr lang="en-US">
                <a:hlinkClick r:id="rId4"/>
              </a:rPr>
              <a:t>https://nida.nih.gov/sites/default/files/NIDA_YR20_INS1_StudentMagazine.pdf</a:t>
            </a:r>
            <a:endParaRPr lang="it-IT"/>
          </a:p>
          <a:p>
            <a:pPr marL="274320" indent="-274320">
              <a:spcAft>
                <a:spcPts val="0"/>
              </a:spcAft>
              <a:defRPr/>
            </a:pPr>
            <a:endParaRPr lang="it-IT"/>
          </a:p>
          <a:p>
            <a:pPr marL="274320" indent="-274320">
              <a:spcAft>
                <a:spcPts val="0"/>
              </a:spcAft>
              <a:defRPr/>
            </a:pPr>
            <a:r>
              <a:rPr lang="it-IT" b="1"/>
              <a:t>Teacher Note:</a:t>
            </a:r>
          </a:p>
          <a:p>
            <a:pPr marL="274320" indent="-274320">
              <a:spcAft>
                <a:spcPts val="0"/>
              </a:spcAft>
              <a:defRPr/>
            </a:pPr>
            <a:r>
              <a:rPr lang="it-IT">
                <a:cs typeface="Calibri"/>
              </a:rPr>
              <a:t>Michigan legalized adult use of marijuana in 2018.</a:t>
            </a:r>
            <a:endParaRPr lang="it-IT"/>
          </a:p>
          <a:p>
            <a:pPr marL="274320" indent="-274320" eaLnBrk="1" fontAlgn="auto" hangingPunct="1">
              <a:spcAft>
                <a:spcPts val="0"/>
              </a:spcAft>
              <a:defRPr/>
            </a:pPr>
            <a:endParaRPr lang="en-US" sz="2800">
              <a:cs typeface="Calibri"/>
            </a:endParaRPr>
          </a:p>
          <a:p>
            <a:pPr marL="274320" indent="-274320" eaLnBrk="1" fontAlgn="auto" hangingPunct="1">
              <a:spcAft>
                <a:spcPts val="0"/>
              </a:spcAft>
              <a:defRPr/>
            </a:pPr>
            <a:endParaRPr lang="en-US" sz="2500">
              <a:cs typeface="Calibri"/>
            </a:endParaRPr>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6</a:t>
            </a:fld>
            <a:endParaRPr lang="en-US"/>
          </a:p>
        </p:txBody>
      </p:sp>
    </p:spTree>
    <p:extLst>
      <p:ext uri="{BB962C8B-B14F-4D97-AF65-F5344CB8AC3E}">
        <p14:creationId xmlns:p14="http://schemas.microsoft.com/office/powerpoint/2010/main" val="167866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indent="-274320">
              <a:spcAft>
                <a:spcPts val="0"/>
              </a:spcAft>
              <a:defRPr/>
            </a:pPr>
            <a:r>
              <a:rPr lang="en-US"/>
              <a:t>Scholastic, NIDA, NIH, Department of HHS. Real News About Drugs and Your Body, 2023</a:t>
            </a:r>
            <a:endParaRPr lang="en-US">
              <a:cs typeface="Calibri"/>
            </a:endParaRPr>
          </a:p>
          <a:p>
            <a:pPr marL="274320" indent="-274320">
              <a:spcAft>
                <a:spcPts val="0"/>
              </a:spcAft>
              <a:defRPr/>
            </a:pPr>
            <a:r>
              <a:rPr lang="en-US">
                <a:hlinkClick r:id="rId3"/>
              </a:rPr>
              <a:t>https://nida.nih.gov/sites/default/files/NIDA_YR20_INS1_StudentMagazine.pdf</a:t>
            </a:r>
            <a:endParaRPr lang="en-US"/>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7</a:t>
            </a:fld>
            <a:endParaRPr lang="en-US"/>
          </a:p>
        </p:txBody>
      </p:sp>
    </p:spTree>
    <p:extLst>
      <p:ext uri="{BB962C8B-B14F-4D97-AF65-F5344CB8AC3E}">
        <p14:creationId xmlns:p14="http://schemas.microsoft.com/office/powerpoint/2010/main" val="391865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433388"/>
            <a:ext cx="3962400" cy="2971800"/>
          </a:xfrm>
        </p:spPr>
      </p:sp>
      <p:sp>
        <p:nvSpPr>
          <p:cNvPr id="3" name="Notes Placeholder 2"/>
          <p:cNvSpPr>
            <a:spLocks noGrp="1"/>
          </p:cNvSpPr>
          <p:nvPr>
            <p:ph type="body" idx="1"/>
          </p:nvPr>
        </p:nvSpPr>
        <p:spPr>
          <a:xfrm>
            <a:off x="300789" y="3717759"/>
            <a:ext cx="6148137" cy="5424654"/>
          </a:xfrm>
        </p:spPr>
        <p:txBody>
          <a:bodyPr>
            <a:noAutofit/>
          </a:bodyPr>
          <a:lstStyle/>
          <a:p>
            <a:pPr>
              <a:defRPr/>
            </a:pPr>
            <a:r>
              <a:rPr lang="en-US" sz="1050" b="1"/>
              <a:t>Teacher Comments:</a:t>
            </a:r>
            <a:endParaRPr lang="en-US" sz="1050"/>
          </a:p>
          <a:p>
            <a:pPr>
              <a:defRPr/>
            </a:pPr>
            <a:r>
              <a:rPr lang="en-US" sz="1050" b="1"/>
              <a:t>Cannabis Use Disorder (Addiction) </a:t>
            </a:r>
            <a:r>
              <a:rPr lang="en-US" sz="1050"/>
              <a:t>is a strong urge to keep taking marijuana, even when it is causing harm (problems in relationships, with academics, legal issues, emotional problems, etc.).  </a:t>
            </a:r>
            <a:endParaRPr lang="en-US" sz="1050">
              <a:cs typeface="Calibri"/>
            </a:endParaRPr>
          </a:p>
          <a:p>
            <a:pPr>
              <a:defRPr/>
            </a:pPr>
            <a:r>
              <a:rPr lang="en-US" sz="1050"/>
              <a:t>Further explanation of Cannabis Use Disorder (Addiction) is provided later in this PowerPoint.</a:t>
            </a:r>
            <a:endParaRPr lang="en-US" sz="1050">
              <a:cs typeface="Calibri"/>
            </a:endParaRPr>
          </a:p>
          <a:p>
            <a:pPr>
              <a:defRPr/>
            </a:pPr>
            <a:endParaRPr lang="en-US" sz="1050">
              <a:ea typeface="Calibri"/>
              <a:cs typeface="Calibri"/>
            </a:endParaRPr>
          </a:p>
          <a:p>
            <a:pPr>
              <a:defRPr/>
            </a:pPr>
            <a:r>
              <a:rPr lang="en-US" sz="1050"/>
              <a:t>In some cases, marijuana has been linked to severe symptoms that may require emergency care, such as vomiting, anxiety, shaking, and even seizures and psychosis. In some parts of the country, the number</a:t>
            </a:r>
            <a:r>
              <a:rPr lang="en-US" sz="1050">
                <a:cs typeface="Calibri"/>
              </a:rPr>
              <a:t> </a:t>
            </a:r>
            <a:r>
              <a:rPr lang="en-US" sz="1050"/>
              <a:t>of marijuana-related hospital visits and calls to poison control have been increasing in recent years.</a:t>
            </a:r>
            <a:endParaRPr lang="en-US" sz="1050">
              <a:ea typeface="Calibri"/>
              <a:cs typeface="Calibri"/>
            </a:endParaRPr>
          </a:p>
          <a:p>
            <a:pPr>
              <a:defRPr/>
            </a:pPr>
            <a:endParaRPr lang="en-US" sz="1050"/>
          </a:p>
          <a:p>
            <a:pPr marL="274320" indent="-274320">
              <a:spcAft>
                <a:spcPts val="0"/>
              </a:spcAft>
              <a:defRPr/>
            </a:pPr>
            <a:r>
              <a:rPr lang="en-US" sz="1050"/>
              <a:t>Scholastic, NIDA, NIH, Department of HHS. Real News About Drugs and Your Body, 2023</a:t>
            </a:r>
            <a:endParaRPr lang="en-US" sz="1050">
              <a:cs typeface="Calibri"/>
            </a:endParaRPr>
          </a:p>
          <a:p>
            <a:pPr marL="274320" indent="-274320">
              <a:spcAft>
                <a:spcPts val="0"/>
              </a:spcAft>
              <a:defRPr/>
            </a:pPr>
            <a:r>
              <a:rPr lang="en-US" sz="1050">
                <a:hlinkClick r:id="rId3"/>
              </a:rPr>
              <a:t>https://nida.nih.gov/sites/default/files/NIDA_YR20_INS1_StudentMagazine.pdf</a:t>
            </a:r>
            <a:endParaRPr lang="en-US" sz="1050"/>
          </a:p>
          <a:p>
            <a:pPr>
              <a:defRPr/>
            </a:pPr>
            <a:endParaRPr lang="en-US" sz="1050">
              <a:cs typeface="Calibri"/>
            </a:endParaRPr>
          </a:p>
          <a:p>
            <a:pPr>
              <a:defRPr/>
            </a:pPr>
            <a:r>
              <a:rPr lang="en-US" sz="1050" b="1"/>
              <a:t>Teacher Notes:</a:t>
            </a:r>
            <a:endParaRPr lang="en-US" sz="1050"/>
          </a:p>
          <a:p>
            <a:pPr>
              <a:defRPr/>
            </a:pPr>
            <a:r>
              <a:rPr lang="en-US" sz="1050"/>
              <a:t>THC, the addictive element in marijuana, has increased significantly over time.</a:t>
            </a:r>
            <a:endParaRPr lang="en-US" sz="1050">
              <a:cs typeface="Calibri"/>
            </a:endParaRPr>
          </a:p>
          <a:p>
            <a:pPr>
              <a:defRPr/>
            </a:pPr>
            <a:r>
              <a:rPr lang="en-US" sz="1050"/>
              <a:t>The data shows a clear trend: over the last 50 years, the average amount of tetrahydrocannabinol (THC) </a:t>
            </a:r>
            <a:endParaRPr lang="en-US" sz="1050">
              <a:cs typeface="Calibri"/>
            </a:endParaRPr>
          </a:p>
          <a:p>
            <a:pPr>
              <a:defRPr/>
            </a:pPr>
            <a:r>
              <a:rPr lang="en-US" sz="1050"/>
              <a:t>in cannabis – the plant’s main psychoactive component – has increased more than tenfold.</a:t>
            </a:r>
            <a:endParaRPr lang="en-US" sz="1050">
              <a:ea typeface="Calibri"/>
              <a:cs typeface="Calibri"/>
            </a:endParaRPr>
          </a:p>
          <a:p>
            <a:pPr>
              <a:defRPr/>
            </a:pPr>
            <a:r>
              <a:rPr lang="en-US" sz="1050">
                <a:cs typeface="Calibri"/>
              </a:rPr>
              <a:t>Cannabis Use Disorder has come to replace the term addiction when talking about the inability to stop </a:t>
            </a:r>
            <a:endParaRPr lang="en-US" sz="1050">
              <a:ea typeface="Calibri"/>
              <a:cs typeface="Calibri"/>
            </a:endParaRPr>
          </a:p>
          <a:p>
            <a:pPr>
              <a:defRPr/>
            </a:pPr>
            <a:r>
              <a:rPr lang="en-US" sz="1050">
                <a:cs typeface="Calibri"/>
              </a:rPr>
              <a:t>using cannabis even after it causes problems for the user. </a:t>
            </a:r>
            <a:endParaRPr lang="en-US" sz="1050">
              <a:ea typeface="Calibri"/>
              <a:cs typeface="Calibri"/>
            </a:endParaRPr>
          </a:p>
          <a:p>
            <a:pPr>
              <a:defRPr/>
            </a:pPr>
            <a:endParaRPr lang="en-US" sz="1050">
              <a:cs typeface="Calibri"/>
            </a:endParaRPr>
          </a:p>
          <a:p>
            <a:pPr>
              <a:defRPr/>
            </a:pPr>
            <a:r>
              <a:rPr lang="en-US" sz="1050"/>
              <a:t>New Scientist. </a:t>
            </a:r>
            <a:r>
              <a:rPr lang="en-US" sz="1050" i="1"/>
              <a:t>Is cannabis today really much more potent than 50 years ago?</a:t>
            </a:r>
            <a:r>
              <a:rPr lang="en-US" sz="1050"/>
              <a:t> 11 October 2023</a:t>
            </a:r>
            <a:endParaRPr lang="en-US" sz="1050">
              <a:cs typeface="Calibri"/>
            </a:endParaRPr>
          </a:p>
          <a:p>
            <a:pPr>
              <a:defRPr/>
            </a:pPr>
            <a:r>
              <a:rPr lang="en-US" sz="1050">
                <a:hlinkClick r:id="rId4"/>
              </a:rPr>
              <a:t>https://www.newscientist.com/article/2396976-is-cannabis-today-really-much-more-potent-than-50-years-ago/#:~:text=The%20data%20shows%20a%20clear,has%20increased%20more%20than%20tenfold</a:t>
            </a:r>
            <a:r>
              <a:rPr lang="en-US" sz="1050"/>
              <a:t>.</a:t>
            </a:r>
            <a:endParaRPr lang="en-US" sz="1050">
              <a:ea typeface="Calibri"/>
              <a:cs typeface="Calibri"/>
            </a:endParaRPr>
          </a:p>
          <a:p>
            <a:pPr>
              <a:defRPr/>
            </a:pPr>
            <a:endParaRPr lang="en-US" sz="1050">
              <a:ea typeface="Calibri"/>
              <a:cs typeface="Calibri"/>
            </a:endParaRPr>
          </a:p>
          <a:p>
            <a:pPr>
              <a:defRPr/>
            </a:pPr>
            <a:r>
              <a:rPr lang="en-US" sz="1050">
                <a:hlinkClick r:id="rId5"/>
              </a:rPr>
              <a:t>https://www.cdc.gov/</a:t>
            </a:r>
            <a:endParaRPr lang="en-US" sz="1050">
              <a:ea typeface="Calibri"/>
              <a:cs typeface="Calibri"/>
            </a:endParaRPr>
          </a:p>
          <a:p>
            <a:pPr>
              <a:defRPr/>
            </a:pPr>
            <a:endParaRPr lang="en-US" sz="1050">
              <a:ea typeface="Calibri"/>
              <a:cs typeface="Calibri"/>
            </a:endParaRPr>
          </a:p>
          <a:p>
            <a:pPr>
              <a:defRPr/>
            </a:pPr>
            <a:r>
              <a:rPr lang="en-US" sz="1050">
                <a:hlinkClick r:id="rId6"/>
              </a:rPr>
              <a:t>https://nida.nih.gov/publications/drugfacts/cannabis-marijuana-concentrates</a:t>
            </a:r>
            <a:r>
              <a:rPr lang="en-US" sz="1050"/>
              <a:t> </a:t>
            </a:r>
            <a:endParaRPr lang="en-US" sz="1050">
              <a:cs typeface="Calibri"/>
            </a:endParaRPr>
          </a:p>
        </p:txBody>
      </p:sp>
      <p:sp>
        <p:nvSpPr>
          <p:cNvPr id="4" name="Slide Number Placeholder 3"/>
          <p:cNvSpPr>
            <a:spLocks noGrp="1"/>
          </p:cNvSpPr>
          <p:nvPr>
            <p:ph type="sldNum" sz="quarter" idx="10"/>
          </p:nvPr>
        </p:nvSpPr>
        <p:spPr/>
        <p:txBody>
          <a:bodyPr/>
          <a:lstStyle/>
          <a:p>
            <a:pPr>
              <a:defRPr/>
            </a:pPr>
            <a:fld id="{BFD47516-2830-4FC7-BB03-4F7580DCAFE4}" type="slidenum">
              <a:rPr lang="en-US" smtClean="0"/>
              <a:pPr>
                <a:defRPr/>
              </a:pPr>
              <a:t>8</a:t>
            </a:fld>
            <a:endParaRPr lang="en-US"/>
          </a:p>
        </p:txBody>
      </p:sp>
    </p:spTree>
    <p:extLst>
      <p:ext uri="{BB962C8B-B14F-4D97-AF65-F5344CB8AC3E}">
        <p14:creationId xmlns:p14="http://schemas.microsoft.com/office/powerpoint/2010/main" val="249712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Click on the black box.</a:t>
            </a:r>
          </a:p>
          <a:p>
            <a:r>
              <a:rPr lang="en-US" b="1"/>
              <a:t>Teacher Comment:  </a:t>
            </a:r>
            <a:endParaRPr lang="en-US"/>
          </a:p>
          <a:p>
            <a:r>
              <a:rPr lang="en-US"/>
              <a:t>Now we will watch a video that provides information about brain development and how marijuana use can interfere. </a:t>
            </a:r>
            <a:endParaRPr lang="en-US">
              <a:cs typeface="Calibri"/>
            </a:endParaRPr>
          </a:p>
          <a:p>
            <a:r>
              <a:rPr lang="en-US">
                <a:hlinkClick r:id="rId3"/>
              </a:rPr>
              <a:t>https://www.youtube.com/watch?v=HLYlDpJxxqs</a:t>
            </a:r>
            <a:endParaRPr lang="en-US">
              <a:cs typeface="Calibri"/>
            </a:endParaRPr>
          </a:p>
          <a:p>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9</a:t>
            </a:fld>
            <a:endParaRPr lang="en-US"/>
          </a:p>
        </p:txBody>
      </p:sp>
    </p:spTree>
    <p:extLst>
      <p:ext uri="{BB962C8B-B14F-4D97-AF65-F5344CB8AC3E}">
        <p14:creationId xmlns:p14="http://schemas.microsoft.com/office/powerpoint/2010/main" val="2724236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7AF2BE76-77F0-4728-ACD5-D539471FB105}" type="datetime1">
              <a:rPr lang="en-US"/>
              <a:pPr>
                <a:defRPr/>
              </a:pPr>
              <a:t>10/7/2025</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4990DF50-376A-4709-A585-01ECB0253E9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170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29B43358-9E5D-40AC-A2C6-96643F3D5CF7}" type="datetime1">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9342B8C-7B11-4129-B32C-657B19AF4EB5}" type="slidenum">
              <a:rPr lang="en-US"/>
              <a:pPr>
                <a:defRPr/>
              </a:pPr>
              <a:t>‹#›</a:t>
            </a:fld>
            <a:endParaRPr lang="en-US"/>
          </a:p>
        </p:txBody>
      </p:sp>
    </p:spTree>
    <p:extLst>
      <p:ext uri="{BB962C8B-B14F-4D97-AF65-F5344CB8AC3E}">
        <p14:creationId xmlns:p14="http://schemas.microsoft.com/office/powerpoint/2010/main" val="200267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A804CD8A-1413-434B-B792-744F26389CC5}" type="datetime1">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9150770-0760-4526-9A37-CA841BD43A87}" type="slidenum">
              <a:rPr lang="en-US"/>
              <a:pPr>
                <a:defRPr/>
              </a:pPr>
              <a:t>‹#›</a:t>
            </a:fld>
            <a:endParaRPr lang="en-US"/>
          </a:p>
        </p:txBody>
      </p:sp>
    </p:spTree>
    <p:extLst>
      <p:ext uri="{BB962C8B-B14F-4D97-AF65-F5344CB8AC3E}">
        <p14:creationId xmlns:p14="http://schemas.microsoft.com/office/powerpoint/2010/main" val="2451734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D06D25B2-E440-46EE-AA1D-49F77C42F8FB}" type="datetimeFigureOut">
              <a:rPr lang="en-US"/>
              <a:pPr>
                <a:defRPr/>
              </a:pPr>
              <a:t>10/7/2025</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CF33ED75-6BEF-4C84-9ACD-CA296BEEE014}"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5717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BE62360-53F9-48D8-BF52-6F67E44EC4B5}" type="slidenum">
              <a:rPr lang="en-US"/>
              <a:pPr>
                <a:defRPr/>
              </a:pPr>
              <a:t>‹#›</a:t>
            </a:fld>
            <a:endParaRPr lang="en-US"/>
          </a:p>
        </p:txBody>
      </p:sp>
    </p:spTree>
    <p:extLst>
      <p:ext uri="{BB962C8B-B14F-4D97-AF65-F5344CB8AC3E}">
        <p14:creationId xmlns:p14="http://schemas.microsoft.com/office/powerpoint/2010/main" val="1679444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01ECE8-4097-41A6-A340-959822C6741F}" type="datetimeFigureOut">
              <a:rPr lang="en-US"/>
              <a:pPr>
                <a:defRPr/>
              </a:pPr>
              <a:t>10/7/2025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7C42AD-7A80-4B23-8FC3-DB1518F675B6}" type="slidenum">
              <a:rPr lang="en-US"/>
              <a:pPr>
                <a:defRPr/>
              </a:pPr>
              <a:t>‹#›</a:t>
            </a:fld>
            <a:endParaRPr lang="en-US"/>
          </a:p>
        </p:txBody>
      </p:sp>
    </p:spTree>
    <p:extLst>
      <p:ext uri="{BB962C8B-B14F-4D97-AF65-F5344CB8AC3E}">
        <p14:creationId xmlns:p14="http://schemas.microsoft.com/office/powerpoint/2010/main" val="3833748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300F47F6-67DD-47A6-935A-9B8A2FA74CCF}" type="slidenum">
              <a:rPr lang="en-US"/>
              <a:pPr>
                <a:defRPr/>
              </a:pPr>
              <a:t>‹#›</a:t>
            </a:fld>
            <a:endParaRPr lang="en-US"/>
          </a:p>
        </p:txBody>
      </p:sp>
    </p:spTree>
    <p:extLst>
      <p:ext uri="{BB962C8B-B14F-4D97-AF65-F5344CB8AC3E}">
        <p14:creationId xmlns:p14="http://schemas.microsoft.com/office/powerpoint/2010/main" val="1242799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8E4A4F3-4AC6-488D-94B6-831A9D54CE1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6E36BFF7-73D8-40BB-B20A-FF84A1236BA6}" type="datetimeFigureOut">
              <a:rPr lang="en-US"/>
              <a:pPr>
                <a:defRPr/>
              </a:pPr>
              <a:t>10/7/2025</a:t>
            </a:fld>
            <a:endParaRPr lang="en-US"/>
          </a:p>
        </p:txBody>
      </p:sp>
    </p:spTree>
    <p:extLst>
      <p:ext uri="{BB962C8B-B14F-4D97-AF65-F5344CB8AC3E}">
        <p14:creationId xmlns:p14="http://schemas.microsoft.com/office/powerpoint/2010/main" val="3792420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91F7A48-074E-4EE8-BC33-6678B880019E}" type="slidenum">
              <a:rPr lang="en-US"/>
              <a:pPr>
                <a:defRPr/>
              </a:pPr>
              <a:t>‹#›</a:t>
            </a:fld>
            <a:endParaRPr lang="en-US"/>
          </a:p>
        </p:txBody>
      </p:sp>
    </p:spTree>
    <p:extLst>
      <p:ext uri="{BB962C8B-B14F-4D97-AF65-F5344CB8AC3E}">
        <p14:creationId xmlns:p14="http://schemas.microsoft.com/office/powerpoint/2010/main" val="3611711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C88938D6-168E-46B4-BB0B-FABB953143DA}" type="slidenum">
              <a:rPr lang="en-US"/>
              <a:pPr>
                <a:defRPr/>
              </a:pPr>
              <a:t>‹#›</a:t>
            </a:fld>
            <a:endParaRPr lang="en-US"/>
          </a:p>
        </p:txBody>
      </p:sp>
    </p:spTree>
    <p:extLst>
      <p:ext uri="{BB962C8B-B14F-4D97-AF65-F5344CB8AC3E}">
        <p14:creationId xmlns:p14="http://schemas.microsoft.com/office/powerpoint/2010/main" val="4023539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BAEC5FC-9156-437C-A85F-B957090FD424}" type="slidenum">
              <a:rPr lang="en-US"/>
              <a:pPr>
                <a:defRPr/>
              </a:pPr>
              <a:t>‹#›</a:t>
            </a:fld>
            <a:endParaRPr lang="en-US"/>
          </a:p>
        </p:txBody>
      </p:sp>
    </p:spTree>
    <p:extLst>
      <p:ext uri="{BB962C8B-B14F-4D97-AF65-F5344CB8AC3E}">
        <p14:creationId xmlns:p14="http://schemas.microsoft.com/office/powerpoint/2010/main" val="185575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E3F39A08-7E5D-42EC-B571-1F2694FA6F3F}" type="datetime1">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695F9AC-A76B-45A9-B45E-A88FFC52598F}" type="slidenum">
              <a:rPr lang="en-US"/>
              <a:pPr>
                <a:defRPr/>
              </a:pPr>
              <a:t>‹#›</a:t>
            </a:fld>
            <a:endParaRPr lang="en-US"/>
          </a:p>
        </p:txBody>
      </p:sp>
    </p:spTree>
    <p:extLst>
      <p:ext uri="{BB962C8B-B14F-4D97-AF65-F5344CB8AC3E}">
        <p14:creationId xmlns:p14="http://schemas.microsoft.com/office/powerpoint/2010/main" val="889947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38F7C86-ABA3-4D2E-970A-26458B9BCBDF}" type="slidenum">
              <a:rPr lang="en-US"/>
              <a:pPr>
                <a:defRPr/>
              </a:pPr>
              <a:t>‹#›</a:t>
            </a:fld>
            <a:endParaRPr lang="en-US"/>
          </a:p>
        </p:txBody>
      </p:sp>
    </p:spTree>
    <p:extLst>
      <p:ext uri="{BB962C8B-B14F-4D97-AF65-F5344CB8AC3E}">
        <p14:creationId xmlns:p14="http://schemas.microsoft.com/office/powerpoint/2010/main" val="123893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7DCA326-70E5-4A6B-B521-AAE011DF89A2}" type="slidenum">
              <a:rPr lang="en-US"/>
              <a:pPr>
                <a:defRPr/>
              </a:pPr>
              <a:t>‹#›</a:t>
            </a:fld>
            <a:endParaRPr lang="en-US"/>
          </a:p>
        </p:txBody>
      </p:sp>
    </p:spTree>
    <p:extLst>
      <p:ext uri="{BB962C8B-B14F-4D97-AF65-F5344CB8AC3E}">
        <p14:creationId xmlns:p14="http://schemas.microsoft.com/office/powerpoint/2010/main" val="2661923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6BA221B4-2C7B-42CD-AD61-3D63ABA68B15}" type="datetimeFigureOut">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05828E40-9CD8-4862-9036-04E6ADBF0BFB}" type="slidenum">
              <a:rPr lang="en-US"/>
              <a:pPr>
                <a:defRPr/>
              </a:pPr>
              <a:t>‹#›</a:t>
            </a:fld>
            <a:endParaRPr lang="en-US"/>
          </a:p>
        </p:txBody>
      </p:sp>
    </p:spTree>
    <p:extLst>
      <p:ext uri="{BB962C8B-B14F-4D97-AF65-F5344CB8AC3E}">
        <p14:creationId xmlns:p14="http://schemas.microsoft.com/office/powerpoint/2010/main" val="4206696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38AE80-F68E-47E8-9F43-5FB1C706F2E8}"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AE80-F68E-47E8-9F43-5FB1C706F2E8}"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38AE80-F68E-47E8-9F43-5FB1C706F2E8}"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38AE80-F68E-47E8-9F43-5FB1C706F2E8}"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38AE80-F68E-47E8-9F43-5FB1C706F2E8}"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38AE80-F68E-47E8-9F43-5FB1C706F2E8}"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8AE80-F68E-47E8-9F43-5FB1C706F2E8}"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75EC23-0640-48F4-95DD-44832EE50100}" type="datetime1">
              <a:rPr lang="en-US"/>
              <a:pPr>
                <a:defRPr/>
              </a:pPr>
              <a:t>10/7/2025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2EB34-EEF2-4E27-8DAB-DD63DD7BEFD0}" type="slidenum">
              <a:rPr lang="en-US"/>
              <a:pPr>
                <a:defRPr/>
              </a:pPr>
              <a:t>‹#›</a:t>
            </a:fld>
            <a:endParaRPr lang="en-US"/>
          </a:p>
        </p:txBody>
      </p:sp>
    </p:spTree>
    <p:extLst>
      <p:ext uri="{BB962C8B-B14F-4D97-AF65-F5344CB8AC3E}">
        <p14:creationId xmlns:p14="http://schemas.microsoft.com/office/powerpoint/2010/main" val="60018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8AE80-F68E-47E8-9F43-5FB1C706F2E8}"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8AE80-F68E-47E8-9F43-5FB1C706F2E8}"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AE80-F68E-47E8-9F43-5FB1C706F2E8}"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8AE80-F68E-47E8-9F43-5FB1C706F2E8}"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7CC24-961A-4907-815F-9DD2EDC9B825}"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7E81672-7305-4B61-95D9-094DF824D332}" type="datetime1">
              <a:rPr lang="en-US" smtClean="0"/>
              <a:pPr>
                <a:defRPr/>
              </a:pPr>
              <a:t>10/7/2025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14A3059-57F9-4F14-8BAC-CF01E47FD85A}"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244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19FC183-01B6-475F-BF4E-189567E952BC}" type="datetime1">
              <a:rPr lang="en-US" smtClean="0"/>
              <a:pPr>
                <a:defRPr/>
              </a:pPr>
              <a:t>10/7/2025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8E0F2CD-8E99-4C11-A770-1832CB0136BA}" type="slidenum">
              <a:rPr lang="en-US" altLang="en-US" smtClean="0"/>
              <a:pPr/>
              <a:t>‹#›</a:t>
            </a:fld>
            <a:endParaRPr lang="en-US" altLang="en-US"/>
          </a:p>
        </p:txBody>
      </p:sp>
    </p:spTree>
    <p:extLst>
      <p:ext uri="{BB962C8B-B14F-4D97-AF65-F5344CB8AC3E}">
        <p14:creationId xmlns:p14="http://schemas.microsoft.com/office/powerpoint/2010/main" val="973456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542763-54A6-49D8-B650-966369543320}" type="datetime1">
              <a:rPr lang="en-US" smtClean="0"/>
              <a:pPr>
                <a:defRPr/>
              </a:pPr>
              <a:t>10/7/2025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FB66DFF-D76D-467E-94C0-56475A4216DE}"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03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F76CE322-AB69-416E-AF2D-2AE2D2806F23}" type="datetime1">
              <a:rPr lang="en-US" smtClean="0"/>
              <a:pPr>
                <a:defRPr/>
              </a:pPr>
              <a:t>10/7/2025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4DB402C-1DD7-4C05-AF02-1573EB003792}" type="slidenum">
              <a:rPr lang="en-US" altLang="en-US" smtClean="0"/>
              <a:pPr/>
              <a:t>‹#›</a:t>
            </a:fld>
            <a:endParaRPr lang="en-US" altLang="en-US"/>
          </a:p>
        </p:txBody>
      </p:sp>
    </p:spTree>
    <p:extLst>
      <p:ext uri="{BB962C8B-B14F-4D97-AF65-F5344CB8AC3E}">
        <p14:creationId xmlns:p14="http://schemas.microsoft.com/office/powerpoint/2010/main" val="2955744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1355F6-AE83-4CD7-8E0F-4648F44ED544}" type="datetime1">
              <a:rPr lang="en-US" smtClean="0"/>
              <a:pPr>
                <a:defRPr/>
              </a:pPr>
              <a:t>10/7/2025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021E93D-7B97-4623-9A62-46B08C644C43}" type="slidenum">
              <a:rPr lang="en-US" altLang="en-US" smtClean="0"/>
              <a:pPr/>
              <a:t>‹#›</a:t>
            </a:fld>
            <a:endParaRPr lang="en-US" altLang="en-US"/>
          </a:p>
        </p:txBody>
      </p:sp>
    </p:spTree>
    <p:extLst>
      <p:ext uri="{BB962C8B-B14F-4D97-AF65-F5344CB8AC3E}">
        <p14:creationId xmlns:p14="http://schemas.microsoft.com/office/powerpoint/2010/main" val="69485981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145CF48F-9B21-486D-8F42-C57D57062F7A}" type="datetime1">
              <a:rPr lang="en-US" smtClean="0"/>
              <a:pPr>
                <a:defRPr/>
              </a:pPr>
              <a:t>10/7/2025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A9363B9-64D0-4895-BAFC-40F8F09A514E}" type="slidenum">
              <a:rPr lang="en-US" altLang="en-US" smtClean="0"/>
              <a:pPr/>
              <a:t>‹#›</a:t>
            </a:fld>
            <a:endParaRPr lang="en-US" altLang="en-US"/>
          </a:p>
        </p:txBody>
      </p:sp>
    </p:spTree>
    <p:extLst>
      <p:ext uri="{BB962C8B-B14F-4D97-AF65-F5344CB8AC3E}">
        <p14:creationId xmlns:p14="http://schemas.microsoft.com/office/powerpoint/2010/main" val="401182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DBCD45F4-A54D-4121-8460-5987412ADB09}" type="datetime1">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004CB85-A811-43A0-81B9-3AD4AE8D1D32}" type="slidenum">
              <a:rPr lang="en-US"/>
              <a:pPr>
                <a:defRPr/>
              </a:pPr>
              <a:t>‹#›</a:t>
            </a:fld>
            <a:endParaRPr lang="en-US"/>
          </a:p>
        </p:txBody>
      </p:sp>
    </p:spTree>
    <p:extLst>
      <p:ext uri="{BB962C8B-B14F-4D97-AF65-F5344CB8AC3E}">
        <p14:creationId xmlns:p14="http://schemas.microsoft.com/office/powerpoint/2010/main" val="2691725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4E255D98-1189-4A0C-9687-1ED5CDFAAADE}" type="datetime1">
              <a:rPr lang="en-US" smtClean="0"/>
              <a:pPr>
                <a:defRPr/>
              </a:pPr>
              <a:t>10/7/2025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fld id="{F5D06166-5404-459B-BF93-6A879DF3C01E}" type="slidenum">
              <a:rPr lang="en-US" altLang="en-US" smtClean="0"/>
              <a:pPr/>
              <a:t>‹#›</a:t>
            </a:fld>
            <a:endParaRPr lang="en-US" altLang="en-US"/>
          </a:p>
        </p:txBody>
      </p:sp>
    </p:spTree>
    <p:extLst>
      <p:ext uri="{BB962C8B-B14F-4D97-AF65-F5344CB8AC3E}">
        <p14:creationId xmlns:p14="http://schemas.microsoft.com/office/powerpoint/2010/main" val="34912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AC4E5C8-9D7C-4629-9704-187B550C74A6}" type="datetime1">
              <a:rPr lang="en-US" smtClean="0"/>
              <a:pPr>
                <a:defRPr/>
              </a:pPr>
              <a:t>10/7/2025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39F2E7-222F-4BAF-AC5A-5D181A3C87A8}" type="slidenum">
              <a:rPr lang="en-US" altLang="en-US" smtClean="0"/>
              <a:pPr/>
              <a:t>‹#›</a:t>
            </a:fld>
            <a:endParaRPr lang="en-US" altLang="en-US"/>
          </a:p>
        </p:txBody>
      </p:sp>
    </p:spTree>
    <p:extLst>
      <p:ext uri="{BB962C8B-B14F-4D97-AF65-F5344CB8AC3E}">
        <p14:creationId xmlns:p14="http://schemas.microsoft.com/office/powerpoint/2010/main" val="3677459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1355F6-AE83-4CD7-8E0F-4648F44ED544}" type="datetime1">
              <a:rPr lang="en-US" smtClean="0"/>
              <a:pPr>
                <a:defRPr/>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1E93D-7B97-4623-9A62-46B08C644C43}" type="slidenum">
              <a:rPr lang="en-US" altLang="en-US" smtClean="0"/>
              <a:pPr/>
              <a:t>‹#›</a:t>
            </a:fld>
            <a:endParaRPr lang="en-US" altLang="en-US"/>
          </a:p>
        </p:txBody>
      </p:sp>
    </p:spTree>
    <p:extLst>
      <p:ext uri="{BB962C8B-B14F-4D97-AF65-F5344CB8AC3E}">
        <p14:creationId xmlns:p14="http://schemas.microsoft.com/office/powerpoint/2010/main" val="112433616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E1F0137-F3C2-437E-B6F4-D0897162A9CE}" type="datetime1">
              <a:rPr lang="en-US" smtClean="0"/>
              <a:pPr>
                <a:defRPr/>
              </a:pPr>
              <a:t>10/7/2025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A058630-EABA-45D7-9347-03FF88D90D9F}" type="slidenum">
              <a:rPr lang="en-US" altLang="en-US" smtClean="0"/>
              <a:pPr/>
              <a:t>‹#›</a:t>
            </a:fld>
            <a:endParaRPr lang="en-US" altLang="en-US"/>
          </a:p>
        </p:txBody>
      </p:sp>
    </p:spTree>
    <p:extLst>
      <p:ext uri="{BB962C8B-B14F-4D97-AF65-F5344CB8AC3E}">
        <p14:creationId xmlns:p14="http://schemas.microsoft.com/office/powerpoint/2010/main" val="145675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CFE33CC-D6A7-47F2-8F13-8CFB18D4803E}" type="datetime1">
              <a:rPr lang="en-US" smtClean="0"/>
              <a:pPr>
                <a:defRPr/>
              </a:pPr>
              <a:t>10/7/2025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3E56C97-BDD2-4DE1-ADE2-B300D04FCD54}" type="slidenum">
              <a:rPr lang="en-US" altLang="en-US" smtClean="0"/>
              <a:pPr/>
              <a:t>‹#›</a:t>
            </a:fld>
            <a:endParaRPr lang="en-US" altLang="en-US"/>
          </a:p>
        </p:txBody>
      </p:sp>
    </p:spTree>
    <p:extLst>
      <p:ext uri="{BB962C8B-B14F-4D97-AF65-F5344CB8AC3E}">
        <p14:creationId xmlns:p14="http://schemas.microsoft.com/office/powerpoint/2010/main" val="414933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CA36333-19BB-412F-9378-19F8C4EECF7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ED20C4D2-238B-4373-B46E-D167EAAA1418}" type="datetime1">
              <a:rPr lang="en-US"/>
              <a:pPr>
                <a:defRPr/>
              </a:pPr>
              <a:t>10/7/2025</a:t>
            </a:fld>
            <a:endParaRPr lang="en-US"/>
          </a:p>
        </p:txBody>
      </p:sp>
    </p:spTree>
    <p:extLst>
      <p:ext uri="{BB962C8B-B14F-4D97-AF65-F5344CB8AC3E}">
        <p14:creationId xmlns:p14="http://schemas.microsoft.com/office/powerpoint/2010/main" val="24238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C188C026-0E81-42AA-A36F-2AA7822DA137}" type="datetime1">
              <a:rPr lang="en-US"/>
              <a:pPr>
                <a:defRPr/>
              </a:pPr>
              <a:t>10/7/2025</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D53568F6-8595-4E9C-8BAF-734E3DED29ED}" type="slidenum">
              <a:rPr lang="en-US"/>
              <a:pPr>
                <a:defRPr/>
              </a:pPr>
              <a:t>‹#›</a:t>
            </a:fld>
            <a:endParaRPr lang="en-US"/>
          </a:p>
        </p:txBody>
      </p:sp>
    </p:spTree>
    <p:extLst>
      <p:ext uri="{BB962C8B-B14F-4D97-AF65-F5344CB8AC3E}">
        <p14:creationId xmlns:p14="http://schemas.microsoft.com/office/powerpoint/2010/main" val="3669460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71388327-FC13-45BB-B268-2D6A7DD31B48}" type="datetime1">
              <a:rPr lang="en-US"/>
              <a:pPr>
                <a:defRPr/>
              </a:pPr>
              <a:t>10/7/2025</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B0E54DDF-E832-43A8-A0B3-F5E2E6E46CAB}" type="slidenum">
              <a:rPr lang="en-US"/>
              <a:pPr>
                <a:defRPr/>
              </a:pPr>
              <a:t>‹#›</a:t>
            </a:fld>
            <a:endParaRPr lang="en-US"/>
          </a:p>
        </p:txBody>
      </p:sp>
    </p:spTree>
    <p:extLst>
      <p:ext uri="{BB962C8B-B14F-4D97-AF65-F5344CB8AC3E}">
        <p14:creationId xmlns:p14="http://schemas.microsoft.com/office/powerpoint/2010/main" val="3306824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91F57DB-6016-44E9-836A-40FC4FF83998}" type="datetime1">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A3E4FB1-4F11-46BA-936B-039606E26621}" type="slidenum">
              <a:rPr lang="en-US"/>
              <a:pPr>
                <a:defRPr/>
              </a:pPr>
              <a:t>‹#›</a:t>
            </a:fld>
            <a:endParaRPr lang="en-US"/>
          </a:p>
        </p:txBody>
      </p:sp>
    </p:spTree>
    <p:extLst>
      <p:ext uri="{BB962C8B-B14F-4D97-AF65-F5344CB8AC3E}">
        <p14:creationId xmlns:p14="http://schemas.microsoft.com/office/powerpoint/2010/main" val="42943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2DBD9301-EE0B-4748-8A39-8BE5B36E3269}" type="datetime1">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2E0C360-A08D-4C64-82D6-5D03791617D2}" type="slidenum">
              <a:rPr lang="en-US"/>
              <a:pPr>
                <a:defRPr/>
              </a:pPr>
              <a:t>‹#›</a:t>
            </a:fld>
            <a:endParaRPr lang="en-US"/>
          </a:p>
        </p:txBody>
      </p:sp>
    </p:spTree>
    <p:extLst>
      <p:ext uri="{BB962C8B-B14F-4D97-AF65-F5344CB8AC3E}">
        <p14:creationId xmlns:p14="http://schemas.microsoft.com/office/powerpoint/2010/main" val="85935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6E3BF045-3ACD-4277-BD9A-F9BD735F0995}" type="datetime1">
              <a:rPr lang="en-US"/>
              <a:pPr>
                <a:defRPr/>
              </a:pPr>
              <a:t>10/7/2025</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Constantia" panose="02030602050306030303" pitchFamily="18" charset="0"/>
              </a:defRPr>
            </a:lvl1pPr>
          </a:lstStyle>
          <a:p>
            <a:pPr>
              <a:defRPr/>
            </a:pPr>
            <a:fld id="{66C43E09-BFB3-4473-8583-7D345FB7819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5047" r:id="rId1"/>
    <p:sldLayoutId id="2147485031" r:id="rId2"/>
    <p:sldLayoutId id="2147485048" r:id="rId3"/>
    <p:sldLayoutId id="2147485032" r:id="rId4"/>
    <p:sldLayoutId id="2147485049" r:id="rId5"/>
    <p:sldLayoutId id="2147485033" r:id="rId6"/>
    <p:sldLayoutId id="2147485034" r:id="rId7"/>
    <p:sldLayoutId id="2147485035" r:id="rId8"/>
    <p:sldLayoutId id="2147485036" r:id="rId9"/>
    <p:sldLayoutId id="2147485037" r:id="rId10"/>
    <p:sldLayoutId id="2147485038" r:id="rId11"/>
  </p:sldLayoutIdLst>
  <p:hf sldNum="0"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rgbClr val="444D26"/>
                </a:solidFill>
                <a:latin typeface="+mn-lt"/>
                <a:cs typeface="+mn-cs"/>
              </a:defRPr>
            </a:lvl1pPr>
          </a:lstStyle>
          <a:p>
            <a:pPr>
              <a:defRPr/>
            </a:pPr>
            <a:fld id="{6BA221B4-2C7B-42CD-AD61-3D63ABA68B15}" type="datetimeFigureOut">
              <a:rPr lang="en-US"/>
              <a:pPr>
                <a:defRPr/>
              </a:pPr>
              <a:t>10/7/2025</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rgbClr val="444D26"/>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rgbClr val="444D26"/>
                </a:solidFill>
                <a:latin typeface="Constantia" panose="02030602050306030303" pitchFamily="18" charset="0"/>
              </a:defRPr>
            </a:lvl1pPr>
          </a:lstStyle>
          <a:p>
            <a:pPr>
              <a:defRPr/>
            </a:pPr>
            <a:fld id="{6F7BBC87-5E20-43A6-9169-548B42C5C23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5050" r:id="rId1"/>
    <p:sldLayoutId id="2147485039" r:id="rId2"/>
    <p:sldLayoutId id="2147485051" r:id="rId3"/>
    <p:sldLayoutId id="2147485040" r:id="rId4"/>
    <p:sldLayoutId id="2147485052" r:id="rId5"/>
    <p:sldLayoutId id="2147485041" r:id="rId6"/>
    <p:sldLayoutId id="2147485042" r:id="rId7"/>
    <p:sldLayoutId id="2147485043" r:id="rId8"/>
    <p:sldLayoutId id="2147485044" r:id="rId9"/>
    <p:sldLayoutId id="2147485045" r:id="rId10"/>
    <p:sldLayoutId id="2147485046"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8AE80-F68E-47E8-9F43-5FB1C706F2E8}"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7CC24-961A-4907-815F-9DD2EDC9B82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9E1355F6-AE83-4CD7-8E0F-4648F44ED544}" type="datetime1">
              <a:rPr lang="en-US" smtClean="0"/>
              <a:pPr>
                <a:defRPr/>
              </a:pPr>
              <a:t>10/7/2025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021E93D-7B97-4623-9A62-46B08C644C43}" type="slidenum">
              <a:rPr lang="en-US" altLang="en-US" smtClean="0"/>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82659"/>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6.jpeg"/><Relationship Id="rId7" Type="http://schemas.openxmlformats.org/officeDocument/2006/relationships/diagramLayout" Target="../diagrams/layout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8.jpeg"/><Relationship Id="rId10" Type="http://schemas.microsoft.com/office/2007/relationships/diagramDrawing" Target="../diagrams/drawing4.xml"/><Relationship Id="rId4" Type="http://schemas.openxmlformats.org/officeDocument/2006/relationships/image" Target="../media/image17.jpeg"/><Relationship Id="rId9"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0.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jpeg"/><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16.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s://nida.nih.gov/themes/custom/solstice/interactive/cannabi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jpeg"/><Relationship Id="rId7" Type="http://schemas.openxmlformats.org/officeDocument/2006/relationships/diagramColors" Target="../diagrams/colors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jpeg"/><Relationship Id="rId7" Type="http://schemas.openxmlformats.org/officeDocument/2006/relationships/diagramColors" Target="../diagrams/colors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cvcoalitio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HLYlDpJxxqs?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a:extLst>
            <a:ext uri="{FF2B5EF4-FFF2-40B4-BE49-F238E27FC236}">
              <a16:creationId xmlns:a16="http://schemas.microsoft.com/office/drawing/2014/main" id="{1FB69C60-6B9F-F956-E08D-2BA8A1C87E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D9D430-C45A-C34E-C197-4EFCB01CFDF7}"/>
              </a:ext>
            </a:extLst>
          </p:cNvPr>
          <p:cNvSpPr>
            <a:spLocks noGrp="1"/>
          </p:cNvSpPr>
          <p:nvPr>
            <p:ph idx="1"/>
          </p:nvPr>
        </p:nvSpPr>
        <p:spPr>
          <a:xfrm>
            <a:off x="457200" y="4851659"/>
            <a:ext cx="8229600" cy="1244341"/>
          </a:xfrm>
        </p:spPr>
        <p:txBody>
          <a:bodyPr/>
          <a:lstStyle/>
          <a:p>
            <a:pPr marL="0" indent="0" algn="ctr">
              <a:buNone/>
              <a:defRPr/>
            </a:pPr>
            <a:r>
              <a:rPr lang="en-US" sz="4800" b="1" spc="-10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Marijuana </a:t>
            </a:r>
            <a:r>
              <a:rPr lang="en-US" sz="48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000" b="1" spc="-100">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Information for Middle School Students</a:t>
            </a:r>
            <a:endParaRPr lang="en-US" sz="4000" b="1">
              <a:solidFill>
                <a:prstClr val="black"/>
              </a:solidFill>
              <a:latin typeface="Calibri"/>
              <a:ea typeface="Calibri"/>
              <a:cs typeface="Calibri"/>
            </a:endParaRPr>
          </a:p>
        </p:txBody>
      </p:sp>
      <p:pic>
        <p:nvPicPr>
          <p:cNvPr id="2050" name="Picture 2" descr="256 Students Walking Away Stock Photos ...">
            <a:extLst>
              <a:ext uri="{FF2B5EF4-FFF2-40B4-BE49-F238E27FC236}">
                <a16:creationId xmlns:a16="http://schemas.microsoft.com/office/drawing/2014/main" id="{3DBDC991-3FDC-145A-CF65-588B164E2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17" y="762000"/>
            <a:ext cx="6411366" cy="35903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3213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B037C5-D93E-4153-AA6C-ED5EFC19C33F}"/>
              </a:ext>
            </a:extLst>
          </p:cNvPr>
          <p:cNvSpPr>
            <a:spLocks noGrp="1"/>
          </p:cNvSpPr>
          <p:nvPr>
            <p:ph idx="1"/>
          </p:nvPr>
        </p:nvSpPr>
        <p:spPr>
          <a:xfrm>
            <a:off x="457200" y="2209800"/>
            <a:ext cx="8229600" cy="3886200"/>
          </a:xfrm>
        </p:spPr>
        <p:txBody>
          <a:bodyPr/>
          <a:lstStyle/>
          <a:p>
            <a:r>
              <a:rPr lang="en-US" sz="4800" b="1">
                <a:latin typeface="Calibri"/>
                <a:ea typeface="Calibri" panose="020F0502020204030204" pitchFamily="34" charset="0"/>
                <a:cs typeface="Calibri"/>
              </a:rPr>
              <a:t>Smoked</a:t>
            </a:r>
          </a:p>
          <a:p>
            <a:r>
              <a:rPr lang="en-US" sz="4800" b="1">
                <a:latin typeface="Calibri"/>
                <a:ea typeface="Calibri" panose="020F0502020204030204" pitchFamily="34" charset="0"/>
                <a:cs typeface="Calibri"/>
              </a:rPr>
              <a:t>Vaped</a:t>
            </a:r>
          </a:p>
          <a:p>
            <a:r>
              <a:rPr lang="en-US" sz="4800" b="1">
                <a:latin typeface="Calibri"/>
                <a:ea typeface="Calibri" panose="020F0502020204030204" pitchFamily="34" charset="0"/>
                <a:cs typeface="Calibri"/>
              </a:rPr>
              <a:t>Eaten</a:t>
            </a:r>
          </a:p>
          <a:p>
            <a:r>
              <a:rPr lang="en-US" sz="4800" b="1">
                <a:latin typeface="Calibri"/>
                <a:ea typeface="Calibri" panose="020F0502020204030204" pitchFamily="34" charset="0"/>
                <a:cs typeface="Calibri"/>
              </a:rPr>
              <a:t>In a Drink</a:t>
            </a:r>
          </a:p>
        </p:txBody>
      </p:sp>
      <p:sp>
        <p:nvSpPr>
          <p:cNvPr id="3" name="Title 2">
            <a:extLst>
              <a:ext uri="{FF2B5EF4-FFF2-40B4-BE49-F238E27FC236}">
                <a16:creationId xmlns:a16="http://schemas.microsoft.com/office/drawing/2014/main" id="{1E4B47F0-D3A5-4167-9ACC-F419DEA86CAA}"/>
              </a:ext>
            </a:extLst>
          </p:cNvPr>
          <p:cNvSpPr>
            <a:spLocks noGrp="1"/>
          </p:cNvSpPr>
          <p:nvPr>
            <p:ph type="title"/>
          </p:nvPr>
        </p:nvSpPr>
        <p:spPr>
          <a:xfrm>
            <a:off x="457200" y="152400"/>
            <a:ext cx="5715000" cy="1676400"/>
          </a:xfrm>
        </p:spPr>
        <p:txBody>
          <a:bodyPr>
            <a:normAutofit/>
          </a:bodyPr>
          <a:lstStyle/>
          <a:p>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How is Marijuana </a:t>
            </a:r>
            <a:br>
              <a:rPr lang="en-US" sz="4800" b="1">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Used?</a:t>
            </a:r>
          </a:p>
        </p:txBody>
      </p:sp>
      <p:sp>
        <p:nvSpPr>
          <p:cNvPr id="5" name="TextBox 4">
            <a:extLst>
              <a:ext uri="{FF2B5EF4-FFF2-40B4-BE49-F238E27FC236}">
                <a16:creationId xmlns:a16="http://schemas.microsoft.com/office/drawing/2014/main" id="{178AF609-B60C-A63F-FC11-DD40822695DB}"/>
              </a:ext>
            </a:extLst>
          </p:cNvPr>
          <p:cNvSpPr txBox="1"/>
          <p:nvPr/>
        </p:nvSpPr>
        <p:spPr>
          <a:xfrm>
            <a:off x="7918374" y="5755284"/>
            <a:ext cx="87122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latin typeface="Calibri" panose="020F0502020204030204" pitchFamily="34" charset="0"/>
              <a:ea typeface="Calibri" panose="020F0502020204030204" pitchFamily="34" charset="0"/>
              <a:cs typeface="Calibri" panose="020F0502020204030204" pitchFamily="34" charset="0"/>
            </a:endParaRPr>
          </a:p>
          <a:p>
            <a:pPr algn="l"/>
            <a:endParaRPr lang="en-US" sz="1200">
              <a:latin typeface="Calibri" panose="020F0502020204030204" pitchFamily="34" charset="0"/>
              <a:ea typeface="Calibri" panose="020F0502020204030204" pitchFamily="34" charset="0"/>
              <a:cs typeface="Calibri" panose="020F0502020204030204" pitchFamily="34" charset="0"/>
            </a:endParaRPr>
          </a:p>
          <a:p>
            <a:pPr algn="l"/>
            <a:endParaRPr lang="en-US" sz="1200">
              <a:latin typeface="Calibri" panose="020F0502020204030204" pitchFamily="34" charset="0"/>
              <a:ea typeface="Calibri" panose="020F0502020204030204" pitchFamily="34" charset="0"/>
              <a:cs typeface="Calibri" panose="020F0502020204030204" pitchFamily="34" charset="0"/>
            </a:endParaRPr>
          </a:p>
          <a:p>
            <a:pPr algn="l"/>
            <a:r>
              <a:rPr lang="en-US" sz="1200">
                <a:latin typeface="Calibri" panose="020F0502020204030204" pitchFamily="34" charset="0"/>
                <a:ea typeface="Calibri" panose="020F0502020204030204" pitchFamily="34" charset="0"/>
                <a:cs typeface="Calibri" panose="020F0502020204030204" pitchFamily="34" charset="0"/>
              </a:rPr>
              <a:t>CDC</a:t>
            </a:r>
          </a:p>
        </p:txBody>
      </p:sp>
      <p:pic>
        <p:nvPicPr>
          <p:cNvPr id="8" name="Picture 7">
            <a:extLst>
              <a:ext uri="{FF2B5EF4-FFF2-40B4-BE49-F238E27FC236}">
                <a16:creationId xmlns:a16="http://schemas.microsoft.com/office/drawing/2014/main" id="{9E72344D-6771-AB67-F9A6-B1C82C9EDDDC}"/>
              </a:ext>
            </a:extLst>
          </p:cNvPr>
          <p:cNvPicPr>
            <a:picLocks noChangeAspect="1"/>
          </p:cNvPicPr>
          <p:nvPr/>
        </p:nvPicPr>
        <p:blipFill>
          <a:blip r:embed="rId3"/>
          <a:stretch>
            <a:fillRect/>
          </a:stretch>
        </p:blipFill>
        <p:spPr>
          <a:xfrm>
            <a:off x="4572000" y="3169671"/>
            <a:ext cx="3200400" cy="2500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CF1C311-FDF0-6C16-543D-7A4C59499152}"/>
              </a:ext>
            </a:extLst>
          </p:cNvPr>
          <p:cNvPicPr>
            <a:picLocks noChangeAspect="1"/>
          </p:cNvPicPr>
          <p:nvPr/>
        </p:nvPicPr>
        <p:blipFill>
          <a:blip r:embed="rId4"/>
          <a:stretch>
            <a:fillRect/>
          </a:stretch>
        </p:blipFill>
        <p:spPr>
          <a:xfrm>
            <a:off x="6172200" y="479628"/>
            <a:ext cx="2781688" cy="2210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757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B037C5-D93E-4153-AA6C-ED5EFC19C33F}"/>
              </a:ext>
            </a:extLst>
          </p:cNvPr>
          <p:cNvSpPr>
            <a:spLocks noGrp="1"/>
          </p:cNvSpPr>
          <p:nvPr>
            <p:ph idx="1"/>
          </p:nvPr>
        </p:nvSpPr>
        <p:spPr>
          <a:xfrm>
            <a:off x="2580061" y="1828800"/>
            <a:ext cx="6393544" cy="4267200"/>
          </a:xfrm>
        </p:spPr>
        <p:txBody>
          <a:bodyPr/>
          <a:lstStyle/>
          <a:p>
            <a:r>
              <a:rPr lang="en-US" sz="3200" b="1">
                <a:latin typeface="Calibri"/>
                <a:ea typeface="Calibri"/>
                <a:cs typeface="Calibri"/>
              </a:rPr>
              <a:t>When marijuana (THC) is vaped, harmful chemicals can be inhaled.</a:t>
            </a:r>
          </a:p>
          <a:p>
            <a:r>
              <a:rPr lang="en-US" sz="3200" b="1">
                <a:latin typeface="Calibri"/>
                <a:ea typeface="Calibri"/>
                <a:cs typeface="Calibri"/>
              </a:rPr>
              <a:t>The liquid in vaping devices can also contain dangerous drugs.</a:t>
            </a:r>
          </a:p>
          <a:p>
            <a:r>
              <a:rPr lang="en-US" sz="3200" b="1">
                <a:latin typeface="Calibri"/>
                <a:ea typeface="Calibri"/>
                <a:cs typeface="Calibri"/>
              </a:rPr>
              <a:t>Scientists continue to study the risks of vaping marijuana and nicotine.</a:t>
            </a:r>
            <a:r>
              <a:rPr lang="en-US" sz="1200">
                <a:latin typeface="Franklin Gothic Demi"/>
              </a:rPr>
              <a:t>	</a:t>
            </a:r>
            <a:r>
              <a:rPr lang="en-US" sz="1400">
                <a:latin typeface="Franklin Gothic Demi"/>
              </a:rPr>
              <a:t>			</a:t>
            </a:r>
            <a:endParaRPr lang="en-US" sz="1600">
              <a:latin typeface="Franklin Gothic Demi"/>
            </a:endParaRPr>
          </a:p>
        </p:txBody>
      </p:sp>
      <p:sp>
        <p:nvSpPr>
          <p:cNvPr id="3" name="Title 2">
            <a:extLst>
              <a:ext uri="{FF2B5EF4-FFF2-40B4-BE49-F238E27FC236}">
                <a16:creationId xmlns:a16="http://schemas.microsoft.com/office/drawing/2014/main" id="{1E4B47F0-D3A5-4167-9ACC-F419DEA86CAA}"/>
              </a:ext>
            </a:extLst>
          </p:cNvPr>
          <p:cNvSpPr>
            <a:spLocks noGrp="1"/>
          </p:cNvSpPr>
          <p:nvPr>
            <p:ph type="title"/>
          </p:nvPr>
        </p:nvSpPr>
        <p:spPr>
          <a:xfrm>
            <a:off x="457200" y="152400"/>
            <a:ext cx="8153400" cy="2057400"/>
          </a:xfrm>
        </p:spPr>
        <p:txBody>
          <a:bodyPr>
            <a:normAutofit fontScale="90000"/>
          </a:bodyPr>
          <a:lstStyle/>
          <a:p>
            <a:pPr algn="ct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br>
              <a:rPr lang="en-US" sz="4800">
                <a:solidFill>
                  <a:schemeClr val="tx1"/>
                </a:solidFill>
                <a:latin typeface="Bauhaus 93" panose="04030905020B02020C02" pitchFamily="82" charset="0"/>
              </a:rPr>
            </a:br>
            <a:r>
              <a:rPr lang="en-US" sz="4900" b="1">
                <a:solidFill>
                  <a:schemeClr val="tx1"/>
                </a:solidFill>
                <a:latin typeface="Calibri" panose="020F0502020204030204" pitchFamily="34" charset="0"/>
                <a:ea typeface="Calibri" panose="020F0502020204030204" pitchFamily="34" charset="0"/>
                <a:cs typeface="Calibri" panose="020F0502020204030204" pitchFamily="34" charset="0"/>
              </a:rPr>
              <a:t>Is Vaping Marijuana </a:t>
            </a:r>
            <a:br>
              <a:rPr lang="en-US" sz="4800" b="1">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44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900" b="1">
                <a:solidFill>
                  <a:schemeClr val="tx1"/>
                </a:solidFill>
                <a:latin typeface="Calibri" panose="020F0502020204030204" pitchFamily="34" charset="0"/>
                <a:ea typeface="Calibri" panose="020F0502020204030204" pitchFamily="34" charset="0"/>
                <a:cs typeface="Calibri" panose="020F0502020204030204" pitchFamily="34" charset="0"/>
              </a:rPr>
              <a:t>Safe? </a:t>
            </a:r>
            <a:r>
              <a:rPr lang="en-US" sz="4900" b="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NO!</a:t>
            </a:r>
            <a:br>
              <a:rPr lang="en-US" sz="4900">
                <a:solidFill>
                  <a:schemeClr val="tx1"/>
                </a:solidFill>
                <a:latin typeface="Bauhaus 93" panose="04030905020B02020C02" pitchFamily="82" charset="0"/>
              </a:rPr>
            </a:br>
            <a:endParaRPr lang="en-US" sz="4900">
              <a:solidFill>
                <a:schemeClr val="tx1"/>
              </a:solidFill>
              <a:latin typeface="Bauhaus 93" panose="04030905020B02020C02" pitchFamily="82" charset="0"/>
            </a:endParaRPr>
          </a:p>
        </p:txBody>
      </p:sp>
      <p:sp>
        <p:nvSpPr>
          <p:cNvPr id="4" name="TextBox 3">
            <a:extLst>
              <a:ext uri="{FF2B5EF4-FFF2-40B4-BE49-F238E27FC236}">
                <a16:creationId xmlns:a16="http://schemas.microsoft.com/office/drawing/2014/main" id="{D8C6FA8E-902B-B590-8BEF-56BD2B29D408}"/>
              </a:ext>
            </a:extLst>
          </p:cNvPr>
          <p:cNvSpPr txBox="1"/>
          <p:nvPr/>
        </p:nvSpPr>
        <p:spPr>
          <a:xfrm>
            <a:off x="5986463" y="5715000"/>
            <a:ext cx="2848358" cy="1064907"/>
          </a:xfrm>
          <a:prstGeom prst="rect">
            <a:avLst/>
          </a:prstGeom>
          <a:noFill/>
        </p:spPr>
        <p:txBody>
          <a:bodyPr wrap="square" lIns="91440" tIns="45720" rIns="91440" bIns="45720" rtlCol="0" anchor="t">
            <a:spAutoFit/>
          </a:bodyPr>
          <a:lstStyle/>
          <a:p>
            <a:pPr>
              <a:spcBef>
                <a:spcPct val="30000"/>
              </a:spcBef>
              <a:buNone/>
              <a:defRPr/>
            </a:pPr>
            <a:endParaRPr lang="en-US" sz="1400">
              <a:latin typeface="Calibri"/>
              <a:cs typeface="Calibri"/>
            </a:endParaRPr>
          </a:p>
          <a:p>
            <a:pPr marL="274320" indent="-274320">
              <a:spcBef>
                <a:spcPct val="30000"/>
              </a:spcBef>
              <a:spcAft>
                <a:spcPts val="0"/>
              </a:spcAft>
              <a:buNone/>
              <a:defRPr/>
            </a:pPr>
            <a:r>
              <a:rPr lang="en-US" sz="1200">
                <a:latin typeface="Calibri"/>
                <a:cs typeface="Calibri"/>
              </a:rPr>
              <a:t>Scholastic, NIDA, NIH, Department of HHS</a:t>
            </a:r>
            <a:endParaRPr lang="en-US" sz="1200">
              <a:latin typeface="Calibri"/>
              <a:ea typeface="Calibri"/>
              <a:cs typeface="Calibri"/>
            </a:endParaRPr>
          </a:p>
          <a:p>
            <a:pPr marL="274320" indent="-274320">
              <a:spcBef>
                <a:spcPct val="30000"/>
              </a:spcBef>
              <a:spcAft>
                <a:spcPts val="0"/>
              </a:spcAft>
              <a:buNone/>
              <a:defRPr/>
            </a:pPr>
            <a:r>
              <a:rPr lang="en-US" sz="1200">
                <a:latin typeface="Calibri"/>
                <a:cs typeface="Calibri"/>
              </a:rPr>
              <a:t>CDC</a:t>
            </a:r>
            <a:endParaRPr lang="en-US" sz="1200">
              <a:latin typeface="Calibri"/>
              <a:ea typeface="Calibri"/>
              <a:cs typeface="Calibri"/>
            </a:endParaRPr>
          </a:p>
          <a:p>
            <a:endParaRPr lang="en-US"/>
          </a:p>
        </p:txBody>
      </p:sp>
      <p:pic>
        <p:nvPicPr>
          <p:cNvPr id="7" name="Picture 6">
            <a:extLst>
              <a:ext uri="{FF2B5EF4-FFF2-40B4-BE49-F238E27FC236}">
                <a16:creationId xmlns:a16="http://schemas.microsoft.com/office/drawing/2014/main" id="{9522B00A-0E09-F723-2881-BB2BE404C380}"/>
              </a:ext>
            </a:extLst>
          </p:cNvPr>
          <p:cNvPicPr>
            <a:picLocks noChangeAspect="1"/>
          </p:cNvPicPr>
          <p:nvPr/>
        </p:nvPicPr>
        <p:blipFill>
          <a:blip r:embed="rId3"/>
          <a:stretch>
            <a:fillRect/>
          </a:stretch>
        </p:blipFill>
        <p:spPr>
          <a:xfrm>
            <a:off x="360895" y="2467429"/>
            <a:ext cx="1994558" cy="25149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2605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30785-2055-43A1-8231-D096E60C808A}"/>
              </a:ext>
            </a:extLst>
          </p:cNvPr>
          <p:cNvSpPr>
            <a:spLocks noGrp="1"/>
          </p:cNvSpPr>
          <p:nvPr>
            <p:ph idx="1"/>
          </p:nvPr>
        </p:nvSpPr>
        <p:spPr>
          <a:xfrm>
            <a:off x="457200" y="1600200"/>
            <a:ext cx="8229600" cy="4495800"/>
          </a:xfrm>
        </p:spPr>
        <p:txBody>
          <a:bodyPr/>
          <a:lstStyle/>
          <a:p>
            <a:r>
              <a:rPr lang="en-US" sz="2800" b="1">
                <a:latin typeface="Calibri"/>
                <a:ea typeface="Calibri" panose="020F0502020204030204" pitchFamily="34" charset="0"/>
                <a:cs typeface="Calibri"/>
              </a:rPr>
              <a:t>Marijuana is sometimes mixed into food (brownies, cookies, and candy, etc.), called </a:t>
            </a:r>
            <a:r>
              <a:rPr lang="en-US" sz="2800" b="1" i="1">
                <a:latin typeface="Calibri"/>
                <a:ea typeface="Calibri" panose="020F0502020204030204" pitchFamily="34" charset="0"/>
                <a:cs typeface="Calibri"/>
              </a:rPr>
              <a:t>edibles</a:t>
            </a:r>
            <a:r>
              <a:rPr lang="en-US" sz="2800" b="1">
                <a:latin typeface="Calibri"/>
                <a:ea typeface="Calibri" panose="020F0502020204030204" pitchFamily="34" charset="0"/>
                <a:cs typeface="Calibri"/>
              </a:rPr>
              <a:t>, or into drinks (soda and tea, etc.).</a:t>
            </a:r>
          </a:p>
          <a:p>
            <a:r>
              <a:rPr lang="en-US" sz="2800" b="1">
                <a:latin typeface="Calibri"/>
                <a:ea typeface="Calibri" panose="020F0502020204030204" pitchFamily="34" charset="0"/>
                <a:cs typeface="Calibri"/>
              </a:rPr>
              <a:t>The potency (strength) of edible marijuana is often very high.</a:t>
            </a:r>
          </a:p>
          <a:p>
            <a:r>
              <a:rPr lang="en-US" sz="2800" b="1">
                <a:latin typeface="Calibri"/>
                <a:ea typeface="Calibri" panose="020F0502020204030204" pitchFamily="34" charset="0"/>
                <a:cs typeface="Calibri"/>
              </a:rPr>
              <a:t>Many people who use edibles are caught off guard by the strength and long-lasting effects.</a:t>
            </a:r>
            <a:endParaRPr lang="en-US" sz="2800" b="1" i="0">
              <a:solidFill>
                <a:srgbClr val="1C1D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r>
              <a:rPr lang="en-US" sz="2800" b="1">
                <a:latin typeface="Calibri"/>
                <a:ea typeface="Calibri" panose="020F0502020204030204" pitchFamily="34" charset="0"/>
                <a:cs typeface="Calibri"/>
              </a:rPr>
              <a:t>Some people that use edible marijuana need to be treated in hospital emergency rooms.</a:t>
            </a:r>
            <a:r>
              <a:rPr lang="en-US" sz="1800"/>
              <a:t>	</a:t>
            </a:r>
            <a:endParaRPr lang="en-US" sz="1400"/>
          </a:p>
          <a:p>
            <a:pPr marL="0" indent="0">
              <a:buNone/>
            </a:pPr>
            <a:endParaRPr lang="en-US" sz="1400">
              <a:latin typeface="Constantia"/>
            </a:endParaRPr>
          </a:p>
        </p:txBody>
      </p:sp>
      <p:sp>
        <p:nvSpPr>
          <p:cNvPr id="3" name="Title 2">
            <a:extLst>
              <a:ext uri="{FF2B5EF4-FFF2-40B4-BE49-F238E27FC236}">
                <a16:creationId xmlns:a16="http://schemas.microsoft.com/office/drawing/2014/main" id="{7E5A5926-5E80-410E-95CE-F28E3C6D42B5}"/>
              </a:ext>
            </a:extLst>
          </p:cNvPr>
          <p:cNvSpPr>
            <a:spLocks noGrp="1"/>
          </p:cNvSpPr>
          <p:nvPr>
            <p:ph type="title"/>
          </p:nvPr>
        </p:nvSpPr>
        <p:spPr>
          <a:xfrm>
            <a:off x="457200" y="152400"/>
            <a:ext cx="8229600" cy="1447800"/>
          </a:xfrm>
        </p:spPr>
        <p:txBody>
          <a:bodyPr>
            <a:normAutofit/>
          </a:bodyPr>
          <a:lstStyle/>
          <a:p>
            <a:pPr algn="ct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Are Marijuana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Edibles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Safe? </a:t>
            </a:r>
            <a:r>
              <a:rPr lang="en-US" b="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NO!</a:t>
            </a:r>
          </a:p>
        </p:txBody>
      </p:sp>
      <p:sp>
        <p:nvSpPr>
          <p:cNvPr id="4" name="TextBox 3">
            <a:extLst>
              <a:ext uri="{FF2B5EF4-FFF2-40B4-BE49-F238E27FC236}">
                <a16:creationId xmlns:a16="http://schemas.microsoft.com/office/drawing/2014/main" id="{1C6800E9-9BE9-0742-91C0-D5DC4078E36F}"/>
              </a:ext>
            </a:extLst>
          </p:cNvPr>
          <p:cNvSpPr txBox="1"/>
          <p:nvPr/>
        </p:nvSpPr>
        <p:spPr>
          <a:xfrm>
            <a:off x="5929313" y="6091520"/>
            <a:ext cx="29718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Scholastic, NIDA, NIH, Department of HHS</a:t>
            </a:r>
          </a:p>
          <a:p>
            <a:r>
              <a:rPr lang="en-US" sz="1200">
                <a:latin typeface="Calibri"/>
                <a:cs typeface="Calibri"/>
              </a:rPr>
              <a:t>CDC</a:t>
            </a:r>
          </a:p>
          <a:p>
            <a:endParaRPr lang="en-US" sz="1600">
              <a:latin typeface="Calibri"/>
              <a:cs typeface="Calibri"/>
            </a:endParaRPr>
          </a:p>
        </p:txBody>
      </p:sp>
    </p:spTree>
    <p:extLst>
      <p:ext uri="{BB962C8B-B14F-4D97-AF65-F5344CB8AC3E}">
        <p14:creationId xmlns:p14="http://schemas.microsoft.com/office/powerpoint/2010/main" val="46922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12686"/>
            <a:ext cx="8153400" cy="4688114"/>
          </a:xfrm>
        </p:spPr>
        <p:txBody>
          <a:bodyPr/>
          <a:lstStyle/>
          <a:p>
            <a:pPr algn="ctr" eaLnBrk="1" hangingPunct="1">
              <a:buFont typeface="Wingdings 2" panose="05020102010507070707" pitchFamily="18" charset="2"/>
              <a:buNone/>
            </a:pPr>
            <a:r>
              <a:rPr lang="en-US" altLang="en-US" sz="3600" b="1">
                <a:solidFill>
                  <a:srgbClr val="D1780D"/>
                </a:solidFill>
                <a:latin typeface="Calibri"/>
                <a:ea typeface="Calibri" panose="020F0502020204030204" pitchFamily="34" charset="0"/>
                <a:cs typeface="Calibri"/>
              </a:rPr>
              <a:t>Potential Short-Term Problems</a:t>
            </a:r>
          </a:p>
          <a:p>
            <a:pPr algn="ctr" eaLnBrk="1" hangingPunct="1">
              <a:spcAft>
                <a:spcPts val="0"/>
              </a:spcAft>
              <a:buFont typeface="Wingdings 2" panose="05020102010507070707" pitchFamily="18" charset="2"/>
              <a:buNone/>
            </a:pPr>
            <a:endParaRPr lang="en-US" altLang="en-US" sz="1400" b="1">
              <a:solidFill>
                <a:srgbClr val="D1780D"/>
              </a:solidFill>
              <a:latin typeface="Calibri"/>
              <a:ea typeface="Calibri" panose="020F0502020204030204" pitchFamily="34" charset="0"/>
              <a:cs typeface="Calibri"/>
            </a:endParaRPr>
          </a:p>
          <a:p>
            <a:pPr eaLnBrk="1" hangingPunct="1">
              <a:spcBef>
                <a:spcPts val="0"/>
              </a:spcBef>
              <a:spcAft>
                <a:spcPts val="0"/>
              </a:spcAft>
              <a:buNone/>
            </a:pPr>
            <a:r>
              <a:rPr lang="en-US" altLang="en-US" sz="2800" b="1">
                <a:latin typeface="Calibri"/>
                <a:ea typeface="Calibri" panose="020F0502020204030204" pitchFamily="34" charset="0"/>
                <a:cs typeface="Calibri"/>
              </a:rPr>
              <a:t>Marijuana use can interfere with:</a:t>
            </a:r>
          </a:p>
          <a:p>
            <a:pPr eaLnBrk="1" hangingPunct="1">
              <a:spcBef>
                <a:spcPts val="0"/>
              </a:spcBef>
              <a:spcAft>
                <a:spcPts val="0"/>
              </a:spcAft>
              <a:buNone/>
            </a:pPr>
            <a:endParaRPr lang="en-US" altLang="en-US" sz="1400" b="1">
              <a:latin typeface="Calibri"/>
              <a:ea typeface="Calibri" panose="020F0502020204030204" pitchFamily="34" charset="0"/>
              <a:cs typeface="Calibri"/>
            </a:endParaRPr>
          </a:p>
          <a:p>
            <a:pPr eaLnBrk="1" hangingPunct="1">
              <a:spcBef>
                <a:spcPts val="0"/>
              </a:spcBef>
              <a:spcAft>
                <a:spcPts val="0"/>
              </a:spcAft>
              <a:buFont typeface="Wingdings" panose="05000000000000000000" pitchFamily="2" charset="2"/>
              <a:buChar char="ü"/>
            </a:pPr>
            <a:r>
              <a:rPr lang="en-US" altLang="en-US" sz="2800" b="1">
                <a:latin typeface="Calibri"/>
                <a:ea typeface="Calibri"/>
                <a:cs typeface="Calibri"/>
              </a:rPr>
              <a:t>Emotions (create anxiety, paranoia, panic)</a:t>
            </a:r>
          </a:p>
          <a:p>
            <a:pPr eaLnBrk="1" hangingPunct="1">
              <a:spcBef>
                <a:spcPts val="0"/>
              </a:spcBef>
              <a:spcAft>
                <a:spcPts val="0"/>
              </a:spcAft>
              <a:buFont typeface="Wingdings" panose="05000000000000000000" pitchFamily="2" charset="2"/>
              <a:buChar char="ü"/>
            </a:pPr>
            <a:r>
              <a:rPr lang="en-US" altLang="en-US" sz="2800" b="1">
                <a:latin typeface="Calibri"/>
                <a:ea typeface="Calibri"/>
                <a:cs typeface="Calibri"/>
              </a:rPr>
              <a:t>Coordination </a:t>
            </a:r>
          </a:p>
          <a:p>
            <a:pPr eaLnBrk="1" hangingPunct="1">
              <a:spcBef>
                <a:spcPts val="0"/>
              </a:spcBef>
              <a:spcAft>
                <a:spcPts val="0"/>
              </a:spcAft>
              <a:buFont typeface="Wingdings" panose="05000000000000000000" pitchFamily="2" charset="2"/>
              <a:buChar char="ü"/>
            </a:pPr>
            <a:r>
              <a:rPr lang="en-US" altLang="en-US" sz="2800" b="1">
                <a:latin typeface="Calibri"/>
                <a:ea typeface="Calibri"/>
                <a:cs typeface="Calibri"/>
              </a:rPr>
              <a:t>Memory </a:t>
            </a:r>
            <a:endParaRPr lang="en-US" altLang="en-US" sz="2800" b="1">
              <a:latin typeface="Calibri" panose="020F0502020204030204" pitchFamily="34" charset="0"/>
              <a:ea typeface="Calibri" panose="020F0502020204030204" pitchFamily="34" charset="0"/>
              <a:cs typeface="Calibri"/>
            </a:endParaRPr>
          </a:p>
          <a:p>
            <a:pPr>
              <a:spcAft>
                <a:spcPts val="0"/>
              </a:spcAft>
              <a:buFont typeface="Wingdings" panose="05000000000000000000" pitchFamily="2" charset="2"/>
              <a:buChar char="ü"/>
            </a:pPr>
            <a:r>
              <a:rPr lang="en-US" altLang="en-US" sz="2800" b="1">
                <a:latin typeface="Calibri"/>
                <a:ea typeface="Calibri"/>
                <a:cs typeface="Calibri"/>
              </a:rPr>
              <a:t>Thinking (create psychosis/distortion of reality)  </a:t>
            </a:r>
            <a:endParaRPr lang="en-US" altLang="en-US" sz="2800" b="1">
              <a:latin typeface="Calibri" panose="020F0502020204030204" pitchFamily="34" charset="0"/>
              <a:ea typeface="Calibri" panose="020F0502020204030204" pitchFamily="34" charset="0"/>
              <a:cs typeface="Calibri"/>
            </a:endParaRPr>
          </a:p>
          <a:p>
            <a:pPr>
              <a:spcAft>
                <a:spcPts val="0"/>
              </a:spcAft>
              <a:buFont typeface="Wingdings" panose="05000000000000000000" pitchFamily="2" charset="2"/>
              <a:buChar char="ü"/>
            </a:pPr>
            <a:r>
              <a:rPr lang="en-US" altLang="en-US" sz="2800" b="1">
                <a:latin typeface="Calibri"/>
                <a:ea typeface="Calibri"/>
                <a:cs typeface="Calibri"/>
              </a:rPr>
              <a:t>Decision making   </a:t>
            </a:r>
          </a:p>
          <a:p>
            <a:pPr>
              <a:spcAft>
                <a:spcPts val="0"/>
              </a:spcAft>
              <a:buFont typeface="Wingdings" panose="05000000000000000000" pitchFamily="2" charset="2"/>
              <a:buChar char="ü"/>
            </a:pPr>
            <a:r>
              <a:rPr lang="en-US" altLang="en-US" sz="2800" b="1">
                <a:latin typeface="Calibri"/>
                <a:ea typeface="Calibri"/>
                <a:cs typeface="Calibri"/>
              </a:rPr>
              <a:t>Concentration &amp; Learning  </a:t>
            </a:r>
            <a:endParaRPr lang="en-US" altLang="en-US" sz="2800" b="1">
              <a:latin typeface="Calibri" panose="020F0502020204030204" pitchFamily="34" charset="0"/>
              <a:ea typeface="Calibri" panose="020F0502020204030204" pitchFamily="34" charset="0"/>
              <a:cs typeface="Calibri"/>
            </a:endParaRPr>
          </a:p>
          <a:p>
            <a:pPr>
              <a:spcAft>
                <a:spcPts val="0"/>
              </a:spcAft>
              <a:buFont typeface="Wingdings" panose="05000000000000000000" pitchFamily="2" charset="2"/>
              <a:buChar char="ü"/>
            </a:pPr>
            <a:r>
              <a:rPr lang="en-US" altLang="en-US" sz="2800" b="1">
                <a:latin typeface="Calibri"/>
                <a:ea typeface="Calibri"/>
                <a:cs typeface="Calibri"/>
              </a:rPr>
              <a:t>Heart Rate </a:t>
            </a:r>
            <a:endParaRPr lang="en-US" altLang="en-US" sz="2800" b="1">
              <a:latin typeface="Calibri" panose="020F0502020204030204" pitchFamily="34" charset="0"/>
              <a:ea typeface="Calibri" panose="020F0502020204030204" pitchFamily="34" charset="0"/>
              <a:cs typeface="Calibri"/>
            </a:endParaRPr>
          </a:p>
          <a:p>
            <a:pPr eaLnBrk="1" hangingPunct="1">
              <a:buFont typeface="Wingdings 2" panose="05020102010507070707" pitchFamily="18" charset="2"/>
              <a:buNone/>
            </a:pPr>
            <a:r>
              <a:rPr lang="en-US" altLang="en-US" sz="2400"/>
              <a:t>					</a:t>
            </a:r>
            <a:endParaRPr lang="en-US" altLang="en-US" sz="2800">
              <a:solidFill>
                <a:srgbClr val="FF0000"/>
              </a:solidFill>
            </a:endParaRPr>
          </a:p>
          <a:p>
            <a:pPr eaLnBrk="1" hangingPunct="1">
              <a:buFont typeface="Wingdings 2" panose="05020102010507070707" pitchFamily="18" charset="2"/>
              <a:buNone/>
            </a:pPr>
            <a:r>
              <a:rPr lang="en-US" altLang="en-US"/>
              <a:t>								</a:t>
            </a:r>
          </a:p>
        </p:txBody>
      </p:sp>
      <p:sp>
        <p:nvSpPr>
          <p:cNvPr id="3" name="Title 2"/>
          <p:cNvSpPr>
            <a:spLocks noGrp="1"/>
          </p:cNvSpPr>
          <p:nvPr>
            <p:ph type="title"/>
          </p:nvPr>
        </p:nvSpPr>
        <p:spPr>
          <a:xfrm>
            <a:off x="457200" y="152400"/>
            <a:ext cx="8229600" cy="1371600"/>
          </a:xfrm>
        </p:spPr>
        <p:txBody>
          <a:bodyPr vert="horz" lIns="91440" tIns="45720" rIns="91440" bIns="45720" rtlCol="0" anchor="b" anchorCtr="0">
            <a:normAutofit fontScale="90000"/>
          </a:bodyPr>
          <a:lstStyle/>
          <a:p>
            <a:pPr algn="ctr" eaLnBrk="1" fontAlgn="auto" hangingPunct="1">
              <a:spcAft>
                <a:spcPts val="0"/>
              </a:spcAft>
              <a:defRPr/>
            </a:pPr>
            <a:r>
              <a:rPr sz="4900" b="1">
                <a:solidFill>
                  <a:schemeClr val="tx1"/>
                </a:solidFill>
                <a:latin typeface="Calibri"/>
                <a:ea typeface="Calibri"/>
                <a:cs typeface="Calibri"/>
              </a:rPr>
              <a:t>What </a:t>
            </a:r>
            <a:r>
              <a:rPr lang="en-US" sz="4900" b="1">
                <a:solidFill>
                  <a:schemeClr val="tx1"/>
                </a:solidFill>
                <a:latin typeface="Calibri"/>
                <a:ea typeface="Calibri"/>
                <a:cs typeface="Calibri"/>
              </a:rPr>
              <a:t>Can Happen When</a:t>
            </a:r>
            <a:r>
              <a:rPr sz="4900" b="1">
                <a:solidFill>
                  <a:schemeClr val="tx1"/>
                </a:solidFill>
                <a:latin typeface="Calibri"/>
                <a:ea typeface="Calibri"/>
                <a:cs typeface="Calibri"/>
              </a:rPr>
              <a:t> Someone </a:t>
            </a:r>
            <a:br>
              <a:rPr lang="en-US" sz="4900" b="1">
                <a:latin typeface="Calibri" panose="020F0502020204030204" pitchFamily="34" charset="0"/>
                <a:ea typeface="Calibri" panose="020F0502020204030204" pitchFamily="34" charset="0"/>
                <a:cs typeface="Calibri" panose="020F0502020204030204" pitchFamily="34" charset="0"/>
              </a:rPr>
            </a:br>
            <a:r>
              <a:rPr lang="en-US" sz="4900" b="1">
                <a:solidFill>
                  <a:schemeClr val="tx1"/>
                </a:solidFill>
                <a:latin typeface="Calibri"/>
                <a:ea typeface="Calibri"/>
                <a:cs typeface="Calibri"/>
              </a:rPr>
              <a:t>Uses</a:t>
            </a:r>
            <a:r>
              <a:rPr sz="4900" b="1">
                <a:solidFill>
                  <a:schemeClr val="tx1"/>
                </a:solidFill>
                <a:latin typeface="Calibri"/>
                <a:ea typeface="Calibri"/>
                <a:cs typeface="Calibri"/>
              </a:rPr>
              <a:t> Marijuana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endParaRPr sz="4800" b="1">
              <a:solidFill>
                <a:schemeClr val="tx1"/>
              </a:solidFill>
              <a:latin typeface="Calibri"/>
              <a:ea typeface="Calibri"/>
              <a:cs typeface="Calibri"/>
            </a:endParaRPr>
          </a:p>
        </p:txBody>
      </p:sp>
      <p:sp>
        <p:nvSpPr>
          <p:cNvPr id="21508" name="TextBox 3"/>
          <p:cNvSpPr txBox="1">
            <a:spLocks noChangeArrowheads="1"/>
          </p:cNvSpPr>
          <p:nvPr/>
        </p:nvSpPr>
        <p:spPr bwMode="auto">
          <a:xfrm>
            <a:off x="5754659" y="6142008"/>
            <a:ext cx="33494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None/>
            </a:pPr>
            <a:r>
              <a:rPr lang="en-US" sz="1200">
                <a:latin typeface="Calibri"/>
                <a:cs typeface="Calibri"/>
              </a:rPr>
              <a:t>Scholastic, NIDA, NIH, Department of HHS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amond(in)">
                                      <p:cBhvr>
                                        <p:cTn id="12" dur="10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amond(in)">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amond(in)">
                                      <p:cBhvr>
                                        <p:cTn id="22" dur="1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amond(in)">
                                      <p:cBhvr>
                                        <p:cTn id="27" dur="1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diamond(in)">
                                      <p:cBhvr>
                                        <p:cTn id="32" dur="10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diamond(in)">
                                      <p:cBhvr>
                                        <p:cTn id="37" dur="10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diamond(in)">
                                      <p:cBhvr>
                                        <p:cTn id="42" dur="10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diamond(in)">
                                      <p:cBhvr>
                                        <p:cTn id="47" dur="1000"/>
                                        <p:tgtEl>
                                          <p:spTgt spid="2">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11" end="11"/>
                                            </p:txEl>
                                          </p:spTgt>
                                        </p:tgtEl>
                                        <p:attrNameLst>
                                          <p:attrName>style.visibility</p:attrName>
                                        </p:attrNameLst>
                                      </p:cBhvr>
                                      <p:to>
                                        <p:strVal val="visible"/>
                                      </p:to>
                                    </p:set>
                                    <p:animEffect transition="in" filter="checkerboard(across)">
                                      <p:cBhvr>
                                        <p:cTn id="52" dur="500"/>
                                        <p:tgtEl>
                                          <p:spTgt spid="2">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blinds(horizontal)">
                                      <p:cBhvr>
                                        <p:cTn id="5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a:extLst>
            <a:ext uri="{FF2B5EF4-FFF2-40B4-BE49-F238E27FC236}">
              <a16:creationId xmlns:a16="http://schemas.microsoft.com/office/drawing/2014/main" id="{166498B4-CDF2-FE65-8054-0523B86E44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648320-9F9F-4A59-4160-0B07F70011DD}"/>
              </a:ext>
            </a:extLst>
          </p:cNvPr>
          <p:cNvSpPr>
            <a:spLocks noGrp="1"/>
          </p:cNvSpPr>
          <p:nvPr>
            <p:ph type="title"/>
          </p:nvPr>
        </p:nvSpPr>
        <p:spPr>
          <a:xfrm>
            <a:off x="457200" y="152400"/>
            <a:ext cx="8229600" cy="1295400"/>
          </a:xfrm>
        </p:spPr>
        <p:txBody>
          <a:bodyPr vert="horz" lIns="91440" tIns="45720" rIns="91440" bIns="45720" anchor="b" anchorCtr="0">
            <a:normAutofit fontScale="90000"/>
          </a:bodyPr>
          <a:lstStyle/>
          <a:p>
            <a:pPr algn="ctr" eaLnBrk="1" fontAlgn="auto" hangingPunct="1">
              <a:spcAft>
                <a:spcPts val="0"/>
              </a:spcAft>
              <a:defRPr/>
            </a:pPr>
            <a:r>
              <a:rPr sz="4900" b="1">
                <a:solidFill>
                  <a:schemeClr val="tx1"/>
                </a:solidFill>
                <a:latin typeface="Calibri"/>
                <a:ea typeface="Calibri"/>
                <a:cs typeface="Calibri"/>
              </a:rPr>
              <a:t>What </a:t>
            </a:r>
            <a:r>
              <a:rPr lang="en-US" sz="4900" b="1">
                <a:solidFill>
                  <a:schemeClr val="tx1"/>
                </a:solidFill>
                <a:latin typeface="Calibri"/>
                <a:ea typeface="Calibri"/>
                <a:cs typeface="Calibri"/>
              </a:rPr>
              <a:t>Can Happen</a:t>
            </a:r>
            <a:r>
              <a:rPr sz="4900" b="1">
                <a:solidFill>
                  <a:schemeClr val="tx1"/>
                </a:solidFill>
                <a:latin typeface="Calibri"/>
                <a:ea typeface="Calibri"/>
                <a:cs typeface="Calibri"/>
              </a:rPr>
              <a:t> When Someone </a:t>
            </a:r>
            <a:br>
              <a:rPr lang="en-US" sz="4900" b="1">
                <a:latin typeface="Calibri" panose="020F0502020204030204" pitchFamily="34" charset="0"/>
                <a:ea typeface="Calibri" panose="020F0502020204030204" pitchFamily="34" charset="0"/>
                <a:cs typeface="Calibri" panose="020F0502020204030204" pitchFamily="34" charset="0"/>
              </a:rPr>
            </a:br>
            <a:r>
              <a:rPr lang="en-US" sz="4900" b="1">
                <a:solidFill>
                  <a:schemeClr val="tx1"/>
                </a:solidFill>
                <a:latin typeface="Calibri"/>
                <a:ea typeface="Calibri"/>
                <a:cs typeface="Calibri"/>
              </a:rPr>
              <a:t>Uses</a:t>
            </a:r>
            <a:r>
              <a:rPr sz="4900" b="1">
                <a:solidFill>
                  <a:schemeClr val="tx1"/>
                </a:solidFill>
                <a:latin typeface="Calibri"/>
                <a:ea typeface="Calibri"/>
                <a:cs typeface="Calibri"/>
              </a:rPr>
              <a:t> Marijuana </a:t>
            </a:r>
            <a:r>
              <a:rPr lang="en-US" sz="44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a:t>
            </a:r>
            <a:endParaRPr sz="5400" b="1">
              <a:solidFill>
                <a:schemeClr val="tx1"/>
              </a:solidFill>
              <a:latin typeface="Calibri"/>
              <a:ea typeface="Calibri"/>
              <a:cs typeface="Calibri"/>
            </a:endParaRPr>
          </a:p>
        </p:txBody>
      </p:sp>
      <p:sp>
        <p:nvSpPr>
          <p:cNvPr id="19459" name="Rectangle 6">
            <a:extLst>
              <a:ext uri="{FF2B5EF4-FFF2-40B4-BE49-F238E27FC236}">
                <a16:creationId xmlns:a16="http://schemas.microsoft.com/office/drawing/2014/main" id="{24425B36-77A6-A9E2-6FAC-7E1328629F4D}"/>
              </a:ext>
            </a:extLst>
          </p:cNvPr>
          <p:cNvSpPr>
            <a:spLocks noChangeArrowheads="1"/>
          </p:cNvSpPr>
          <p:nvPr/>
        </p:nvSpPr>
        <p:spPr bwMode="auto">
          <a:xfrm>
            <a:off x="457200" y="1625600"/>
            <a:ext cx="83058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 typeface="Wingdings 2" panose="05020102010507070707" pitchFamily="18" charset="2"/>
              <a:buNone/>
              <a:defRPr/>
            </a:pPr>
            <a:r>
              <a:rPr lang="en-US" altLang="en-US" sz="3600" b="1">
                <a:solidFill>
                  <a:srgbClr val="D1780D"/>
                </a:solidFill>
                <a:latin typeface="Calibri"/>
                <a:ea typeface="Calibri" panose="020F0502020204030204" pitchFamily="34" charset="0"/>
                <a:cs typeface="Calibri"/>
              </a:rPr>
              <a:t>Potential Long-Term Problems</a:t>
            </a:r>
          </a:p>
          <a:p>
            <a:pPr algn="ctr" eaLnBrk="1" hangingPunct="1">
              <a:spcBef>
                <a:spcPct val="0"/>
              </a:spcBef>
              <a:buClrTx/>
              <a:buSzTx/>
              <a:buFont typeface="Wingdings 2" panose="05020102010507070707" pitchFamily="18" charset="2"/>
              <a:buNone/>
              <a:defRPr/>
            </a:pPr>
            <a:endParaRPr lang="en-US" altLang="en-US" sz="1200" b="1">
              <a:solidFill>
                <a:srgbClr val="D1780D"/>
              </a:solidFill>
              <a:latin typeface="Calibri"/>
              <a:ea typeface="Calibri" panose="020F0502020204030204" pitchFamily="34" charset="0"/>
              <a:cs typeface="Calibri"/>
            </a:endParaRPr>
          </a:p>
          <a:p>
            <a:pPr algn="ctr" eaLnBrk="1" hangingPunct="1">
              <a:spcBef>
                <a:spcPct val="0"/>
              </a:spcBef>
              <a:buClrTx/>
              <a:buSzTx/>
              <a:buFont typeface="Wingdings 2" panose="05020102010507070707" pitchFamily="18" charset="2"/>
              <a:buNone/>
              <a:defRPr/>
            </a:pPr>
            <a:endParaRPr lang="en-US" altLang="en-US" sz="1200" b="1">
              <a:latin typeface="Calibri"/>
              <a:ea typeface="Calibri" panose="020F0502020204030204" pitchFamily="34" charset="0"/>
              <a:cs typeface="Calibri"/>
            </a:endParaRPr>
          </a:p>
          <a:p>
            <a:pPr marL="457200" indent="-457200" eaLnBrk="1" hangingPunct="1">
              <a:spcBef>
                <a:spcPct val="0"/>
              </a:spcBef>
              <a:buClrTx/>
              <a:buSzTx/>
              <a:buFont typeface="Wingdings" panose="05000000000000000000" pitchFamily="2" charset="2"/>
              <a:buChar char="ü"/>
              <a:defRPr/>
            </a:pPr>
            <a:r>
              <a:rPr lang="en-US" altLang="en-US" sz="2800" b="1">
                <a:latin typeface="Calibri" panose="020F0502020204030204" pitchFamily="34" charset="0"/>
                <a:ea typeface="Calibri" panose="020F0502020204030204" pitchFamily="34" charset="0"/>
                <a:cs typeface="Calibri" panose="020F0502020204030204" pitchFamily="34" charset="0"/>
              </a:rPr>
              <a:t>Risk of Cannabis Use Disorder (Addiction) </a:t>
            </a:r>
          </a:p>
          <a:p>
            <a:pPr marL="457200" indent="-457200" eaLnBrk="1" hangingPunct="1">
              <a:spcBef>
                <a:spcPct val="0"/>
              </a:spcBef>
              <a:buClrTx/>
              <a:buSzTx/>
              <a:buFont typeface="Wingdings" panose="05000000000000000000" pitchFamily="2" charset="2"/>
              <a:buChar char="ü"/>
              <a:defRPr/>
            </a:pPr>
            <a:r>
              <a:rPr lang="en-US" altLang="en-US" sz="2800" b="1">
                <a:latin typeface="Calibri"/>
                <a:ea typeface="Calibri"/>
                <a:cs typeface="Calibri"/>
              </a:rPr>
              <a:t>School failure &amp; drop out</a:t>
            </a:r>
          </a:p>
          <a:p>
            <a:pPr marL="457200" indent="-457200" eaLnBrk="1" hangingPunct="1">
              <a:spcBef>
                <a:spcPct val="0"/>
              </a:spcBef>
              <a:buClrTx/>
              <a:buSzTx/>
              <a:buFont typeface="Wingdings" panose="05000000000000000000" pitchFamily="2" charset="2"/>
              <a:buChar char="ü"/>
              <a:defRPr/>
            </a:pPr>
            <a:r>
              <a:rPr lang="en-US" altLang="en-US" sz="2800" b="1">
                <a:latin typeface="Calibri" panose="020F0502020204030204" pitchFamily="34" charset="0"/>
                <a:ea typeface="Calibri" panose="020F0502020204030204" pitchFamily="34" charset="0"/>
                <a:cs typeface="Calibri" panose="020F0502020204030204" pitchFamily="34" charset="0"/>
              </a:rPr>
              <a:t>Permanent brain changes</a:t>
            </a:r>
          </a:p>
          <a:p>
            <a:pPr marL="457200" indent="-457200" eaLnBrk="1" hangingPunct="1">
              <a:spcBef>
                <a:spcPct val="0"/>
              </a:spcBef>
              <a:buClrTx/>
              <a:buSzTx/>
              <a:buFont typeface="Wingdings" panose="05000000000000000000" pitchFamily="2" charset="2"/>
              <a:buChar char="ü"/>
              <a:defRPr/>
            </a:pPr>
            <a:r>
              <a:rPr lang="en-US" altLang="en-US" sz="2800" b="1">
                <a:latin typeface="Calibri"/>
                <a:ea typeface="Calibri"/>
                <a:cs typeface="Calibri"/>
              </a:rPr>
              <a:t>Depression &amp; suicidal thoughts</a:t>
            </a:r>
          </a:p>
          <a:p>
            <a:pPr marL="457200" indent="-457200" eaLnBrk="1" hangingPunct="1">
              <a:spcBef>
                <a:spcPct val="0"/>
              </a:spcBef>
              <a:buClrTx/>
              <a:buSzTx/>
              <a:buFont typeface="Wingdings" panose="05000000000000000000" pitchFamily="2" charset="2"/>
              <a:buChar char="ü"/>
              <a:defRPr/>
            </a:pPr>
            <a:r>
              <a:rPr lang="en-US" altLang="en-US" sz="2800" b="1">
                <a:latin typeface="Calibri"/>
                <a:ea typeface="Calibri"/>
                <a:cs typeface="Calibri"/>
              </a:rPr>
              <a:t>Heart disease &amp; stroke</a:t>
            </a:r>
          </a:p>
          <a:p>
            <a:pPr marL="457200" indent="-457200" eaLnBrk="1" hangingPunct="1">
              <a:spcBef>
                <a:spcPct val="0"/>
              </a:spcBef>
              <a:buClrTx/>
              <a:buSzTx/>
              <a:buFont typeface="Wingdings" panose="05000000000000000000" pitchFamily="2" charset="2"/>
              <a:buChar char="ü"/>
              <a:defRPr/>
            </a:pPr>
            <a:r>
              <a:rPr lang="en-US" altLang="en-US" sz="2800" b="1">
                <a:latin typeface="Calibri"/>
                <a:ea typeface="Calibri"/>
                <a:cs typeface="Calibri"/>
              </a:rPr>
              <a:t>Eating &amp; sleeping problems</a:t>
            </a:r>
          </a:p>
          <a:p>
            <a:pPr marL="457200" indent="-457200" eaLnBrk="1" hangingPunct="1">
              <a:spcBef>
                <a:spcPct val="0"/>
              </a:spcBef>
              <a:buClrTx/>
              <a:buSzTx/>
              <a:buFont typeface="Wingdings" panose="05000000000000000000" pitchFamily="2" charset="2"/>
              <a:buChar char="ü"/>
              <a:defRPr/>
            </a:pPr>
            <a:r>
              <a:rPr lang="en-US" altLang="en-US" sz="2800" b="1">
                <a:latin typeface="Calibri" panose="020F0502020204030204" pitchFamily="34" charset="0"/>
                <a:ea typeface="Calibri" panose="020F0502020204030204" pitchFamily="34" charset="0"/>
                <a:cs typeface="Calibri" panose="020F0502020204030204" pitchFamily="34" charset="0"/>
              </a:rPr>
              <a:t>Breathing problems</a:t>
            </a:r>
          </a:p>
          <a:p>
            <a:pPr marL="457200" indent="-457200" eaLnBrk="1" hangingPunct="1">
              <a:spcBef>
                <a:spcPct val="0"/>
              </a:spcBef>
              <a:buClrTx/>
              <a:buSzTx/>
              <a:buFont typeface="Wingdings" panose="05000000000000000000" pitchFamily="2" charset="2"/>
              <a:buChar char="ü"/>
              <a:defRPr/>
            </a:pPr>
            <a:r>
              <a:rPr lang="en-US" altLang="en-US" sz="2800" b="1">
                <a:latin typeface="Calibri"/>
                <a:ea typeface="Calibri"/>
                <a:cs typeface="Calibri"/>
              </a:rPr>
              <a:t>Frequent &amp; severe vomiting</a:t>
            </a:r>
            <a:endParaRPr lang="en-US" altLang="en-US" sz="2800">
              <a:latin typeface="Calibri"/>
              <a:ea typeface="Calibri"/>
              <a:cs typeface="Calibri"/>
            </a:endParaRPr>
          </a:p>
        </p:txBody>
      </p:sp>
      <p:sp>
        <p:nvSpPr>
          <p:cNvPr id="25604" name="TextBox 3">
            <a:extLst>
              <a:ext uri="{FF2B5EF4-FFF2-40B4-BE49-F238E27FC236}">
                <a16:creationId xmlns:a16="http://schemas.microsoft.com/office/drawing/2014/main" id="{DCCC400C-204F-0729-5636-93204F1484D4}"/>
              </a:ext>
            </a:extLst>
          </p:cNvPr>
          <p:cNvSpPr txBox="1">
            <a:spLocks noChangeArrowheads="1"/>
          </p:cNvSpPr>
          <p:nvPr/>
        </p:nvSpPr>
        <p:spPr bwMode="auto">
          <a:xfrm>
            <a:off x="7039429" y="5225144"/>
            <a:ext cx="21045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30000"/>
              </a:spcBef>
              <a:buNone/>
              <a:defRPr/>
            </a:pPr>
            <a:endParaRPr lang="en-US" sz="1200">
              <a:latin typeface="Calibri"/>
              <a:cs typeface="Calibri"/>
            </a:endParaRPr>
          </a:p>
          <a:p>
            <a:pPr marL="274320" indent="-274320">
              <a:spcBef>
                <a:spcPts val="0"/>
              </a:spcBef>
              <a:spcAft>
                <a:spcPts val="0"/>
              </a:spcAft>
              <a:buNone/>
              <a:defRPr/>
            </a:pPr>
            <a:endParaRPr lang="en-US" sz="1200">
              <a:latin typeface="Calibri"/>
              <a:cs typeface="Calibri"/>
            </a:endParaRPr>
          </a:p>
          <a:p>
            <a:pPr marL="274320" indent="-274320">
              <a:spcBef>
                <a:spcPts val="0"/>
              </a:spcBef>
              <a:spcAft>
                <a:spcPts val="0"/>
              </a:spcAft>
              <a:buNone/>
              <a:defRPr/>
            </a:pPr>
            <a:endParaRPr lang="en-US" sz="1200">
              <a:latin typeface="Calibri"/>
              <a:cs typeface="Calibri"/>
            </a:endParaRPr>
          </a:p>
          <a:p>
            <a:pPr marL="274320" indent="-274320">
              <a:spcBef>
                <a:spcPts val="0"/>
              </a:spcBef>
              <a:spcAft>
                <a:spcPts val="0"/>
              </a:spcAft>
              <a:buNone/>
              <a:defRPr/>
            </a:pPr>
            <a:endParaRPr lang="en-US" sz="1200">
              <a:latin typeface="Calibri"/>
              <a:cs typeface="Calibri"/>
            </a:endParaRPr>
          </a:p>
          <a:p>
            <a:pPr marL="274320" indent="-274320">
              <a:spcBef>
                <a:spcPts val="0"/>
              </a:spcBef>
              <a:spcAft>
                <a:spcPts val="0"/>
              </a:spcAft>
              <a:buNone/>
              <a:defRPr/>
            </a:pPr>
            <a:r>
              <a:rPr lang="en-US" sz="1200">
                <a:latin typeface="Calibri"/>
                <a:cs typeface="Calibri"/>
              </a:rPr>
              <a:t>Scholastic, NIDA, NIH,</a:t>
            </a:r>
          </a:p>
          <a:p>
            <a:pPr marL="274320" indent="-274320">
              <a:spcBef>
                <a:spcPts val="0"/>
              </a:spcBef>
              <a:spcAft>
                <a:spcPts val="0"/>
              </a:spcAft>
              <a:buNone/>
              <a:defRPr/>
            </a:pPr>
            <a:r>
              <a:rPr lang="en-US" sz="1200">
                <a:latin typeface="Calibri"/>
                <a:cs typeface="Calibri"/>
              </a:rPr>
              <a:t>Department of HHS</a:t>
            </a:r>
          </a:p>
          <a:p>
            <a:pPr marL="274320" indent="-274320">
              <a:spcBef>
                <a:spcPts val="0"/>
              </a:spcBef>
              <a:spcAft>
                <a:spcPts val="0"/>
              </a:spcAft>
              <a:buNone/>
              <a:defRPr/>
            </a:pPr>
            <a:r>
              <a:rPr lang="en-US" sz="1200">
                <a:latin typeface="Calibri"/>
                <a:cs typeface="Calibri"/>
              </a:rPr>
              <a:t>CDC,  UPI, APA</a:t>
            </a:r>
          </a:p>
        </p:txBody>
      </p:sp>
      <p:pic>
        <p:nvPicPr>
          <p:cNvPr id="2" name="Picture 1" descr="Free I Wonder Cliparts, Download Free Clip Art, Free Clip Art on Clipart  Library">
            <a:extLst>
              <a:ext uri="{FF2B5EF4-FFF2-40B4-BE49-F238E27FC236}">
                <a16:creationId xmlns:a16="http://schemas.microsoft.com/office/drawing/2014/main" id="{0EF7A951-8CB9-DD30-D5B8-AFFF911FF453}"/>
              </a:ext>
            </a:extLst>
          </p:cNvPr>
          <p:cNvPicPr>
            <a:picLocks noChangeAspect="1"/>
          </p:cNvPicPr>
          <p:nvPr/>
        </p:nvPicPr>
        <p:blipFill>
          <a:blip r:embed="rId3"/>
          <a:stretch>
            <a:fillRect/>
          </a:stretch>
        </p:blipFill>
        <p:spPr>
          <a:xfrm>
            <a:off x="7039429" y="3138298"/>
            <a:ext cx="1999904" cy="2805301"/>
          </a:xfrm>
          <a:prstGeom prst="rect">
            <a:avLst/>
          </a:prstGeom>
          <a:ln>
            <a:noFill/>
          </a:ln>
          <a:effectLst>
            <a:softEdge rad="112500"/>
          </a:effectLst>
        </p:spPr>
      </p:pic>
    </p:spTree>
    <p:extLst>
      <p:ext uri="{BB962C8B-B14F-4D97-AF65-F5344CB8AC3E}">
        <p14:creationId xmlns:p14="http://schemas.microsoft.com/office/powerpoint/2010/main" val="212329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4434" y="2438399"/>
            <a:ext cx="8179348" cy="3759199"/>
          </a:xfrm>
        </p:spPr>
        <p:txBody>
          <a:bodyPr/>
          <a:lstStyle/>
          <a:p>
            <a:pPr marL="0" indent="0" algn="ctr">
              <a:buNone/>
            </a:pPr>
            <a:r>
              <a:rPr lang="en-US" altLang="en-US" sz="4400" b="1">
                <a:latin typeface="Calibri" panose="020F0502020204030204" pitchFamily="34" charset="0"/>
                <a:ea typeface="Calibri" panose="020F0502020204030204" pitchFamily="34" charset="0"/>
                <a:cs typeface="Calibri" panose="020F0502020204030204" pitchFamily="34" charset="0"/>
              </a:rPr>
              <a:t>a strong urge to keep using marijuana even when it is causing harm (problems in relationships, with academics, legal issues, emotional problems, etc.) </a:t>
            </a:r>
          </a:p>
          <a:p>
            <a:pPr marL="0" indent="0">
              <a:buNone/>
            </a:pPr>
            <a:endParaRPr lang="en-US" altLang="en-US" sz="4400"/>
          </a:p>
          <a:p>
            <a:pPr marL="514350" indent="-514350" eaLnBrk="1" hangingPunct="1">
              <a:spcBef>
                <a:spcPts val="0"/>
              </a:spcBef>
              <a:buNone/>
            </a:pPr>
            <a:endParaRPr lang="en-US" sz="2800"/>
          </a:p>
          <a:p>
            <a:pPr marL="514350" indent="-514350" eaLnBrk="1" hangingPunct="1">
              <a:buNone/>
            </a:pPr>
            <a:r>
              <a:rPr lang="en-US" sz="2800">
                <a:latin typeface="Franklin Gothic Medium"/>
              </a:rPr>
              <a:t>				</a:t>
            </a:r>
            <a:r>
              <a:rPr lang="en-US" sz="2400">
                <a:latin typeface="Franklin Gothic Medium"/>
              </a:rPr>
              <a:t>                                       </a:t>
            </a:r>
            <a:endParaRPr lang="en-US" sz="2800"/>
          </a:p>
        </p:txBody>
      </p:sp>
      <p:sp>
        <p:nvSpPr>
          <p:cNvPr id="3" name="Title 2"/>
          <p:cNvSpPr>
            <a:spLocks noGrp="1"/>
          </p:cNvSpPr>
          <p:nvPr>
            <p:ph type="title"/>
          </p:nvPr>
        </p:nvSpPr>
        <p:spPr>
          <a:xfrm>
            <a:off x="1143000" y="228600"/>
            <a:ext cx="6807631" cy="1494216"/>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Autofit/>
          </a:bodyPr>
          <a:lstStyle/>
          <a:p>
            <a:pPr algn="ctr" eaLnBrk="1" fontAlgn="auto" hangingPunct="1">
              <a:spcAft>
                <a:spcPts val="0"/>
              </a:spcAft>
              <a:defRPr/>
            </a:pPr>
            <a:r>
              <a:rPr sz="4400" b="1">
                <a:solidFill>
                  <a:schemeClr val="tx2">
                    <a:lumMod val="75000"/>
                  </a:schemeClr>
                </a:solidFill>
                <a:latin typeface="Calibri"/>
                <a:cs typeface="Calibri"/>
              </a:rPr>
              <a:t>A Cannabis Use Disorder (Addiction) is…</a:t>
            </a:r>
          </a:p>
        </p:txBody>
      </p:sp>
      <p:sp>
        <p:nvSpPr>
          <p:cNvPr id="6" name="TextBox 5">
            <a:extLst>
              <a:ext uri="{FF2B5EF4-FFF2-40B4-BE49-F238E27FC236}">
                <a16:creationId xmlns:a16="http://schemas.microsoft.com/office/drawing/2014/main" id="{9D7EBF36-4674-7BE3-554B-4919698EFAEA}"/>
              </a:ext>
            </a:extLst>
          </p:cNvPr>
          <p:cNvSpPr txBox="1"/>
          <p:nvPr/>
        </p:nvSpPr>
        <p:spPr>
          <a:xfrm>
            <a:off x="7843838" y="6400801"/>
            <a:ext cx="766762" cy="276999"/>
          </a:xfrm>
          <a:prstGeom prst="rect">
            <a:avLst/>
          </a:prstGeom>
          <a:noFill/>
        </p:spPr>
        <p:txBody>
          <a:bodyPr wrap="square" rtlCol="0">
            <a:spAutoFit/>
          </a:bodyPr>
          <a:lstStyle/>
          <a:p>
            <a:r>
              <a:rPr lang="en-US" sz="1200">
                <a:latin typeface="Calibri" panose="020F0502020204030204" pitchFamily="34" charset="0"/>
                <a:ea typeface="Calibri" panose="020F0502020204030204" pitchFamily="34" charset="0"/>
                <a:cs typeface="Calibri" panose="020F0502020204030204" pitchFamily="34" charset="0"/>
              </a:rPr>
              <a:t>CDC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pic>
        <p:nvPicPr>
          <p:cNvPr id="317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526" y="1727265"/>
            <a:ext cx="2906922" cy="1929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depressed black te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093" y="4900612"/>
            <a:ext cx="2906922" cy="1745307"/>
          </a:xfrm>
          <a:prstGeom prst="rect">
            <a:avLst/>
          </a:prstGeom>
          <a:ln>
            <a:noFill/>
          </a:ln>
          <a:effectLst>
            <a:softEdge rad="112500"/>
          </a:effectLst>
        </p:spPr>
      </p:pic>
      <p:graphicFrame>
        <p:nvGraphicFramePr>
          <p:cNvPr id="31751" name="Content Placeholder 1">
            <a:extLst>
              <a:ext uri="{FF2B5EF4-FFF2-40B4-BE49-F238E27FC236}">
                <a16:creationId xmlns:a16="http://schemas.microsoft.com/office/drawing/2014/main" id="{210E4389-858A-3AA7-8BF3-900F0D074968}"/>
              </a:ext>
            </a:extLst>
          </p:cNvPr>
          <p:cNvGraphicFramePr>
            <a:graphicFrameLocks noGrp="1"/>
          </p:cNvGraphicFramePr>
          <p:nvPr>
            <p:ph idx="1"/>
            <p:extLst>
              <p:ext uri="{D42A27DB-BD31-4B8C-83A1-F6EECF244321}">
                <p14:modId xmlns:p14="http://schemas.microsoft.com/office/powerpoint/2010/main" val="1198499693"/>
              </p:ext>
            </p:extLst>
          </p:nvPr>
        </p:nvGraphicFramePr>
        <p:xfrm>
          <a:off x="2908299" y="1316684"/>
          <a:ext cx="6107113" cy="55600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itle 2"/>
          <p:cNvSpPr>
            <a:spLocks noGrp="1"/>
          </p:cNvSpPr>
          <p:nvPr>
            <p:ph type="title"/>
          </p:nvPr>
        </p:nvSpPr>
        <p:spPr>
          <a:xfrm>
            <a:off x="18691" y="23005"/>
            <a:ext cx="9102305" cy="1500996"/>
          </a:xfrm>
          <a:solidFill>
            <a:schemeClr val="accent2">
              <a:lumMod val="60000"/>
              <a:lumOff val="40000"/>
            </a:schemeClr>
          </a:solidFill>
        </p:spPr>
        <p:txBody>
          <a:bodyPr vert="horz" lIns="91440" tIns="45720" rIns="91440" bIns="45720" rtlCol="0" anchor="b" anchorCtr="0">
            <a:normAutofit fontScale="90000"/>
          </a:bodyPr>
          <a:lstStyle/>
          <a:p>
            <a:pPr algn="ctr">
              <a:defRPr/>
            </a:pPr>
            <a:br>
              <a:rPr sz="4000" b="1"/>
            </a:br>
            <a:br>
              <a:rPr sz="4000" b="1"/>
            </a:br>
            <a:br>
              <a:rPr sz="4000" b="1"/>
            </a:br>
            <a:br>
              <a:rPr sz="4000" b="1"/>
            </a:br>
            <a:br>
              <a:rPr sz="4000" b="1"/>
            </a:br>
            <a:br>
              <a:rPr sz="4000" b="1"/>
            </a:br>
            <a:br>
              <a:rPr sz="4000" b="1"/>
            </a:br>
            <a:r>
              <a:rPr sz="4900" b="1">
                <a:solidFill>
                  <a:schemeClr val="tx1"/>
                </a:solidFill>
                <a:latin typeface="Calibri"/>
                <a:ea typeface="Calibri" panose="020F0502020204030204" pitchFamily="34" charset="0"/>
                <a:cs typeface="Calibri"/>
              </a:rPr>
              <a:t>Stopping Marijuana </a:t>
            </a:r>
            <a:r>
              <a:rPr lang="en-US" sz="4400" b="1">
                <a:solidFill>
                  <a:schemeClr val="tx1"/>
                </a:solidFill>
                <a:latin typeface="Calibri"/>
                <a:ea typeface="Calibri" panose="020F0502020204030204" pitchFamily="34" charset="0"/>
                <a:cs typeface="Calibri"/>
              </a:rPr>
              <a:t>(Cannabis/THC)</a:t>
            </a:r>
            <a:r>
              <a:rPr sz="4400" b="1">
                <a:solidFill>
                  <a:schemeClr val="tx1"/>
                </a:solidFill>
                <a:latin typeface="Calibri"/>
                <a:ea typeface="Calibri" panose="020F0502020204030204" pitchFamily="34" charset="0"/>
                <a:cs typeface="Calibri"/>
              </a:rPr>
              <a:t> </a:t>
            </a:r>
            <a:r>
              <a:rPr sz="4900" b="1">
                <a:solidFill>
                  <a:schemeClr val="tx1"/>
                </a:solidFill>
                <a:latin typeface="Calibri"/>
                <a:ea typeface="Calibri" panose="020F0502020204030204" pitchFamily="34" charset="0"/>
                <a:cs typeface="Calibri"/>
              </a:rPr>
              <a:t>Use Can Be Very </a:t>
            </a:r>
            <a:r>
              <a:rPr lang="en-US" sz="4900" b="1">
                <a:solidFill>
                  <a:schemeClr val="tx1"/>
                </a:solidFill>
                <a:latin typeface="Calibri"/>
                <a:ea typeface="Calibri" panose="020F0502020204030204" pitchFamily="34" charset="0"/>
                <a:cs typeface="Calibri"/>
              </a:rPr>
              <a:t>Difficult</a:t>
            </a:r>
            <a:endParaRPr b="1">
              <a:solidFill>
                <a:schemeClr val="tx1"/>
              </a:solidFill>
              <a:latin typeface="Calibri"/>
              <a:ea typeface="Calibri" panose="020F0502020204030204" pitchFamily="34" charset="0"/>
              <a:cs typeface="Calibri"/>
            </a:endParaRPr>
          </a:p>
        </p:txBody>
      </p:sp>
      <p:sp>
        <p:nvSpPr>
          <p:cNvPr id="2" name="TextBox 1">
            <a:extLst>
              <a:ext uri="{FF2B5EF4-FFF2-40B4-BE49-F238E27FC236}">
                <a16:creationId xmlns:a16="http://schemas.microsoft.com/office/drawing/2014/main" id="{42A3BD6E-9B1D-9E01-69FF-CD4631309BDC}"/>
              </a:ext>
            </a:extLst>
          </p:cNvPr>
          <p:cNvSpPr txBox="1"/>
          <p:nvPr/>
        </p:nvSpPr>
        <p:spPr>
          <a:xfrm>
            <a:off x="6674053" y="6415088"/>
            <a:ext cx="2341359" cy="461665"/>
          </a:xfrm>
          <a:prstGeom prst="rect">
            <a:avLst/>
          </a:prstGeom>
          <a:noFill/>
        </p:spPr>
        <p:txBody>
          <a:bodyPr wrap="square" rtlCol="0">
            <a:spAutoFit/>
          </a:bodyPr>
          <a:lstStyle/>
          <a:p>
            <a:endParaRPr lang="en-US" sz="1200">
              <a:latin typeface="Calibri" panose="020F0502020204030204" pitchFamily="34" charset="0"/>
              <a:ea typeface="Calibri" panose="020F0502020204030204" pitchFamily="34" charset="0"/>
              <a:cs typeface="Calibri" panose="020F0502020204030204" pitchFamily="34" charset="0"/>
            </a:endParaRPr>
          </a:p>
          <a:p>
            <a:r>
              <a:rPr lang="en-US" sz="1200">
                <a:latin typeface="Calibri" panose="020F0502020204030204" pitchFamily="34" charset="0"/>
                <a:ea typeface="Calibri" panose="020F0502020204030204" pitchFamily="34" charset="0"/>
                <a:cs typeface="Calibri" panose="020F0502020204030204" pitchFamily="34" charset="0"/>
              </a:rPr>
              <a:t>American Psychiatric Association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1295400"/>
          </a:xfrm>
        </p:spPr>
        <p:txBody>
          <a:bodyPr vert="horz" lIns="91440" tIns="45720" rIns="91440" bIns="45720" rtlCol="0" anchor="b" anchorCtr="0">
            <a:noAutofit/>
          </a:bodyPr>
          <a:lstStyle/>
          <a:p>
            <a:pPr algn="ctr" eaLnBrk="1" fontAlgn="auto" hangingPunct="1">
              <a:spcAft>
                <a:spcPts val="0"/>
              </a:spcAft>
              <a:defRPr/>
            </a:pPr>
            <a:r>
              <a:rPr lang="en-US" sz="4400" b="1">
                <a:solidFill>
                  <a:schemeClr val="tx1"/>
                </a:solidFill>
                <a:latin typeface="Calibri"/>
                <a:ea typeface="Calibri"/>
                <a:cs typeface="Calibri"/>
              </a:rPr>
              <a:t>Marijuana</a:t>
            </a:r>
            <a:r>
              <a:rPr lang="en-US" sz="4800" b="1">
                <a:solidFill>
                  <a:schemeClr val="tx1"/>
                </a:solidFill>
                <a:latin typeface="Calibri"/>
                <a:ea typeface="Calibri"/>
                <a:cs typeface="Calibri"/>
              </a:rPr>
              <a:t>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br>
              <a:rPr lang="en-US" sz="4800" b="1">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4400" b="1">
                <a:solidFill>
                  <a:schemeClr val="tx1"/>
                </a:solidFill>
                <a:latin typeface="Calibri"/>
                <a:ea typeface="Calibri"/>
                <a:cs typeface="Calibri"/>
              </a:rPr>
              <a:t>is Addictive</a:t>
            </a:r>
            <a:endParaRPr lang="en-US" sz="4800" b="1">
              <a:solidFill>
                <a:schemeClr val="tx1"/>
              </a:solidFill>
              <a:latin typeface="Calibri"/>
              <a:ea typeface="Calibri"/>
              <a:cs typeface="Calibri"/>
            </a:endParaRPr>
          </a:p>
        </p:txBody>
      </p:sp>
      <p:sp>
        <p:nvSpPr>
          <p:cNvPr id="4" name="TextBox 3">
            <a:extLst>
              <a:ext uri="{FF2B5EF4-FFF2-40B4-BE49-F238E27FC236}">
                <a16:creationId xmlns:a16="http://schemas.microsoft.com/office/drawing/2014/main" id="{0C00A3C7-D852-81EC-5433-05D9F9E821A3}"/>
              </a:ext>
            </a:extLst>
          </p:cNvPr>
          <p:cNvSpPr txBox="1"/>
          <p:nvPr/>
        </p:nvSpPr>
        <p:spPr>
          <a:xfrm>
            <a:off x="7696200" y="6276814"/>
            <a:ext cx="13802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Arial"/>
                <a:cs typeface="Arial"/>
              </a:rPr>
              <a:t>SAMHSA</a:t>
            </a:r>
            <a:endParaRPr lang="en-US" sz="1200"/>
          </a:p>
        </p:txBody>
      </p:sp>
      <p:sp>
        <p:nvSpPr>
          <p:cNvPr id="5" name="TextBox 4">
            <a:extLst>
              <a:ext uri="{FF2B5EF4-FFF2-40B4-BE49-F238E27FC236}">
                <a16:creationId xmlns:a16="http://schemas.microsoft.com/office/drawing/2014/main" id="{96881327-FFF0-DBF5-F34B-0D5F1E492691}"/>
              </a:ext>
            </a:extLst>
          </p:cNvPr>
          <p:cNvSpPr txBox="1"/>
          <p:nvPr/>
        </p:nvSpPr>
        <p:spPr>
          <a:xfrm>
            <a:off x="201479" y="1524000"/>
            <a:ext cx="8561522" cy="4832092"/>
          </a:xfrm>
          <a:prstGeom prst="rect">
            <a:avLst/>
          </a:prstGeom>
          <a:noFill/>
        </p:spPr>
        <p:txBody>
          <a:bodyPr wrap="square" rtlCol="0">
            <a:spAutoFit/>
          </a:bodyPr>
          <a:lstStyle/>
          <a:p>
            <a:pPr algn="ctr">
              <a:buNone/>
              <a:defRPr/>
            </a:pPr>
            <a:r>
              <a:rPr lang="en-US" sz="4400" b="1">
                <a:solidFill>
                  <a:srgbClr val="D1780D"/>
                </a:solidFill>
                <a:latin typeface="Calibri" panose="020F0502020204030204" pitchFamily="34" charset="0"/>
                <a:ea typeface="Calibri" panose="020F0502020204030204" pitchFamily="34" charset="0"/>
                <a:cs typeface="Calibri" panose="020F0502020204030204" pitchFamily="34" charset="0"/>
              </a:rPr>
              <a:t>The EARLIER marijuana use begins,</a:t>
            </a:r>
          </a:p>
          <a:p>
            <a:pPr algn="ctr">
              <a:buNone/>
              <a:defRPr/>
            </a:pPr>
            <a:r>
              <a:rPr lang="en-US" sz="4400" b="1">
                <a:solidFill>
                  <a:srgbClr val="D1780D"/>
                </a:solidFill>
                <a:latin typeface="Calibri" panose="020F0502020204030204" pitchFamily="34" charset="0"/>
                <a:ea typeface="Calibri" panose="020F0502020204030204" pitchFamily="34" charset="0"/>
                <a:cs typeface="Calibri" panose="020F0502020204030204" pitchFamily="34" charset="0"/>
              </a:rPr>
              <a:t>the GREATER the risk of addiction.</a:t>
            </a:r>
          </a:p>
          <a:p>
            <a:pPr algn="ctr">
              <a:buNone/>
              <a:defRPr/>
            </a:pPr>
            <a:endParaRPr lang="en-US" sz="4400" b="1">
              <a:solidFill>
                <a:srgbClr val="D1780D"/>
              </a:solidFill>
              <a:latin typeface="Calibri" panose="020F0502020204030204" pitchFamily="34" charset="0"/>
              <a:ea typeface="Calibri" panose="020F0502020204030204" pitchFamily="34" charset="0"/>
              <a:cs typeface="Calibri" panose="020F0502020204030204" pitchFamily="34" charset="0"/>
            </a:endParaRPr>
          </a:p>
          <a:p>
            <a:pPr algn="ctr">
              <a:buNone/>
              <a:defRPr/>
            </a:pPr>
            <a:endParaRPr lang="en-US" sz="4400" b="1">
              <a:solidFill>
                <a:srgbClr val="D1780D"/>
              </a:solidFill>
              <a:latin typeface="Calibri" panose="020F0502020204030204" pitchFamily="34" charset="0"/>
              <a:ea typeface="Calibri" panose="020F0502020204030204" pitchFamily="34" charset="0"/>
              <a:cs typeface="Calibri" panose="020F0502020204030204" pitchFamily="34" charset="0"/>
            </a:endParaRPr>
          </a:p>
          <a:p>
            <a:pPr algn="ctr">
              <a:buNone/>
              <a:defRPr/>
            </a:pPr>
            <a:endParaRPr lang="en-US" sz="4400" b="1">
              <a:solidFill>
                <a:srgbClr val="D1780D"/>
              </a:solidFill>
              <a:latin typeface="Calibri" panose="020F0502020204030204" pitchFamily="34" charset="0"/>
              <a:ea typeface="Calibri" panose="020F0502020204030204" pitchFamily="34" charset="0"/>
              <a:cs typeface="Calibri" panose="020F0502020204030204" pitchFamily="34" charset="0"/>
            </a:endParaRPr>
          </a:p>
          <a:p>
            <a:pPr algn="ctr">
              <a:buNone/>
              <a:defRPr/>
            </a:pPr>
            <a:r>
              <a:rPr lang="en-US" sz="4400" b="1">
                <a:solidFill>
                  <a:srgbClr val="D1780D"/>
                </a:solidFill>
                <a:latin typeface="Calibri" panose="020F0502020204030204" pitchFamily="34" charset="0"/>
                <a:ea typeface="Calibri" panose="020F0502020204030204" pitchFamily="34" charset="0"/>
                <a:cs typeface="Calibri" panose="020F0502020204030204" pitchFamily="34" charset="0"/>
              </a:rPr>
              <a:t>1 in 6 teens that use marijuana become addicted</a:t>
            </a:r>
            <a:endParaRPr lang="en-US"/>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05851"/>
            <a:ext cx="6096000" cy="1789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4546601" y="3141133"/>
            <a:ext cx="4444999" cy="2923117"/>
          </a:xfrm>
          <a:solidFill>
            <a:srgbClr val="FF0000">
              <a:alpha val="52000"/>
            </a:srgbClr>
          </a:solidFill>
          <a:ln w="762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txBody>
          <a:bodyPr/>
          <a:lstStyle/>
          <a:p>
            <a:pPr marL="0" indent="0" algn="ctr">
              <a:buNone/>
              <a:defRPr/>
            </a:pPr>
            <a:r>
              <a:rPr lang="en-US" altLang="en-US" sz="5400" b="1">
                <a:latin typeface="Calibri"/>
                <a:ea typeface="Calibri" panose="020F0502020204030204" pitchFamily="34" charset="0"/>
                <a:cs typeface="Calibri"/>
              </a:rPr>
              <a:t>Don’t start, </a:t>
            </a:r>
          </a:p>
          <a:p>
            <a:pPr marL="0" indent="0" algn="ctr">
              <a:buNone/>
              <a:defRPr/>
            </a:pPr>
            <a:r>
              <a:rPr lang="en-US" altLang="en-US" sz="5400" b="1">
                <a:latin typeface="Calibri"/>
                <a:ea typeface="Calibri" panose="020F0502020204030204" pitchFamily="34" charset="0"/>
                <a:cs typeface="Calibri"/>
              </a:rPr>
              <a:t>or get help </a:t>
            </a:r>
          </a:p>
          <a:p>
            <a:pPr marL="0" indent="0" algn="ctr">
              <a:buNone/>
              <a:defRPr/>
            </a:pPr>
            <a:r>
              <a:rPr lang="en-US" altLang="en-US" sz="5400" b="1">
                <a:latin typeface="Calibri"/>
                <a:ea typeface="Calibri" panose="020F0502020204030204" pitchFamily="34" charset="0"/>
                <a:cs typeface="Calibri"/>
              </a:rPr>
              <a:t>to quit!</a:t>
            </a:r>
            <a:endParaRPr lang="en-US" altLang="en-US" sz="5400" b="1">
              <a:latin typeface="Calibri"/>
              <a:ea typeface="Calibri" panose="020F0502020204030204" pitchFamily="34" charset="0"/>
              <a:cs typeface="Calibri" panose="020F0502020204030204" pitchFamily="34" charset="0"/>
            </a:endParaRPr>
          </a:p>
          <a:p>
            <a:pPr>
              <a:buFont typeface="Wingdings 2" panose="05020102010507070707" pitchFamily="18" charset="2"/>
              <a:buNone/>
              <a:defRPr/>
            </a:pPr>
            <a:endParaRPr lang="en-US" altLang="en-US" sz="2400"/>
          </a:p>
          <a:p>
            <a:pPr>
              <a:buFont typeface="Wingdings 2" panose="05020102010507070707" pitchFamily="18" charset="2"/>
              <a:buNone/>
              <a:defRPr/>
            </a:pPr>
            <a:endParaRPr lang="en-US" altLang="en-US" sz="1200"/>
          </a:p>
        </p:txBody>
      </p:sp>
      <p:sp>
        <p:nvSpPr>
          <p:cNvPr id="3" name="Title 2"/>
          <p:cNvSpPr>
            <a:spLocks noGrp="1"/>
          </p:cNvSpPr>
          <p:nvPr>
            <p:ph type="title"/>
          </p:nvPr>
        </p:nvSpPr>
        <p:spPr>
          <a:xfrm>
            <a:off x="2895600" y="152400"/>
            <a:ext cx="6096000" cy="2133600"/>
          </a:xfrm>
        </p:spPr>
        <p:txBody>
          <a:bodyPr vert="horz" lIns="91440" tIns="45720" rIns="91440" bIns="45720" rtlCol="0" anchor="b" anchorCtr="0">
            <a:normAutofit fontScale="90000"/>
          </a:bodyPr>
          <a:lstStyle/>
          <a:p>
            <a:pPr algn="ctr">
              <a:defRPr/>
            </a:pPr>
            <a:br>
              <a:rPr sz="4000" b="1"/>
            </a:br>
            <a:br>
              <a:rPr sz="4000" b="1"/>
            </a:br>
            <a:br>
              <a:rPr sz="4000" b="1"/>
            </a:br>
            <a:br>
              <a:rPr sz="4000" b="1"/>
            </a:br>
            <a:br>
              <a:rPr sz="4000" b="1"/>
            </a:br>
            <a:br>
              <a:rPr sz="4000" b="1"/>
            </a:br>
            <a:br>
              <a:rPr sz="4000" b="1"/>
            </a:br>
            <a:r>
              <a:rPr sz="4900" b="1">
                <a:solidFill>
                  <a:schemeClr val="tx1"/>
                </a:solidFill>
                <a:latin typeface="Calibri"/>
                <a:ea typeface="Calibri" panose="020F0502020204030204" pitchFamily="34" charset="0"/>
                <a:cs typeface="Calibri"/>
              </a:rPr>
              <a:t>Stopping Marijuana</a:t>
            </a:r>
            <a:r>
              <a:rPr lang="en-US" sz="4900" b="1">
                <a:solidFill>
                  <a:schemeClr val="tx1"/>
                </a:solidFill>
                <a:latin typeface="Calibri"/>
                <a:ea typeface="Calibri" panose="020F0502020204030204" pitchFamily="34" charset="0"/>
                <a:cs typeface="Calibri"/>
              </a:rPr>
              <a:t> </a:t>
            </a:r>
            <a:r>
              <a:rPr lang="en-US" sz="4400" b="1">
                <a:solidFill>
                  <a:schemeClr val="tx1"/>
                </a:solidFill>
                <a:latin typeface="Calibri"/>
                <a:ea typeface="Calibri" panose="020F0502020204030204" pitchFamily="34" charset="0"/>
                <a:cs typeface="Calibri"/>
              </a:rPr>
              <a:t>(Cannabis/THC)</a:t>
            </a:r>
            <a:r>
              <a:rPr sz="4400" b="1">
                <a:solidFill>
                  <a:schemeClr val="tx1"/>
                </a:solidFill>
                <a:latin typeface="Calibri"/>
                <a:ea typeface="Calibri" panose="020F0502020204030204" pitchFamily="34" charset="0"/>
                <a:cs typeface="Calibri"/>
              </a:rPr>
              <a:t> </a:t>
            </a:r>
            <a:r>
              <a:rPr sz="4900" b="1">
                <a:solidFill>
                  <a:schemeClr val="tx1"/>
                </a:solidFill>
                <a:latin typeface="Calibri"/>
                <a:ea typeface="Calibri" panose="020F0502020204030204" pitchFamily="34" charset="0"/>
                <a:cs typeface="Calibri"/>
              </a:rPr>
              <a:t>Use </a:t>
            </a:r>
            <a:br>
              <a:rPr sz="4900" b="1">
                <a:latin typeface="Calibri" panose="020F0502020204030204" pitchFamily="34" charset="0"/>
                <a:ea typeface="Calibri" panose="020F0502020204030204" pitchFamily="34" charset="0"/>
                <a:cs typeface="Calibri" panose="020F0502020204030204" pitchFamily="34" charset="0"/>
              </a:rPr>
            </a:br>
            <a:r>
              <a:rPr sz="4900" b="1">
                <a:solidFill>
                  <a:schemeClr val="tx1"/>
                </a:solidFill>
                <a:latin typeface="Calibri"/>
                <a:ea typeface="Calibri" panose="020F0502020204030204" pitchFamily="34" charset="0"/>
                <a:cs typeface="Calibri"/>
              </a:rPr>
              <a:t>Can Be Very </a:t>
            </a:r>
            <a:r>
              <a:rPr lang="en-US" sz="4900" b="1">
                <a:solidFill>
                  <a:schemeClr val="tx1"/>
                </a:solidFill>
                <a:latin typeface="Calibri"/>
                <a:ea typeface="Calibri" panose="020F0502020204030204" pitchFamily="34" charset="0"/>
                <a:cs typeface="Calibri"/>
              </a:rPr>
              <a:t>Difficult.</a:t>
            </a:r>
            <a:endParaRPr sz="4900" b="1">
              <a:solidFill>
                <a:schemeClr val="tx1"/>
              </a:solidFill>
              <a:latin typeface="Calibri"/>
              <a:ea typeface="Calibri" panose="020F0502020204030204" pitchFamily="34" charset="0"/>
              <a:cs typeface="Calibri"/>
            </a:endParaRPr>
          </a:p>
        </p:txBody>
      </p:sp>
      <p:pic>
        <p:nvPicPr>
          <p:cNvPr id="317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7342" y="2859616"/>
            <a:ext cx="3079572" cy="2049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399" y="1203327"/>
            <a:ext cx="3051479" cy="1458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depressed black te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796" y="4968872"/>
            <a:ext cx="3004231" cy="1644651"/>
          </a:xfrm>
          <a:prstGeom prst="rect">
            <a:avLst/>
          </a:prstGeom>
          <a:ln>
            <a:noFill/>
          </a:ln>
          <a:effectLst>
            <a:softEdge rad="112500"/>
          </a:effectLst>
        </p:spPr>
      </p:pic>
    </p:spTree>
    <p:extLst>
      <p:ext uri="{BB962C8B-B14F-4D97-AF65-F5344CB8AC3E}">
        <p14:creationId xmlns:p14="http://schemas.microsoft.com/office/powerpoint/2010/main" val="178949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pic>
        <p:nvPicPr>
          <p:cNvPr id="5" name="Why Are Drugs So Hard to Quit- (Mobilizing Michigan Curriculu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6587" y="1888067"/>
            <a:ext cx="7947025" cy="4572000"/>
          </a:xfrm>
        </p:spPr>
      </p:pic>
      <p:sp>
        <p:nvSpPr>
          <p:cNvPr id="3" name="Title 2"/>
          <p:cNvSpPr>
            <a:spLocks noGrp="1"/>
          </p:cNvSpPr>
          <p:nvPr>
            <p:ph type="title"/>
          </p:nvPr>
        </p:nvSpPr>
        <p:spPr>
          <a:xfrm>
            <a:off x="533400" y="152400"/>
            <a:ext cx="8153400" cy="15240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rmAutofit/>
          </a:bodyPr>
          <a:lstStyle/>
          <a:p>
            <a:pPr algn="ctr">
              <a:defRPr/>
            </a:pPr>
            <a:r>
              <a:rPr b="1">
                <a:solidFill>
                  <a:schemeClr val="tx1"/>
                </a:solidFill>
                <a:latin typeface="Calibri"/>
                <a:cs typeface="Calibri"/>
              </a:rPr>
              <a:t>Video</a:t>
            </a:r>
            <a:r>
              <a:rPr lang="en-US" b="1">
                <a:solidFill>
                  <a:schemeClr val="tx1"/>
                </a:solidFill>
                <a:latin typeface="Calibri"/>
                <a:cs typeface="Calibri"/>
              </a:rPr>
              <a:t> </a:t>
            </a:r>
            <a:r>
              <a:rPr lang="en-US" sz="2000" b="1">
                <a:solidFill>
                  <a:schemeClr val="tx1"/>
                </a:solidFill>
                <a:latin typeface="Calibri"/>
                <a:cs typeface="Calibri"/>
              </a:rPr>
              <a:t>(2:03 min.)</a:t>
            </a:r>
            <a:br>
              <a:rPr b="1">
                <a:latin typeface="Calibri"/>
              </a:rPr>
            </a:br>
            <a:r>
              <a:rPr b="1" i="1">
                <a:solidFill>
                  <a:schemeClr val="tx1"/>
                </a:solidFill>
                <a:latin typeface="Calibri"/>
                <a:cs typeface="Calibri"/>
              </a:rPr>
              <a:t>Why Are Drugs So Hard to Quit?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C3B7272E-90CE-4B07-81CC-E59AA04A8A0E}"/>
              </a:ext>
            </a:extLst>
          </p:cNvPr>
          <p:cNvSpPr>
            <a:spLocks noGrp="1"/>
          </p:cNvSpPr>
          <p:nvPr>
            <p:ph type="title"/>
          </p:nvPr>
        </p:nvSpPr>
        <p:spPr>
          <a:xfrm>
            <a:off x="197225" y="2384613"/>
            <a:ext cx="2792874" cy="1577787"/>
          </a:xfrm>
          <a:solidFill>
            <a:srgbClr val="F8C891"/>
          </a:solidFill>
        </p:spPr>
        <p:txBody>
          <a:bodyPr anchor="ctr">
            <a:noAutofit/>
          </a:bodyPr>
          <a:lstStyle/>
          <a:p>
            <a:pPr algn="ctr">
              <a:defRPr/>
            </a:pPr>
            <a:r>
              <a:rPr lang="en-US" sz="4400" b="1">
                <a:solidFill>
                  <a:schemeClr val="tx1"/>
                </a:solidFill>
                <a:latin typeface="Calibri"/>
                <a:cs typeface="Calibri"/>
              </a:rPr>
              <a:t>What is Marijuana?</a:t>
            </a:r>
            <a:endParaRPr lang="en-US" sz="4400" b="1">
              <a:solidFill>
                <a:schemeClr val="bg1"/>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18" name="Content Placeholder 1">
            <a:extLst>
              <a:ext uri="{FF2B5EF4-FFF2-40B4-BE49-F238E27FC236}">
                <a16:creationId xmlns:a16="http://schemas.microsoft.com/office/drawing/2014/main" id="{B9D8E753-A250-4F9E-B082-122E92233A00}"/>
              </a:ext>
            </a:extLst>
          </p:cNvPr>
          <p:cNvSpPr>
            <a:spLocks noGrp="1"/>
          </p:cNvSpPr>
          <p:nvPr>
            <p:ph idx="1"/>
          </p:nvPr>
        </p:nvSpPr>
        <p:spPr>
          <a:xfrm>
            <a:off x="3429000" y="457200"/>
            <a:ext cx="5469768" cy="5838825"/>
          </a:xfrm>
        </p:spPr>
        <p:txBody>
          <a:bodyPr anchor="ctr">
            <a:normAutofit fontScale="40000" lnSpcReduction="20000"/>
          </a:bodyPr>
          <a:lstStyle/>
          <a:p>
            <a:pPr marL="0" indent="0" algn="ctr">
              <a:lnSpc>
                <a:spcPct val="100000"/>
              </a:lnSpc>
              <a:spcBef>
                <a:spcPts val="0"/>
              </a:spcBef>
              <a:spcAft>
                <a:spcPts val="0"/>
              </a:spcAft>
              <a:buNone/>
            </a:pPr>
            <a:r>
              <a:rPr lang="en-US" sz="8000">
                <a:latin typeface="Calibri"/>
                <a:cs typeface="Calibri"/>
              </a:rPr>
              <a:t>Can be referred to as </a:t>
            </a:r>
            <a:r>
              <a:rPr lang="en-US" sz="8000" b="1" i="1">
                <a:latin typeface="Calibri"/>
                <a:cs typeface="Calibri"/>
              </a:rPr>
              <a:t>cannabis, THC, dabbing, shatter, sparking up, weed, pot, 420</a:t>
            </a:r>
            <a:endParaRPr lang="en-US" sz="8000">
              <a:latin typeface="Calibri"/>
              <a:cs typeface="Calibri"/>
            </a:endParaRPr>
          </a:p>
          <a:p>
            <a:pPr algn="ctr">
              <a:lnSpc>
                <a:spcPct val="100000"/>
              </a:lnSpc>
              <a:spcBef>
                <a:spcPts val="0"/>
              </a:spcBef>
              <a:spcAft>
                <a:spcPts val="0"/>
              </a:spcAft>
            </a:pPr>
            <a:endParaRPr lang="en-US" sz="8000">
              <a:latin typeface="Calibri"/>
              <a:cs typeface="Calibri"/>
            </a:endParaRPr>
          </a:p>
          <a:p>
            <a:pPr algn="ctr">
              <a:lnSpc>
                <a:spcPct val="100000"/>
              </a:lnSpc>
              <a:spcBef>
                <a:spcPts val="0"/>
              </a:spcBef>
              <a:spcAft>
                <a:spcPts val="0"/>
              </a:spcAft>
            </a:pPr>
            <a:r>
              <a:rPr lang="en-US" sz="8000">
                <a:latin typeface="Calibri"/>
                <a:cs typeface="Calibri"/>
              </a:rPr>
              <a:t>The active ingredient is </a:t>
            </a:r>
          </a:p>
          <a:p>
            <a:pPr algn="ctr">
              <a:lnSpc>
                <a:spcPct val="100000"/>
              </a:lnSpc>
              <a:spcBef>
                <a:spcPts val="0"/>
              </a:spcBef>
              <a:spcAft>
                <a:spcPts val="0"/>
              </a:spcAft>
            </a:pPr>
            <a:r>
              <a:rPr lang="en-US" sz="8000" b="1">
                <a:latin typeface="Calibri"/>
                <a:cs typeface="Calibri"/>
              </a:rPr>
              <a:t>THC, delta 9-tetrahydrocannabinol, </a:t>
            </a:r>
            <a:r>
              <a:rPr lang="en-US" sz="8000">
                <a:latin typeface="Calibri"/>
                <a:cs typeface="Calibri"/>
              </a:rPr>
              <a:t>the addictive chemical in marijuana.</a:t>
            </a:r>
            <a:r>
              <a:rPr lang="en-US" sz="8000" b="1">
                <a:latin typeface="Calibri"/>
                <a:cs typeface="Calibri"/>
              </a:rPr>
              <a:t> </a:t>
            </a:r>
            <a:endParaRPr lang="en-US" sz="8000">
              <a:cs typeface="Calibri"/>
            </a:endParaRPr>
          </a:p>
          <a:p>
            <a:pPr algn="ctr"/>
            <a:endParaRPr lang="en-US" altLang="en-US" sz="8000">
              <a:latin typeface="Calibri"/>
              <a:cs typeface="Calibri"/>
            </a:endParaRPr>
          </a:p>
          <a:p>
            <a:pPr algn="ctr">
              <a:lnSpc>
                <a:spcPct val="100000"/>
              </a:lnSpc>
              <a:spcBef>
                <a:spcPts val="0"/>
              </a:spcBef>
              <a:spcAft>
                <a:spcPts val="0"/>
              </a:spcAft>
            </a:pPr>
            <a:r>
              <a:rPr lang="en-US" altLang="en-US" sz="8000">
                <a:latin typeface="Calibri"/>
                <a:cs typeface="Calibri"/>
              </a:rPr>
              <a:t> A mixture of the dried and shredded leaves, stems, seeds, and flowers of the </a:t>
            </a:r>
          </a:p>
          <a:p>
            <a:pPr algn="ctr">
              <a:lnSpc>
                <a:spcPct val="100000"/>
              </a:lnSpc>
              <a:spcBef>
                <a:spcPts val="0"/>
              </a:spcBef>
              <a:spcAft>
                <a:spcPts val="0"/>
              </a:spcAft>
            </a:pPr>
            <a:r>
              <a:rPr lang="en-US" altLang="en-US" sz="8000">
                <a:latin typeface="Calibri"/>
                <a:cs typeface="Calibri"/>
              </a:rPr>
              <a:t>cannabis plant. </a:t>
            </a:r>
            <a:r>
              <a:rPr lang="en-US" altLang="en-US" sz="4000">
                <a:latin typeface="Calibri"/>
                <a:cs typeface="Calibri"/>
              </a:rPr>
              <a:t>         </a:t>
            </a:r>
          </a:p>
          <a:p>
            <a:pPr marL="1325245" lvl="4" indent="0">
              <a:buNone/>
            </a:pPr>
            <a:r>
              <a:rPr lang="en-US" altLang="en-US" sz="1200"/>
              <a:t>					                                                 		         </a:t>
            </a:r>
            <a:endParaRPr lang="en-US" altLang="en-US" sz="1200">
              <a:cs typeface="Calibri"/>
            </a:endParaRPr>
          </a:p>
        </p:txBody>
      </p:sp>
      <p:sp>
        <p:nvSpPr>
          <p:cNvPr id="5" name="TextBox 4">
            <a:extLst>
              <a:ext uri="{FF2B5EF4-FFF2-40B4-BE49-F238E27FC236}">
                <a16:creationId xmlns:a16="http://schemas.microsoft.com/office/drawing/2014/main" id="{DBF321B2-4A60-8E4C-F1E4-F34DCDDF06EF}"/>
              </a:ext>
            </a:extLst>
          </p:cNvPr>
          <p:cNvSpPr txBox="1"/>
          <p:nvPr/>
        </p:nvSpPr>
        <p:spPr>
          <a:xfrm>
            <a:off x="7168502" y="644402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alibri"/>
                <a:cs typeface="Arial"/>
              </a:rPr>
              <a:t>NIDA</a:t>
            </a:r>
          </a:p>
        </p:txBody>
      </p:sp>
      <p:sp>
        <p:nvSpPr>
          <p:cNvPr id="2" name="TextBox 1">
            <a:extLst>
              <a:ext uri="{FF2B5EF4-FFF2-40B4-BE49-F238E27FC236}">
                <a16:creationId xmlns:a16="http://schemas.microsoft.com/office/drawing/2014/main" id="{669270A2-63F5-80BB-A057-2AC576C68843}"/>
              </a:ext>
            </a:extLst>
          </p:cNvPr>
          <p:cNvSpPr txBox="1"/>
          <p:nvPr/>
        </p:nvSpPr>
        <p:spPr>
          <a:xfrm>
            <a:off x="4852359" y="6127750"/>
            <a:ext cx="50723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Arial"/>
              </a:rPr>
              <a:t>Centers for Disease Control and Prevention (CDC)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800" y="533400"/>
            <a:ext cx="8610600" cy="1066800"/>
          </a:xfrm>
        </p:spPr>
        <p:txBody>
          <a:bodyPr>
            <a:noAutofit/>
          </a:bodyPr>
          <a:lstStyle/>
          <a:p>
            <a:pPr algn="ctr" eaLnBrk="1" fontAlgn="auto" hangingPunct="1">
              <a:spcAft>
                <a:spcPts val="0"/>
              </a:spcAft>
              <a:defRPr/>
            </a:pPr>
            <a:r>
              <a:rPr sz="4800" b="1">
                <a:solidFill>
                  <a:schemeClr val="tx1"/>
                </a:solidFill>
                <a:latin typeface="Calibri" panose="020F0502020204030204" pitchFamily="34" charset="0"/>
                <a:ea typeface="Calibri" panose="020F0502020204030204" pitchFamily="34" charset="0"/>
                <a:cs typeface="Calibri" panose="020F0502020204030204" pitchFamily="34" charset="0"/>
              </a:rPr>
              <a:t>Why Do Some Teens Try Marijuana </a:t>
            </a:r>
            <a:r>
              <a:rPr sz="4000" b="1">
                <a:solidFill>
                  <a:schemeClr val="tx1"/>
                </a:solidFill>
                <a:latin typeface="Calibri" panose="020F0502020204030204" pitchFamily="34" charset="0"/>
                <a:ea typeface="Calibri" panose="020F0502020204030204" pitchFamily="34" charset="0"/>
                <a:cs typeface="Calibri" panose="020F0502020204030204" pitchFamily="34" charset="0"/>
              </a:rPr>
              <a:t>(Cannabis/THC)?</a:t>
            </a:r>
          </a:p>
        </p:txBody>
      </p:sp>
      <p:pic>
        <p:nvPicPr>
          <p:cNvPr id="7" name="Content Placeholder 6">
            <a:extLst>
              <a:ext uri="{FF2B5EF4-FFF2-40B4-BE49-F238E27FC236}">
                <a16:creationId xmlns:a16="http://schemas.microsoft.com/office/drawing/2014/main" id="{656BFA03-08E3-8B1D-6FDA-0A6F3195663C}"/>
              </a:ext>
            </a:extLst>
          </p:cNvPr>
          <p:cNvPicPr>
            <a:picLocks noGrp="1" noChangeAspect="1"/>
          </p:cNvPicPr>
          <p:nvPr>
            <p:ph idx="1"/>
          </p:nvPr>
        </p:nvPicPr>
        <p:blipFill>
          <a:blip r:embed="rId3"/>
          <a:stretch>
            <a:fillRect/>
          </a:stretch>
        </p:blipFill>
        <p:spPr>
          <a:xfrm>
            <a:off x="2084397" y="1813298"/>
            <a:ext cx="4975205" cy="468988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a:extLst>
            <a:ext uri="{FF2B5EF4-FFF2-40B4-BE49-F238E27FC236}">
              <a16:creationId xmlns:a16="http://schemas.microsoft.com/office/drawing/2014/main" id="{6D21127E-BDF8-D6E5-A06C-230513905A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CF44E9-11A6-B5AA-B472-E48294E3D780}"/>
              </a:ext>
            </a:extLst>
          </p:cNvPr>
          <p:cNvSpPr>
            <a:spLocks noGrp="1"/>
          </p:cNvSpPr>
          <p:nvPr>
            <p:ph idx="1"/>
          </p:nvPr>
        </p:nvSpPr>
        <p:spPr>
          <a:xfrm>
            <a:off x="457200" y="1600200"/>
            <a:ext cx="8229600" cy="5105400"/>
          </a:xfrm>
        </p:spPr>
        <p:txBody>
          <a:bodyPr/>
          <a:lstStyle/>
          <a:p>
            <a:pPr eaLnBrk="1" hangingPunct="1">
              <a:buFont typeface="Wingdings 2" panose="05020102010507070707" pitchFamily="18" charset="2"/>
              <a:buNone/>
            </a:pPr>
            <a:r>
              <a:rPr lang="en-US" altLang="en-US" sz="3200" b="1">
                <a:solidFill>
                  <a:srgbClr val="00B0F0"/>
                </a:solidFill>
                <a:latin typeface="Calibri"/>
                <a:ea typeface="Calibri" panose="020F0502020204030204" pitchFamily="34" charset="0"/>
                <a:cs typeface="Calibri"/>
              </a:rPr>
              <a:t>Pressure from friends</a:t>
            </a:r>
          </a:p>
          <a:p>
            <a:pPr eaLnBrk="1" hangingPunct="1">
              <a:buNone/>
            </a:pPr>
            <a:r>
              <a:rPr lang="en-US" altLang="en-US" sz="3200" b="1">
                <a:latin typeface="Calibri"/>
                <a:ea typeface="Calibri" panose="020F0502020204030204" pitchFamily="34" charset="0"/>
                <a:cs typeface="Calibri"/>
              </a:rPr>
              <a:t>			</a:t>
            </a:r>
            <a:r>
              <a:rPr lang="en-US" altLang="en-US" sz="3200" b="1">
                <a:solidFill>
                  <a:srgbClr val="FF0000"/>
                </a:solidFill>
                <a:latin typeface="Calibri"/>
                <a:ea typeface="Calibri" panose="020F0502020204030204" pitchFamily="34" charset="0"/>
                <a:cs typeface="Calibri"/>
              </a:rPr>
              <a:t>Boredom</a:t>
            </a:r>
            <a:r>
              <a:rPr lang="en-US" altLang="en-US" sz="3200" b="1">
                <a:latin typeface="Calibri"/>
                <a:ea typeface="Calibri" panose="020F0502020204030204" pitchFamily="34" charset="0"/>
                <a:cs typeface="Calibri"/>
              </a:rPr>
              <a:t>		Lack of confidence</a:t>
            </a:r>
            <a:endParaRPr lang="en-US" altLang="en-US" sz="3200" b="1">
              <a:solidFill>
                <a:srgbClr val="002060"/>
              </a:solidFill>
              <a:latin typeface="Calibri"/>
              <a:ea typeface="Calibri" panose="020F0502020204030204" pitchFamily="34" charset="0"/>
              <a:cs typeface="Calibri"/>
            </a:endParaRPr>
          </a:p>
          <a:p>
            <a:pPr eaLnBrk="1" hangingPunct="1">
              <a:buFont typeface="Wingdings 2" panose="05020102010507070707" pitchFamily="18" charset="2"/>
              <a:buNone/>
            </a:pPr>
            <a:r>
              <a:rPr lang="en-US" altLang="en-US" sz="3200" b="1">
                <a:latin typeface="Calibri"/>
                <a:ea typeface="Calibri" panose="020F0502020204030204" pitchFamily="34" charset="0"/>
                <a:cs typeface="Calibri"/>
              </a:rPr>
              <a:t>	</a:t>
            </a:r>
            <a:r>
              <a:rPr lang="en-US" altLang="en-US" sz="3200" b="1">
                <a:solidFill>
                  <a:srgbClr val="00B050"/>
                </a:solidFill>
                <a:latin typeface="Calibri"/>
                <a:ea typeface="Calibri" panose="020F0502020204030204" pitchFamily="34" charset="0"/>
                <a:cs typeface="Calibri"/>
              </a:rPr>
              <a:t>Influence of media</a:t>
            </a:r>
          </a:p>
          <a:p>
            <a:pPr eaLnBrk="1" hangingPunct="1">
              <a:buFont typeface="Wingdings 2" panose="05020102010507070707" pitchFamily="18" charset="2"/>
              <a:buNone/>
            </a:pPr>
            <a:r>
              <a:rPr lang="en-US" altLang="en-US" sz="3200" b="1">
                <a:latin typeface="Calibri"/>
                <a:ea typeface="Calibri" panose="020F0502020204030204" pitchFamily="34" charset="0"/>
                <a:cs typeface="Calibri"/>
              </a:rPr>
              <a:t>							To “fit in”</a:t>
            </a:r>
          </a:p>
          <a:p>
            <a:pPr eaLnBrk="1" hangingPunct="1">
              <a:buFont typeface="Wingdings 2" panose="05020102010507070707" pitchFamily="18" charset="2"/>
              <a:buNone/>
            </a:pPr>
            <a:r>
              <a:rPr lang="en-US" altLang="en-US" sz="3200" b="1">
                <a:latin typeface="Calibri"/>
                <a:ea typeface="Calibri" panose="020F0502020204030204" pitchFamily="34" charset="0"/>
                <a:cs typeface="Calibri"/>
              </a:rPr>
              <a:t>	</a:t>
            </a:r>
            <a:r>
              <a:rPr lang="en-US" altLang="en-US" sz="3200" b="1">
                <a:solidFill>
                  <a:srgbClr val="FF0000"/>
                </a:solidFill>
                <a:latin typeface="Calibri"/>
                <a:ea typeface="Calibri" panose="020F0502020204030204" pitchFamily="34" charset="0"/>
                <a:cs typeface="Calibri"/>
              </a:rPr>
              <a:t>To do something they are not supposed to do</a:t>
            </a:r>
          </a:p>
          <a:p>
            <a:pPr eaLnBrk="1" hangingPunct="1">
              <a:buFont typeface="Wingdings 2" panose="05020102010507070707" pitchFamily="18" charset="2"/>
              <a:buNone/>
            </a:pPr>
            <a:r>
              <a:rPr lang="en-US" altLang="en-US" sz="3200" b="1">
                <a:solidFill>
                  <a:srgbClr val="7030A0"/>
                </a:solidFill>
                <a:latin typeface="Calibri"/>
                <a:ea typeface="Calibri" panose="020F0502020204030204" pitchFamily="34" charset="0"/>
                <a:cs typeface="Calibri"/>
              </a:rPr>
              <a:t>          		            Curiosity</a:t>
            </a:r>
            <a:r>
              <a:rPr lang="en-US" altLang="en-US" sz="3200" b="1">
                <a:latin typeface="Calibri"/>
                <a:ea typeface="Calibri" panose="020F0502020204030204" pitchFamily="34" charset="0"/>
                <a:cs typeface="Calibri"/>
              </a:rPr>
              <a:t>		</a:t>
            </a:r>
          </a:p>
          <a:p>
            <a:pPr eaLnBrk="1" hangingPunct="1">
              <a:buFont typeface="Wingdings 2" panose="05020102010507070707" pitchFamily="18" charset="2"/>
              <a:buNone/>
            </a:pPr>
            <a:r>
              <a:rPr lang="en-US" altLang="en-US" sz="3200" b="1">
                <a:solidFill>
                  <a:srgbClr val="00B050"/>
                </a:solidFill>
                <a:latin typeface="Calibri"/>
                <a:ea typeface="Calibri" panose="020F0502020204030204" pitchFamily="34" charset="0"/>
                <a:cs typeface="Calibri"/>
              </a:rPr>
              <a:t>To deal with feelings</a:t>
            </a:r>
            <a:r>
              <a:rPr lang="en-US" altLang="en-US" sz="3200" b="1">
                <a:latin typeface="Calibri"/>
                <a:ea typeface="Calibri" panose="020F0502020204030204" pitchFamily="34" charset="0"/>
                <a:cs typeface="Calibri"/>
              </a:rPr>
              <a:t>									</a:t>
            </a:r>
            <a:r>
              <a:rPr lang="en-US" altLang="en-US" sz="3200" b="1">
                <a:solidFill>
                  <a:srgbClr val="00B0F0"/>
                </a:solidFill>
                <a:latin typeface="Calibri"/>
                <a:ea typeface="Calibri" panose="020F0502020204030204" pitchFamily="34" charset="0"/>
                <a:cs typeface="Calibri"/>
              </a:rPr>
              <a:t>Believe it’s safe</a:t>
            </a:r>
          </a:p>
          <a:p>
            <a:pPr eaLnBrk="1" hangingPunct="1">
              <a:buFont typeface="Wingdings 2" panose="05020102010507070707" pitchFamily="18" charset="2"/>
              <a:buNone/>
            </a:pPr>
            <a:r>
              <a:rPr lang="en-US" altLang="en-US" sz="2400" b="1"/>
              <a:t>							</a:t>
            </a:r>
            <a:endParaRPr lang="en-US" altLang="en-US" sz="2400" b="1">
              <a:solidFill>
                <a:srgbClr val="002060"/>
              </a:solidFill>
            </a:endParaRPr>
          </a:p>
        </p:txBody>
      </p:sp>
      <p:sp>
        <p:nvSpPr>
          <p:cNvPr id="3" name="Title 2">
            <a:extLst>
              <a:ext uri="{FF2B5EF4-FFF2-40B4-BE49-F238E27FC236}">
                <a16:creationId xmlns:a16="http://schemas.microsoft.com/office/drawing/2014/main" id="{3BC650F9-0027-E899-B47C-51015AABC886}"/>
              </a:ext>
            </a:extLst>
          </p:cNvPr>
          <p:cNvSpPr>
            <a:spLocks noGrp="1"/>
          </p:cNvSpPr>
          <p:nvPr>
            <p:ph type="title"/>
          </p:nvPr>
        </p:nvSpPr>
        <p:spPr>
          <a:xfrm>
            <a:off x="304800" y="533400"/>
            <a:ext cx="8610600" cy="1066800"/>
          </a:xfrm>
        </p:spPr>
        <p:txBody>
          <a:bodyPr>
            <a:noAutofit/>
          </a:bodyPr>
          <a:lstStyle/>
          <a:p>
            <a:pPr algn="ctr" eaLnBrk="1" fontAlgn="auto" hangingPunct="1">
              <a:spcAft>
                <a:spcPts val="0"/>
              </a:spcAft>
              <a:defRPr/>
            </a:pPr>
            <a:r>
              <a:rPr sz="4800" b="1">
                <a:solidFill>
                  <a:schemeClr val="tx1"/>
                </a:solidFill>
                <a:latin typeface="Calibri" panose="020F0502020204030204" pitchFamily="34" charset="0"/>
                <a:ea typeface="Calibri" panose="020F0502020204030204" pitchFamily="34" charset="0"/>
                <a:cs typeface="Calibri" panose="020F0502020204030204" pitchFamily="34" charset="0"/>
              </a:rPr>
              <a:t>Why Do Some Teens Try Marijuana </a:t>
            </a:r>
            <a:r>
              <a:rPr sz="4000" b="1">
                <a:solidFill>
                  <a:schemeClr val="tx1"/>
                </a:solidFill>
                <a:latin typeface="Calibri" panose="020F0502020204030204" pitchFamily="34" charset="0"/>
                <a:ea typeface="Calibri" panose="020F0502020204030204" pitchFamily="34" charset="0"/>
                <a:cs typeface="Calibri" panose="020F0502020204030204" pitchFamily="34" charset="0"/>
              </a:rPr>
              <a:t>(Cannabis/THC)?</a:t>
            </a:r>
          </a:p>
        </p:txBody>
      </p:sp>
      <p:sp>
        <p:nvSpPr>
          <p:cNvPr id="4" name="TextBox 3">
            <a:extLst>
              <a:ext uri="{FF2B5EF4-FFF2-40B4-BE49-F238E27FC236}">
                <a16:creationId xmlns:a16="http://schemas.microsoft.com/office/drawing/2014/main" id="{B7E1B10C-7EF4-BBA7-AE05-9C7DCA5FA57B}"/>
              </a:ext>
            </a:extLst>
          </p:cNvPr>
          <p:cNvSpPr txBox="1"/>
          <p:nvPr/>
        </p:nvSpPr>
        <p:spPr>
          <a:xfrm>
            <a:off x="5882985" y="6215403"/>
            <a:ext cx="2426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Arial"/>
              </a:rPr>
              <a:t>The Partnership to End Addiction</a:t>
            </a:r>
            <a:endParaRPr lang="en-US" sz="1200">
              <a:latin typeface="Calibri"/>
            </a:endParaRPr>
          </a:p>
        </p:txBody>
      </p:sp>
    </p:spTree>
    <p:extLst>
      <p:ext uri="{BB962C8B-B14F-4D97-AF65-F5344CB8AC3E}">
        <p14:creationId xmlns:p14="http://schemas.microsoft.com/office/powerpoint/2010/main" val="232484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amond(in)">
                                      <p:cBhvr>
                                        <p:cTn id="13" dur="1000"/>
                                        <p:tgtEl>
                                          <p:spTgt spid="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10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ox(out)">
                                      <p:cBhvr>
                                        <p:cTn id="24" dur="500"/>
                                        <p:tgtEl>
                                          <p:spTgt spid="2">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2"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5"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checkerboard(down)">
                                      <p:cBhvr>
                                        <p:cTn id="35" dur="10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5"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checkerboard(down)">
                                      <p:cBhvr>
                                        <p:cTn id="40" dur="1000"/>
                                        <p:tgtEl>
                                          <p:spTgt spid="2">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10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46" dur="10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33000" b="-33000"/>
          </a:stretch>
        </a:blipFill>
        <a:effectLst/>
      </p:bgPr>
    </p:bg>
    <p:spTree>
      <p:nvGrpSpPr>
        <p:cNvPr id="1" name=""/>
        <p:cNvGrpSpPr/>
        <p:nvPr/>
      </p:nvGrpSpPr>
      <p:grpSpPr>
        <a:xfrm>
          <a:off x="0" y="0"/>
          <a:ext cx="0" cy="0"/>
          <a:chOff x="0" y="0"/>
          <a:chExt cx="0" cy="0"/>
        </a:xfrm>
      </p:grpSpPr>
      <p:sp>
        <p:nvSpPr>
          <p:cNvPr id="35842" name="Content Placeholder 1"/>
          <p:cNvSpPr>
            <a:spLocks noGrp="1"/>
          </p:cNvSpPr>
          <p:nvPr>
            <p:ph idx="1"/>
          </p:nvPr>
        </p:nvSpPr>
        <p:spPr>
          <a:xfrm>
            <a:off x="457200" y="2012830"/>
            <a:ext cx="8262668" cy="4169434"/>
          </a:xfrm>
        </p:spPr>
        <p:txBody>
          <a:bodyPr/>
          <a:lstStyle/>
          <a:p>
            <a:pPr>
              <a:buFont typeface="Wingdings 2" panose="05020102010507070707" pitchFamily="18" charset="2"/>
              <a:buNone/>
            </a:pPr>
            <a:r>
              <a:rPr lang="en-US" altLang="en-US" sz="4400" b="1">
                <a:latin typeface="Calibri"/>
                <a:ea typeface="Calibri" panose="020F0502020204030204" pitchFamily="34" charset="0"/>
                <a:cs typeface="Calibri"/>
              </a:rPr>
              <a:t>Using Marijuana (THC/Cannabis) can damage a person’s:</a:t>
            </a:r>
            <a:endParaRPr lang="en-US" altLang="en-US" sz="4000" b="1">
              <a:latin typeface="Calibri"/>
              <a:ea typeface="Calibri" panose="020F0502020204030204" pitchFamily="34" charset="0"/>
              <a:cs typeface="Calibri"/>
            </a:endParaRPr>
          </a:p>
          <a:p>
            <a:pPr>
              <a:buClrTx/>
              <a:buFont typeface="Wingdings" panose="05000000000000000000" pitchFamily="2" charset="2"/>
              <a:buChar char="ü"/>
            </a:pPr>
            <a:r>
              <a:rPr lang="en-US" altLang="en-US" sz="5400" b="1">
                <a:latin typeface="Calibri"/>
                <a:ea typeface="Calibri" panose="020F0502020204030204" pitchFamily="34" charset="0"/>
                <a:cs typeface="Calibri"/>
              </a:rPr>
              <a:t>Heart</a:t>
            </a:r>
          </a:p>
          <a:p>
            <a:pPr>
              <a:buClrTx/>
              <a:buFont typeface="Wingdings" panose="05000000000000000000" pitchFamily="2" charset="2"/>
              <a:buChar char="ü"/>
            </a:pPr>
            <a:r>
              <a:rPr lang="en-US" altLang="en-US" sz="5400" b="1">
                <a:latin typeface="Calibri"/>
                <a:ea typeface="Calibri" panose="020F0502020204030204" pitchFamily="34" charset="0"/>
                <a:cs typeface="Calibri"/>
              </a:rPr>
              <a:t>Lungs</a:t>
            </a:r>
          </a:p>
          <a:p>
            <a:pPr>
              <a:buClrTx/>
              <a:buFont typeface="Wingdings" panose="05000000000000000000" pitchFamily="2" charset="2"/>
              <a:buChar char="ü"/>
            </a:pPr>
            <a:r>
              <a:rPr lang="en-US" altLang="en-US" sz="5400" b="1">
                <a:latin typeface="Calibri"/>
                <a:ea typeface="Calibri" panose="020F0502020204030204" pitchFamily="34" charset="0"/>
                <a:cs typeface="Calibri"/>
              </a:rPr>
              <a:t>Brain</a:t>
            </a:r>
          </a:p>
          <a:p>
            <a:pPr>
              <a:buClrTx/>
              <a:buFont typeface="Wingdings" panose="05000000000000000000" pitchFamily="2" charset="2"/>
              <a:buChar char="ü"/>
            </a:pPr>
            <a:endParaRPr lang="en-US" altLang="en-US" sz="4800" b="1">
              <a:latin typeface="Franklin Gothic Medium" panose="020B0603020102020204" pitchFamily="34" charset="0"/>
            </a:endParaRPr>
          </a:p>
          <a:p>
            <a:pPr marL="0" indent="0">
              <a:buClrTx/>
              <a:buNone/>
            </a:pPr>
            <a:r>
              <a:rPr lang="en-US" altLang="en-US" sz="1400" b="1">
                <a:latin typeface="Franklin Gothic Medium"/>
              </a:rPr>
              <a:t>				</a:t>
            </a:r>
          </a:p>
          <a:p>
            <a:pPr>
              <a:buFont typeface="Wingdings 2" panose="05020102010507070707" pitchFamily="18" charset="2"/>
              <a:buNone/>
            </a:pPr>
            <a:endParaRPr lang="en-US" altLang="en-US"/>
          </a:p>
        </p:txBody>
      </p:sp>
      <p:sp>
        <p:nvSpPr>
          <p:cNvPr id="3" name="Title 2"/>
          <p:cNvSpPr>
            <a:spLocks noGrp="1"/>
          </p:cNvSpPr>
          <p:nvPr>
            <p:ph type="title"/>
          </p:nvPr>
        </p:nvSpPr>
        <p:spPr>
          <a:xfrm>
            <a:off x="457200" y="152400"/>
            <a:ext cx="8229600" cy="1600200"/>
          </a:xfrm>
        </p:spPr>
        <p:txBody>
          <a:bodyPr>
            <a:normAutofit fontScale="90000"/>
          </a:bodyPr>
          <a:lstStyle/>
          <a:p>
            <a:pPr algn="ctr">
              <a:defRPr/>
            </a:pPr>
            <a:r>
              <a:rPr sz="5400" b="1">
                <a:solidFill>
                  <a:schemeClr val="tx1"/>
                </a:solidFill>
                <a:latin typeface="Calibri" panose="020F0502020204030204" pitchFamily="34" charset="0"/>
                <a:ea typeface="Calibri" panose="020F0502020204030204" pitchFamily="34" charset="0"/>
                <a:cs typeface="Calibri" panose="020F0502020204030204" pitchFamily="34" charset="0"/>
              </a:rPr>
              <a:t>Marijuana </a:t>
            </a:r>
            <a:r>
              <a:rPr sz="4400" b="1">
                <a:solidFill>
                  <a:schemeClr val="tx1"/>
                </a:solidFill>
                <a:latin typeface="Calibri" panose="020F0502020204030204" pitchFamily="34" charset="0"/>
                <a:ea typeface="Calibri" panose="020F0502020204030204" pitchFamily="34" charset="0"/>
                <a:cs typeface="Calibri" panose="020F0502020204030204" pitchFamily="34" charset="0"/>
              </a:rPr>
              <a:t>(Cannabis/THC) </a:t>
            </a:r>
            <a:br>
              <a:rPr sz="5400" b="1">
                <a:solidFill>
                  <a:schemeClr val="tx1"/>
                </a:solidFill>
                <a:latin typeface="Calibri" panose="020F0502020204030204" pitchFamily="34" charset="0"/>
                <a:ea typeface="Calibri" panose="020F0502020204030204" pitchFamily="34" charset="0"/>
                <a:cs typeface="Calibri" panose="020F0502020204030204" pitchFamily="34" charset="0"/>
              </a:rPr>
            </a:br>
            <a:r>
              <a:rPr sz="5400" b="1">
                <a:solidFill>
                  <a:schemeClr val="tx1"/>
                </a:solidFill>
                <a:latin typeface="Calibri" panose="020F0502020204030204" pitchFamily="34" charset="0"/>
                <a:ea typeface="Calibri" panose="020F0502020204030204" pitchFamily="34" charset="0"/>
                <a:cs typeface="Calibri" panose="020F0502020204030204" pitchFamily="34" charset="0"/>
              </a:rPr>
              <a:t>&amp; the Body</a:t>
            </a:r>
            <a:endParaRPr sz="48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1989" name="TextBox 4"/>
          <p:cNvSpPr txBox="1">
            <a:spLocks noChangeArrowheads="1"/>
          </p:cNvSpPr>
          <p:nvPr/>
        </p:nvSpPr>
        <p:spPr bwMode="auto">
          <a:xfrm>
            <a:off x="7710577" y="6139132"/>
            <a:ext cx="11190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defRPr/>
            </a:pPr>
            <a:r>
              <a:rPr lang="en-US" altLang="en-US" sz="1200" b="1">
                <a:latin typeface="Calibri" panose="020F0502020204030204" pitchFamily="34" charset="0"/>
                <a:ea typeface="Calibri" panose="020F0502020204030204" pitchFamily="34" charset="0"/>
                <a:cs typeface="Calibri" panose="020F0502020204030204" pitchFamily="34" charset="0"/>
              </a:rPr>
              <a:t>CDC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7650" name="Content Placeholder 1"/>
          <p:cNvSpPr>
            <a:spLocks noGrp="1"/>
          </p:cNvSpPr>
          <p:nvPr>
            <p:ph idx="1"/>
          </p:nvPr>
        </p:nvSpPr>
        <p:spPr>
          <a:xfrm>
            <a:off x="381000" y="2021870"/>
            <a:ext cx="5181600" cy="4062678"/>
          </a:xfrm>
        </p:spPr>
        <p:txBody>
          <a:bodyPr/>
          <a:lstStyle/>
          <a:p>
            <a:pPr marL="457200" indent="-457200">
              <a:defRPr/>
            </a:pPr>
            <a:r>
              <a:rPr lang="en-US" sz="3200">
                <a:latin typeface="Calibri"/>
                <a:ea typeface="+mn-lt"/>
                <a:cs typeface="+mn-lt"/>
              </a:rPr>
              <a:t>Marijuana can make the heart beat faster and raise blood pressure immediately after using it.</a:t>
            </a:r>
            <a:endParaRPr lang="en-US" sz="3200">
              <a:latin typeface="Calibri"/>
              <a:ea typeface="+mn-lt"/>
              <a:cs typeface="Calibri"/>
            </a:endParaRPr>
          </a:p>
          <a:p>
            <a:pPr marL="0" indent="0">
              <a:buNone/>
              <a:defRPr/>
            </a:pPr>
            <a:endParaRPr lang="en-US" sz="3200">
              <a:latin typeface="Calibri"/>
              <a:ea typeface="+mn-lt"/>
              <a:cs typeface="+mn-lt"/>
            </a:endParaRPr>
          </a:p>
          <a:p>
            <a:pPr marL="457200" indent="-457200">
              <a:defRPr/>
            </a:pPr>
            <a:r>
              <a:rPr lang="en-US" sz="3200">
                <a:latin typeface="Calibri"/>
                <a:ea typeface="+mn-lt"/>
                <a:cs typeface="+mn-lt"/>
              </a:rPr>
              <a:t>Marijuana use can lead to increased risk of stroke and heart disease.</a:t>
            </a:r>
            <a:endParaRPr lang="en-US" sz="3200">
              <a:latin typeface="Calibri"/>
              <a:cs typeface="Calibri"/>
            </a:endParaRPr>
          </a:p>
          <a:p>
            <a:pPr marL="0" indent="0">
              <a:buFont typeface="Wingdings 2" panose="05020102010507070707" pitchFamily="18" charset="2"/>
              <a:buNone/>
              <a:defRPr/>
            </a:pPr>
            <a:endParaRPr lang="en-US" altLang="en-US">
              <a:latin typeface="Verdana" panose="020B0604030504040204" pitchFamily="34" charset="0"/>
            </a:endParaRPr>
          </a:p>
          <a:p>
            <a:pPr marL="0" indent="0">
              <a:buFont typeface="Wingdings 2" panose="05020102010507070707" pitchFamily="18" charset="2"/>
              <a:buNone/>
              <a:defRPr/>
            </a:pPr>
            <a:endParaRPr lang="en-US" altLang="en-US">
              <a:latin typeface="Verdana" panose="020B0604030504040204" pitchFamily="34" charset="0"/>
            </a:endParaRPr>
          </a:p>
          <a:p>
            <a:pPr marL="0" indent="0">
              <a:buFont typeface="Wingdings 2" panose="05020102010507070707" pitchFamily="18" charset="2"/>
              <a:buNone/>
              <a:defRPr/>
            </a:pPr>
            <a:endParaRPr lang="en-US" altLang="en-US">
              <a:latin typeface="Verdana" panose="020B0604030504040204" pitchFamily="34" charset="0"/>
            </a:endParaRPr>
          </a:p>
          <a:p>
            <a:pPr>
              <a:buFont typeface="Wingdings 2" panose="05020102010507070707" pitchFamily="18" charset="2"/>
              <a:buNone/>
              <a:defRPr/>
            </a:pPr>
            <a:r>
              <a:rPr lang="en-US" altLang="en-US"/>
              <a:t>  </a:t>
            </a:r>
          </a:p>
        </p:txBody>
      </p:sp>
      <p:sp>
        <p:nvSpPr>
          <p:cNvPr id="3" name="Title 2"/>
          <p:cNvSpPr>
            <a:spLocks noGrp="1"/>
          </p:cNvSpPr>
          <p:nvPr>
            <p:ph type="title"/>
          </p:nvPr>
        </p:nvSpPr>
        <p:spPr>
          <a:xfrm>
            <a:off x="457200" y="152400"/>
            <a:ext cx="8229600" cy="1676400"/>
          </a:xfrm>
        </p:spPr>
        <p:txBody>
          <a:bodyPr vert="horz" lIns="91440" tIns="45720" rIns="91440" bIns="45720" rtlCol="0" anchor="b" anchorCtr="0">
            <a:normAutofit fontScale="90000"/>
          </a:bodyPr>
          <a:lstStyle/>
          <a:p>
            <a:pPr algn="ctr">
              <a:defRPr/>
            </a:pPr>
            <a:r>
              <a:rPr lang="en-US" sz="5400" b="1">
                <a:solidFill>
                  <a:schemeClr val="tx1"/>
                </a:solidFill>
                <a:latin typeface="Calibri"/>
                <a:ea typeface="Calibri"/>
                <a:cs typeface="Calibri"/>
              </a:rPr>
              <a:t>Marijuana </a:t>
            </a:r>
            <a:r>
              <a:rPr lang="en-US" sz="4400" b="1">
                <a:solidFill>
                  <a:schemeClr val="tx1"/>
                </a:solidFill>
                <a:latin typeface="Calibri"/>
                <a:ea typeface="Calibri"/>
                <a:cs typeface="Calibri"/>
              </a:rPr>
              <a:t>(Cannabis/THC) </a:t>
            </a:r>
            <a:br>
              <a:rPr lang="en-US" sz="5400" b="1">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5400" b="1">
                <a:solidFill>
                  <a:schemeClr val="tx1"/>
                </a:solidFill>
                <a:latin typeface="Calibri"/>
                <a:ea typeface="Calibri"/>
                <a:cs typeface="Calibri"/>
              </a:rPr>
              <a:t>&amp; the Heart</a:t>
            </a:r>
            <a:endParaRPr lang="en-US" sz="4800" b="1">
              <a:solidFill>
                <a:schemeClr val="tx1"/>
              </a:solidFill>
              <a:latin typeface="Calibri"/>
              <a:ea typeface="Calibri"/>
              <a:cs typeface="Calibri"/>
            </a:endParaRPr>
          </a:p>
        </p:txBody>
      </p:sp>
      <p:sp>
        <p:nvSpPr>
          <p:cNvPr id="2" name="TextBox 1">
            <a:extLst>
              <a:ext uri="{FF2B5EF4-FFF2-40B4-BE49-F238E27FC236}">
                <a16:creationId xmlns:a16="http://schemas.microsoft.com/office/drawing/2014/main" id="{88E99973-2CFD-765E-3EB8-5F013F5A8586}"/>
              </a:ext>
            </a:extLst>
          </p:cNvPr>
          <p:cNvSpPr txBox="1"/>
          <p:nvPr/>
        </p:nvSpPr>
        <p:spPr>
          <a:xfrm>
            <a:off x="5968126" y="5807549"/>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alibri"/>
                <a:cs typeface="Arial"/>
              </a:rPr>
              <a:t>                               </a:t>
            </a:r>
          </a:p>
          <a:p>
            <a:pPr algn="l"/>
            <a:endParaRPr lang="en-US" sz="1200">
              <a:latin typeface="Calibri"/>
              <a:cs typeface="Arial"/>
            </a:endParaRPr>
          </a:p>
          <a:p>
            <a:pPr algn="l"/>
            <a:endParaRPr lang="en-US" sz="1200">
              <a:latin typeface="Calibri"/>
              <a:cs typeface="Arial"/>
            </a:endParaRPr>
          </a:p>
          <a:p>
            <a:pPr algn="l"/>
            <a:endParaRPr lang="en-US" sz="1200">
              <a:latin typeface="Calibri"/>
              <a:cs typeface="Arial"/>
            </a:endParaRPr>
          </a:p>
          <a:p>
            <a:pPr algn="l"/>
            <a:r>
              <a:rPr lang="en-US" sz="1200">
                <a:latin typeface="Calibri"/>
                <a:cs typeface="Arial"/>
              </a:rPr>
              <a:t>	      CDC</a:t>
            </a:r>
          </a:p>
        </p:txBody>
      </p:sp>
      <p:pic>
        <p:nvPicPr>
          <p:cNvPr id="5" name="Picture 4">
            <a:extLst>
              <a:ext uri="{FF2B5EF4-FFF2-40B4-BE49-F238E27FC236}">
                <a16:creationId xmlns:a16="http://schemas.microsoft.com/office/drawing/2014/main" id="{36381811-CF15-68A3-4F10-7A915B4E61A6}"/>
              </a:ext>
            </a:extLst>
          </p:cNvPr>
          <p:cNvPicPr>
            <a:picLocks noChangeAspect="1"/>
          </p:cNvPicPr>
          <p:nvPr/>
        </p:nvPicPr>
        <p:blipFill>
          <a:blip r:embed="rId3"/>
          <a:stretch>
            <a:fillRect/>
          </a:stretch>
        </p:blipFill>
        <p:spPr>
          <a:xfrm>
            <a:off x="6003876" y="2021870"/>
            <a:ext cx="2759124" cy="359260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3000" b="-33000"/>
          </a:stretch>
        </a:blipFill>
        <a:effectLst/>
      </p:bgPr>
    </p:bg>
    <p:spTree>
      <p:nvGrpSpPr>
        <p:cNvPr id="1" name=""/>
        <p:cNvGrpSpPr/>
        <p:nvPr/>
      </p:nvGrpSpPr>
      <p:grpSpPr>
        <a:xfrm>
          <a:off x="0" y="0"/>
          <a:ext cx="0" cy="0"/>
          <a:chOff x="0" y="0"/>
          <a:chExt cx="0" cy="0"/>
        </a:xfrm>
      </p:grpSpPr>
      <p:graphicFrame>
        <p:nvGraphicFramePr>
          <p:cNvPr id="29700" name="Content Placeholder 1">
            <a:extLst>
              <a:ext uri="{FF2B5EF4-FFF2-40B4-BE49-F238E27FC236}">
                <a16:creationId xmlns:a16="http://schemas.microsoft.com/office/drawing/2014/main" id="{01DD95F3-D787-9487-DA3A-652C4B651422}"/>
              </a:ext>
            </a:extLst>
          </p:cNvPr>
          <p:cNvGraphicFramePr>
            <a:graphicFrameLocks noGrp="1"/>
          </p:cNvGraphicFramePr>
          <p:nvPr>
            <p:ph idx="1"/>
            <p:extLst>
              <p:ext uri="{D42A27DB-BD31-4B8C-83A1-F6EECF244321}">
                <p14:modId xmlns:p14="http://schemas.microsoft.com/office/powerpoint/2010/main" val="1133691893"/>
              </p:ext>
            </p:extLst>
          </p:nvPr>
        </p:nvGraphicFramePr>
        <p:xfrm>
          <a:off x="457200" y="1981200"/>
          <a:ext cx="74676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152400"/>
            <a:ext cx="8229600" cy="15240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rmAutofit fontScale="90000"/>
          </a:bodyPr>
          <a:lstStyle/>
          <a:p>
            <a:pPr algn="ctr">
              <a:defRPr/>
            </a:pPr>
            <a:r>
              <a:rPr sz="5400" b="1">
                <a:solidFill>
                  <a:schemeClr val="tx1"/>
                </a:solidFill>
                <a:latin typeface="Calibri"/>
                <a:ea typeface="Calibri"/>
                <a:cs typeface="Calibri"/>
              </a:rPr>
              <a:t>Marijuana </a:t>
            </a:r>
            <a:r>
              <a:rPr sz="4400" b="1">
                <a:solidFill>
                  <a:schemeClr val="tx1"/>
                </a:solidFill>
                <a:latin typeface="Calibri"/>
                <a:ea typeface="Calibri"/>
                <a:cs typeface="Calibri"/>
              </a:rPr>
              <a:t>(Cannabis/THC) </a:t>
            </a:r>
            <a:br>
              <a:rPr sz="5400" b="1">
                <a:solidFill>
                  <a:schemeClr val="tx1"/>
                </a:solidFill>
                <a:latin typeface="Calibri" panose="020F0502020204030204" pitchFamily="34" charset="0"/>
                <a:ea typeface="Calibri" panose="020F0502020204030204" pitchFamily="34" charset="0"/>
                <a:cs typeface="Calibri" panose="020F0502020204030204" pitchFamily="34" charset="0"/>
              </a:rPr>
            </a:br>
            <a:r>
              <a:rPr sz="5400" b="1">
                <a:solidFill>
                  <a:schemeClr val="tx1"/>
                </a:solidFill>
                <a:latin typeface="Calibri"/>
                <a:ea typeface="Calibri"/>
                <a:cs typeface="Calibri"/>
              </a:rPr>
              <a:t>&amp; the Lungs</a:t>
            </a:r>
            <a:endParaRPr sz="4800" b="1">
              <a:solidFill>
                <a:schemeClr val="tx1"/>
              </a:solidFill>
              <a:latin typeface="Calibri"/>
              <a:ea typeface="Calibri"/>
              <a:cs typeface="Calibri"/>
            </a:endParaRPr>
          </a:p>
        </p:txBody>
      </p:sp>
      <p:sp>
        <p:nvSpPr>
          <p:cNvPr id="2" name="TextBox 1">
            <a:extLst>
              <a:ext uri="{FF2B5EF4-FFF2-40B4-BE49-F238E27FC236}">
                <a16:creationId xmlns:a16="http://schemas.microsoft.com/office/drawing/2014/main" id="{D1D8DB57-88AC-4045-BF58-411A4D268357}"/>
              </a:ext>
            </a:extLst>
          </p:cNvPr>
          <p:cNvSpPr txBox="1"/>
          <p:nvPr/>
        </p:nvSpPr>
        <p:spPr>
          <a:xfrm>
            <a:off x="6757988" y="5940724"/>
            <a:ext cx="2271712" cy="923330"/>
          </a:xfrm>
          <a:prstGeom prst="rect">
            <a:avLst/>
          </a:prstGeom>
          <a:noFill/>
        </p:spPr>
        <p:txBody>
          <a:bodyPr wrap="square" lIns="91440" tIns="45720" rIns="91440" bIns="45720" rtlCol="0" anchor="t">
            <a:spAutoFit/>
          </a:bodyPr>
          <a:lstStyle/>
          <a:p>
            <a:endParaRPr lang="en-US" sz="1200" b="1">
              <a:latin typeface="Calibri"/>
              <a:cs typeface="Arial"/>
            </a:endParaRPr>
          </a:p>
          <a:p>
            <a:endParaRPr lang="en-US" sz="1200" b="1">
              <a:latin typeface="Calibri"/>
              <a:cs typeface="Arial"/>
            </a:endParaRPr>
          </a:p>
          <a:p>
            <a:r>
              <a:rPr lang="en-US" sz="1200" b="1">
                <a:latin typeface="Calibri"/>
                <a:cs typeface="Arial"/>
              </a:rPr>
              <a:t>                University of Michigan</a:t>
            </a:r>
            <a:endParaRPr lang="en-US" sz="1200">
              <a:latin typeface="Calibri"/>
              <a:cs typeface="Arial"/>
            </a:endParaRPr>
          </a:p>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tile tx="0" ty="0" sx="100000" sy="100000" flip="none" algn="tl"/>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D69A3-1F93-4F1F-BCD5-3164F829B2C4}"/>
              </a:ext>
            </a:extLst>
          </p:cNvPr>
          <p:cNvSpPr>
            <a:spLocks noGrp="1"/>
          </p:cNvSpPr>
          <p:nvPr>
            <p:ph type="title"/>
          </p:nvPr>
        </p:nvSpPr>
        <p:spPr>
          <a:xfrm>
            <a:off x="628650" y="184805"/>
            <a:ext cx="7886700" cy="1505883"/>
          </a:xfr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nSpc>
                <a:spcPct val="90000"/>
              </a:lnSpc>
            </a:pPr>
            <a:r>
              <a:rPr lang="en-US" sz="4500" b="1" kern="1200">
                <a:solidFill>
                  <a:schemeClr val="tx1"/>
                </a:solidFill>
                <a:latin typeface="+mj-lt"/>
                <a:ea typeface="+mj-ea"/>
                <a:cs typeface="+mj-cs"/>
              </a:rPr>
              <a:t>Video </a:t>
            </a:r>
            <a:r>
              <a:rPr lang="en-US" sz="2000" b="1" kern="1200">
                <a:solidFill>
                  <a:schemeClr val="tx1"/>
                </a:solidFill>
                <a:latin typeface="+mj-lt"/>
                <a:ea typeface="+mj-ea"/>
                <a:cs typeface="+mj-cs"/>
              </a:rPr>
              <a:t>(3:10 min.)</a:t>
            </a:r>
            <a:br>
              <a:rPr lang="en-US" sz="4500" b="1" kern="1200">
                <a:latin typeface="+mj-lt"/>
                <a:ea typeface="+mj-ea"/>
                <a:cs typeface="+mj-cs"/>
              </a:rPr>
            </a:br>
            <a:r>
              <a:rPr lang="en-US" sz="4500" b="1" i="1" kern="1200">
                <a:solidFill>
                  <a:schemeClr val="tx1"/>
                </a:solidFill>
                <a:latin typeface="+mj-lt"/>
                <a:ea typeface="+mj-ea"/>
                <a:cs typeface="+mj-cs"/>
              </a:rPr>
              <a:t>Teen Brain Development</a:t>
            </a:r>
            <a:endParaRPr lang="en-US" i="1">
              <a:solidFill>
                <a:schemeClr val="tx1"/>
              </a:solidFill>
              <a:ea typeface="+mj-ea"/>
              <a:cs typeface="+mj-cs"/>
            </a:endParaRPr>
          </a:p>
        </p:txBody>
      </p:sp>
      <p:pic>
        <p:nvPicPr>
          <p:cNvPr id="4" name="【VidPaw】Teen Brain Development_480p">
            <a:hlinkClick r:id="" action="ppaction://media"/>
            <a:extLst>
              <a:ext uri="{FF2B5EF4-FFF2-40B4-BE49-F238E27FC236}">
                <a16:creationId xmlns:a16="http://schemas.microsoft.com/office/drawing/2014/main" id="{AADB58E2-E07E-41A9-964B-0B8158A319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28650" y="1854818"/>
            <a:ext cx="7884410" cy="4431518"/>
          </a:xfrm>
          <a:prstGeom prst="rect">
            <a:avLst/>
          </a:prstGeom>
        </p:spPr>
      </p:pic>
    </p:spTree>
    <p:extLst>
      <p:ext uri="{BB962C8B-B14F-4D97-AF65-F5344CB8AC3E}">
        <p14:creationId xmlns:p14="http://schemas.microsoft.com/office/powerpoint/2010/main" val="31415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152400"/>
            <a:ext cx="8432800" cy="1552829"/>
          </a:xfrm>
        </p:spPr>
        <p:style>
          <a:lnRef idx="2">
            <a:schemeClr val="accent2"/>
          </a:lnRef>
          <a:fillRef idx="1">
            <a:schemeClr val="lt1"/>
          </a:fillRef>
          <a:effectRef idx="0">
            <a:schemeClr val="accent2"/>
          </a:effectRef>
          <a:fontRef idx="minor">
            <a:schemeClr val="dk1"/>
          </a:fontRef>
        </p:style>
        <p:txBody>
          <a:bodyPr vert="horz" lIns="91440" tIns="45720" rIns="91440" bIns="45720" anchor="b" anchorCtr="0">
            <a:normAutofit fontScale="90000"/>
          </a:bodyPr>
          <a:lstStyle/>
          <a:p>
            <a:pPr algn="ctr">
              <a:defRPr/>
            </a:pPr>
            <a:r>
              <a:rPr sz="5400" b="1">
                <a:solidFill>
                  <a:schemeClr val="tx1"/>
                </a:solidFill>
                <a:latin typeface="Calibri"/>
                <a:cs typeface="Calibri"/>
              </a:rPr>
              <a:t>Marijuana </a:t>
            </a:r>
            <a:r>
              <a:rPr sz="4400" b="1">
                <a:solidFill>
                  <a:schemeClr val="tx1"/>
                </a:solidFill>
                <a:latin typeface="Calibri"/>
                <a:cs typeface="Calibri"/>
              </a:rPr>
              <a:t>(Cannabis/THC) </a:t>
            </a:r>
            <a:br>
              <a:rPr lang="en-US" sz="5400" b="1">
                <a:solidFill>
                  <a:schemeClr val="tx1"/>
                </a:solidFill>
                <a:latin typeface="Calibri"/>
                <a:cs typeface="Calibri"/>
              </a:rPr>
            </a:br>
            <a:r>
              <a:rPr sz="5400" b="1">
                <a:solidFill>
                  <a:schemeClr val="tx1"/>
                </a:solidFill>
                <a:latin typeface="Calibri"/>
                <a:cs typeface="Calibri"/>
              </a:rPr>
              <a:t>&amp; the Brain</a:t>
            </a:r>
          </a:p>
        </p:txBody>
      </p:sp>
      <p:graphicFrame>
        <p:nvGraphicFramePr>
          <p:cNvPr id="15365" name="Content Placeholder 2">
            <a:extLst>
              <a:ext uri="{FF2B5EF4-FFF2-40B4-BE49-F238E27FC236}">
                <a16:creationId xmlns:a16="http://schemas.microsoft.com/office/drawing/2014/main" id="{AF05A80B-BFE8-8091-8CC0-B832C1620B8D}"/>
              </a:ext>
            </a:extLst>
          </p:cNvPr>
          <p:cNvGraphicFramePr>
            <a:graphicFrameLocks noGrp="1"/>
          </p:cNvGraphicFramePr>
          <p:nvPr>
            <p:ph sz="half" idx="1"/>
            <p:extLst>
              <p:ext uri="{D42A27DB-BD31-4B8C-83A1-F6EECF244321}">
                <p14:modId xmlns:p14="http://schemas.microsoft.com/office/powerpoint/2010/main" val="3635023336"/>
              </p:ext>
            </p:extLst>
          </p:nvPr>
        </p:nvGraphicFramePr>
        <p:xfrm>
          <a:off x="241431" y="1828800"/>
          <a:ext cx="4863969" cy="426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8" descr="Abstract picture of the brain made up of patterns">
            <a:extLst>
              <a:ext uri="{FF2B5EF4-FFF2-40B4-BE49-F238E27FC236}">
                <a16:creationId xmlns:a16="http://schemas.microsoft.com/office/drawing/2014/main" id="{330CA4ED-7EA2-1EC5-C501-67057938FF4B}"/>
              </a:ext>
            </a:extLst>
          </p:cNvPr>
          <p:cNvPicPr>
            <a:picLocks noGrp="1" noChangeAspect="1"/>
          </p:cNvPicPr>
          <p:nvPr>
            <p:ph sz="half" idx="2"/>
          </p:nvPr>
        </p:nvPicPr>
        <p:blipFill>
          <a:blip r:embed="rId9" cstate="print">
            <a:extLst>
              <a:ext uri="{28A0092B-C50C-407E-A947-70E740481C1C}">
                <a14:useLocalDpi xmlns:a14="http://schemas.microsoft.com/office/drawing/2010/main" val="0"/>
              </a:ext>
            </a:extLst>
          </a:blip>
          <a:stretch>
            <a:fillRect/>
          </a:stretch>
        </p:blipFill>
        <p:spPr>
          <a:xfrm>
            <a:off x="5542280" y="2916707"/>
            <a:ext cx="3154998" cy="2487625"/>
          </a:xfrm>
          <a:prstGeom prst="rect">
            <a:avLst/>
          </a:prstGeom>
          <a:solidFill>
            <a:schemeClr val="accent2">
              <a:lumMod val="60000"/>
              <a:lumOff val="40000"/>
            </a:schemeClr>
          </a:solidFill>
          <a:ln w="1905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680A85D5-9639-62CA-43A2-D5C8841F5A6C}"/>
              </a:ext>
            </a:extLst>
          </p:cNvPr>
          <p:cNvSpPr txBox="1"/>
          <p:nvPr/>
        </p:nvSpPr>
        <p:spPr>
          <a:xfrm>
            <a:off x="6400800" y="5943600"/>
            <a:ext cx="1366080" cy="646331"/>
          </a:xfrm>
          <a:prstGeom prst="rect">
            <a:avLst/>
          </a:prstGeom>
          <a:noFill/>
        </p:spPr>
        <p:txBody>
          <a:bodyPr wrap="none" rtlCol="0">
            <a:spAutoFit/>
          </a:bodyPr>
          <a:lstStyle/>
          <a:p>
            <a:endParaRPr lang="en-US" sz="1200">
              <a:latin typeface="Calibri" panose="020F0502020204030204" pitchFamily="34" charset="0"/>
              <a:ea typeface="Calibri" panose="020F0502020204030204" pitchFamily="34" charset="0"/>
              <a:cs typeface="Calibri" panose="020F0502020204030204" pitchFamily="34" charset="0"/>
            </a:endParaRPr>
          </a:p>
          <a:p>
            <a:endParaRPr lang="en-US" sz="1200">
              <a:latin typeface="Calibri" panose="020F0502020204030204" pitchFamily="34" charset="0"/>
              <a:ea typeface="Calibri" panose="020F0502020204030204" pitchFamily="34" charset="0"/>
              <a:cs typeface="Calibri" panose="020F0502020204030204" pitchFamily="34" charset="0"/>
            </a:endParaRPr>
          </a:p>
          <a:p>
            <a:r>
              <a:rPr lang="en-US" sz="1200">
                <a:latin typeface="Calibri" panose="020F0502020204030204" pitchFamily="34" charset="0"/>
                <a:ea typeface="Calibri" panose="020F0502020204030204" pitchFamily="34" charset="0"/>
                <a:cs typeface="Calibri" panose="020F0502020204030204" pitchFamily="34" charset="0"/>
              </a:rPr>
              <a:t>	CDC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BD0BA-5577-3623-8439-3514450F75A0}"/>
              </a:ext>
            </a:extLst>
          </p:cNvPr>
          <p:cNvSpPr>
            <a:spLocks noGrp="1"/>
          </p:cNvSpPr>
          <p:nvPr>
            <p:ph type="title"/>
          </p:nvPr>
        </p:nvSpPr>
        <p:spPr>
          <a:xfrm>
            <a:off x="457200" y="152401"/>
            <a:ext cx="8229600" cy="14478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Autofit/>
          </a:bodyPr>
          <a:lstStyle/>
          <a:p>
            <a:pPr algn="ctr"/>
            <a:r>
              <a:rPr lang="en-US" sz="4000" b="1" cap="all">
                <a:ln w="3200">
                  <a:solidFill>
                    <a:srgbClr val="FEFAC9">
                      <a:shade val="75000"/>
                      <a:alpha val="25000"/>
                    </a:srgbClr>
                  </a:solidFill>
                  <a:prstDash val="solid"/>
                  <a:round/>
                </a:ln>
                <a:solidFill>
                  <a:schemeClr val="tx1"/>
                </a:solidFill>
                <a:latin typeface="Calibri"/>
                <a:ea typeface="+mj-lt"/>
                <a:cs typeface="+mj-lt"/>
              </a:rPr>
              <a:t>Activity: CANNABIS </a:t>
            </a:r>
            <a:br>
              <a:rPr lang="en-US" sz="4000" b="1" cap="all">
                <a:ln w="3200">
                  <a:solidFill>
                    <a:srgbClr val="FEFAC9">
                      <a:shade val="75000"/>
                      <a:alpha val="25000"/>
                    </a:srgbClr>
                  </a:solidFill>
                  <a:prstDash val="solid"/>
                  <a:round/>
                </a:ln>
                <a:solidFill>
                  <a:schemeClr val="tx1"/>
                </a:solidFill>
                <a:latin typeface="Calibri"/>
                <a:ea typeface="+mj-lt"/>
                <a:cs typeface="+mj-lt"/>
              </a:rPr>
            </a:br>
            <a:r>
              <a:rPr lang="en-US" sz="4000" b="1" cap="all">
                <a:ln w="3200">
                  <a:solidFill>
                    <a:srgbClr val="FEFAC9">
                      <a:shade val="75000"/>
                      <a:alpha val="25000"/>
                    </a:srgbClr>
                  </a:solidFill>
                  <a:prstDash val="solid"/>
                  <a:round/>
                </a:ln>
                <a:solidFill>
                  <a:schemeClr val="tx1"/>
                </a:solidFill>
                <a:latin typeface="Calibri"/>
                <a:ea typeface="+mj-lt"/>
                <a:cs typeface="+mj-lt"/>
              </a:rPr>
              <a:t>(Marijuana/THC) and the BRAIN</a:t>
            </a:r>
            <a:endParaRPr lang="en-US" sz="4000">
              <a:ln w="3200">
                <a:solidFill>
                  <a:srgbClr val="FEFAC9">
                    <a:shade val="75000"/>
                    <a:alpha val="25000"/>
                  </a:srgbClr>
                </a:solidFill>
                <a:prstDash val="solid"/>
                <a:round/>
              </a:ln>
              <a:solidFill>
                <a:schemeClr val="tx1"/>
              </a:solidFill>
              <a:latin typeface="Calibri"/>
              <a:cs typeface="Calibri"/>
            </a:endParaRPr>
          </a:p>
        </p:txBody>
      </p:sp>
      <p:pic>
        <p:nvPicPr>
          <p:cNvPr id="5" name="Picture 4">
            <a:hlinkClick r:id="rId4"/>
            <a:extLst>
              <a:ext uri="{FF2B5EF4-FFF2-40B4-BE49-F238E27FC236}">
                <a16:creationId xmlns:a16="http://schemas.microsoft.com/office/drawing/2014/main" id="{927B7591-9BD9-D9B5-7E43-C7AC04CDBE90}"/>
              </a:ext>
            </a:extLst>
          </p:cNvPr>
          <p:cNvPicPr>
            <a:picLocks noChangeAspect="1"/>
          </p:cNvPicPr>
          <p:nvPr/>
        </p:nvPicPr>
        <p:blipFill>
          <a:blip r:embed="rId5"/>
          <a:stretch>
            <a:fillRect/>
          </a:stretch>
        </p:blipFill>
        <p:spPr>
          <a:xfrm>
            <a:off x="1095178" y="1912377"/>
            <a:ext cx="6953643" cy="47251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301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tile tx="0" ty="0" sx="100000" sy="100000" flip="none" algn="tl"/>
        </a:blipFill>
        <a:effectLst/>
      </p:bgPr>
    </p:bg>
    <p:spTree>
      <p:nvGrpSpPr>
        <p:cNvPr id="1" name=""/>
        <p:cNvGrpSpPr/>
        <p:nvPr/>
      </p:nvGrpSpPr>
      <p:grpSpPr>
        <a:xfrm>
          <a:off x="0" y="0"/>
          <a:ext cx="0" cy="0"/>
          <a:chOff x="0" y="0"/>
          <a:chExt cx="0" cy="0"/>
        </a:xfrm>
      </p:grpSpPr>
      <p:sp>
        <p:nvSpPr>
          <p:cNvPr id="19458" name="Content Placeholder 1"/>
          <p:cNvSpPr>
            <a:spLocks noGrp="1"/>
          </p:cNvSpPr>
          <p:nvPr>
            <p:ph idx="1"/>
          </p:nvPr>
        </p:nvSpPr>
        <p:spPr>
          <a:xfrm>
            <a:off x="393700" y="1841500"/>
            <a:ext cx="4711700" cy="4864100"/>
          </a:xfrm>
        </p:spPr>
        <p:txBody>
          <a:bodyPr/>
          <a:lstStyle/>
          <a:p>
            <a:pPr marL="0" indent="0" algn="ctr">
              <a:spcBef>
                <a:spcPts val="0"/>
              </a:spcBef>
              <a:buNone/>
              <a:defRPr/>
            </a:pPr>
            <a:r>
              <a:rPr lang="en-US" altLang="en-US" sz="3600" b="1">
                <a:latin typeface="Calibri"/>
                <a:ea typeface="Calibri" panose="020F0502020204030204" pitchFamily="34" charset="0"/>
                <a:cs typeface="Calibri"/>
              </a:rPr>
              <a:t>Marijuana’s negative effects on thinking, learning, memory, and </a:t>
            </a:r>
            <a:r>
              <a:rPr lang="en-US" altLang="en-US" sz="3600" b="1">
                <a:solidFill>
                  <a:srgbClr val="000000"/>
                </a:solidFill>
                <a:latin typeface="Calibri"/>
                <a:ea typeface="Calibri" panose="020F0502020204030204" pitchFamily="34" charset="0"/>
                <a:cs typeface="Calibri"/>
              </a:rPr>
              <a:t>attention </a:t>
            </a:r>
            <a:r>
              <a:rPr lang="en-US" altLang="en-US" sz="3600" b="1">
                <a:solidFill>
                  <a:schemeClr val="accent2">
                    <a:lumMod val="75000"/>
                  </a:schemeClr>
                </a:solidFill>
                <a:latin typeface="Calibri"/>
                <a:ea typeface="Calibri" panose="020F0502020204030204" pitchFamily="34" charset="0"/>
                <a:cs typeface="Calibri"/>
              </a:rPr>
              <a:t>can last for days and sometimes weeks</a:t>
            </a:r>
            <a:r>
              <a:rPr lang="en-US" altLang="en-US" sz="3600" b="1">
                <a:latin typeface="Calibri"/>
                <a:ea typeface="Calibri" panose="020F0502020204030204" pitchFamily="34" charset="0"/>
                <a:cs typeface="Calibri"/>
              </a:rPr>
              <a:t>—especially </a:t>
            </a:r>
            <a:endParaRPr lang="en-US"/>
          </a:p>
          <a:p>
            <a:pPr marL="0" indent="0" algn="ctr">
              <a:spcBef>
                <a:spcPts val="0"/>
              </a:spcBef>
              <a:buNone/>
              <a:defRPr/>
            </a:pPr>
            <a:r>
              <a:rPr lang="en-US" altLang="en-US" sz="3600" b="1">
                <a:latin typeface="Calibri"/>
                <a:ea typeface="Calibri" panose="020F0502020204030204" pitchFamily="34" charset="0"/>
                <a:cs typeface="Calibri"/>
              </a:rPr>
              <a:t>if marijuana is </a:t>
            </a:r>
            <a:endParaRPr lang="en-US">
              <a:latin typeface="Constantia"/>
              <a:ea typeface="Calibri" panose="020F0502020204030204" pitchFamily="34" charset="0"/>
              <a:cs typeface="Calibri"/>
            </a:endParaRPr>
          </a:p>
          <a:p>
            <a:pPr marL="0" indent="0" algn="ctr">
              <a:spcBef>
                <a:spcPts val="0"/>
              </a:spcBef>
              <a:buNone/>
              <a:defRPr/>
            </a:pPr>
            <a:r>
              <a:rPr lang="en-US" altLang="en-US" sz="3600" b="1">
                <a:latin typeface="Calibri"/>
                <a:ea typeface="Calibri" panose="020F0502020204030204" pitchFamily="34" charset="0"/>
                <a:cs typeface="Calibri"/>
              </a:rPr>
              <a:t>used often.</a:t>
            </a:r>
            <a:endParaRPr lang="en-US" altLang="en-US" sz="3200" b="1">
              <a:latin typeface="Franklin Gothic Medium"/>
            </a:endParaRPr>
          </a:p>
          <a:p>
            <a:pPr marL="0" indent="0" algn="r">
              <a:buFont typeface="Wingdings 2" panose="05020102010507070707" pitchFamily="18" charset="2"/>
              <a:buNone/>
              <a:defRPr/>
            </a:pPr>
            <a:r>
              <a:rPr lang="en-US" altLang="en-US" sz="1400" b="1">
                <a:latin typeface="Franklin Gothic Medium"/>
              </a:rPr>
              <a:t>			</a:t>
            </a:r>
            <a:r>
              <a:rPr lang="en-US" altLang="en-US" sz="3200" b="1">
                <a:latin typeface="Franklin Gothic Medium"/>
              </a:rPr>
              <a:t>	</a:t>
            </a:r>
            <a:r>
              <a:rPr lang="en-US" altLang="en-US" sz="2800" b="1">
                <a:solidFill>
                  <a:srgbClr val="FF0000"/>
                </a:solidFill>
              </a:rPr>
              <a:t>		</a:t>
            </a:r>
          </a:p>
          <a:p>
            <a:pPr marL="0" indent="0" algn="ctr">
              <a:buClr>
                <a:srgbClr val="F3A447"/>
              </a:buClr>
              <a:buFont typeface="Wingdings 2" panose="05020102010507070707" pitchFamily="18" charset="2"/>
              <a:buNone/>
              <a:defRPr/>
            </a:pPr>
            <a:r>
              <a:rPr lang="en-US" altLang="en-US" sz="2800" b="1">
                <a:solidFill>
                  <a:srgbClr val="FF0000"/>
                </a:solidFill>
              </a:rPr>
              <a:t>						</a:t>
            </a:r>
            <a:r>
              <a:rPr lang="en-US" altLang="en-US" sz="1200">
                <a:solidFill>
                  <a:srgbClr val="FF0000"/>
                </a:solidFill>
              </a:rPr>
              <a:t>								</a:t>
            </a:r>
            <a:endParaRPr lang="en-US" sz="1200">
              <a:solidFill>
                <a:prstClr val="black"/>
              </a:solidFill>
            </a:endParaRPr>
          </a:p>
          <a:p>
            <a:pPr marL="0" indent="0">
              <a:buFont typeface="Wingdings 2" panose="05020102010507070707" pitchFamily="18" charset="2"/>
              <a:buNone/>
              <a:defRPr/>
            </a:pPr>
            <a:endParaRPr lang="en-US" altLang="en-US" sz="2800" b="1"/>
          </a:p>
        </p:txBody>
      </p:sp>
      <p:sp>
        <p:nvSpPr>
          <p:cNvPr id="3" name="Title 2"/>
          <p:cNvSpPr>
            <a:spLocks noGrp="1"/>
          </p:cNvSpPr>
          <p:nvPr>
            <p:ph type="title"/>
          </p:nvPr>
        </p:nvSpPr>
        <p:spPr>
          <a:xfrm>
            <a:off x="381000" y="228600"/>
            <a:ext cx="8229600" cy="1600200"/>
          </a:xfrm>
        </p:spPr>
        <p:txBody>
          <a:bodyPr>
            <a:noAutofit/>
          </a:bodyPr>
          <a:lstStyle/>
          <a:p>
            <a:pPr algn="ctr" eaLnBrk="1" fontAlgn="auto" hangingPunct="1">
              <a:spcAft>
                <a:spcPts val="0"/>
              </a:spcAft>
              <a:defRPr/>
            </a:pPr>
            <a:r>
              <a:rPr sz="4800" b="1">
                <a:solidFill>
                  <a:schemeClr val="tx1"/>
                </a:solidFill>
                <a:latin typeface="Calibri" panose="020F0502020204030204" pitchFamily="34" charset="0"/>
                <a:ea typeface="Calibri" panose="020F0502020204030204" pitchFamily="34" charset="0"/>
                <a:cs typeface="Calibri" panose="020F0502020204030204" pitchFamily="34" charset="0"/>
              </a:rPr>
              <a:t>Marijuana</a:t>
            </a:r>
            <a:r>
              <a:rPr sz="54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sz="4000" b="1">
                <a:solidFill>
                  <a:schemeClr val="tx1"/>
                </a:solidFill>
                <a:latin typeface="Calibri" panose="020F0502020204030204" pitchFamily="34" charset="0"/>
                <a:ea typeface="Calibri" panose="020F0502020204030204" pitchFamily="34" charset="0"/>
                <a:cs typeface="Calibri" panose="020F0502020204030204" pitchFamily="34" charset="0"/>
              </a:rPr>
              <a:t>(Cannabis/THC) </a:t>
            </a:r>
            <a:br>
              <a:rPr sz="5400" b="1">
                <a:solidFill>
                  <a:schemeClr val="tx1"/>
                </a:solidFill>
                <a:latin typeface="Calibri" panose="020F0502020204030204" pitchFamily="34" charset="0"/>
                <a:ea typeface="Calibri" panose="020F0502020204030204" pitchFamily="34" charset="0"/>
                <a:cs typeface="Calibri" panose="020F0502020204030204" pitchFamily="34" charset="0"/>
              </a:rPr>
            </a:br>
            <a:r>
              <a:rPr sz="4800" b="1">
                <a:solidFill>
                  <a:schemeClr val="tx1"/>
                </a:solidFill>
                <a:latin typeface="Calibri" panose="020F0502020204030204" pitchFamily="34" charset="0"/>
                <a:ea typeface="Calibri" panose="020F0502020204030204" pitchFamily="34" charset="0"/>
                <a:cs typeface="Calibri" panose="020F0502020204030204" pitchFamily="34" charset="0"/>
              </a:rPr>
              <a:t>&amp; School</a:t>
            </a:r>
            <a:endParaRPr lang="en-US" sz="5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4276"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09800"/>
            <a:ext cx="3684588"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3888B2-C08C-DABE-9ED2-275346717272}"/>
              </a:ext>
            </a:extLst>
          </p:cNvPr>
          <p:cNvSpPr txBox="1"/>
          <p:nvPr/>
        </p:nvSpPr>
        <p:spPr>
          <a:xfrm>
            <a:off x="5455403" y="6028841"/>
            <a:ext cx="2980303" cy="276999"/>
          </a:xfrm>
          <a:prstGeom prst="rect">
            <a:avLst/>
          </a:prstGeom>
          <a:noFill/>
        </p:spPr>
        <p:txBody>
          <a:bodyPr wrap="none" rtlCol="0">
            <a:spAutoFit/>
          </a:bodyPr>
          <a:lstStyle/>
          <a:p>
            <a:r>
              <a:rPr lang="en-US" sz="1200">
                <a:latin typeface="Calibri" panose="020F0502020204030204" pitchFamily="34" charset="0"/>
                <a:ea typeface="Calibri" panose="020F0502020204030204" pitchFamily="34" charset="0"/>
                <a:cs typeface="Calibri" panose="020F0502020204030204" pitchFamily="34" charset="0"/>
              </a:rPr>
              <a:t>		Addiction 2022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458">
                                            <p:txEl>
                                              <p:pRg st="4" end="4"/>
                                            </p:txEl>
                                          </p:spTgt>
                                        </p:tgtEl>
                                        <p:attrNameLst>
                                          <p:attrName>style.visibility</p:attrName>
                                        </p:attrNameLst>
                                      </p:cBhvr>
                                      <p:to>
                                        <p:strVal val="visible"/>
                                      </p:to>
                                    </p:set>
                                    <p:animEffect transition="in" filter="checkerboard(across)">
                                      <p:cBhvr>
                                        <p:cTn id="7" dur="500"/>
                                        <p:tgtEl>
                                          <p:spTgt spid="194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851" y="274321"/>
            <a:ext cx="4550979" cy="1263742"/>
          </a:xfrm>
        </p:spPr>
        <p:txBody>
          <a:bodyPr vert="horz" lIns="91440" tIns="45720" rIns="91440" bIns="45720" rtlCol="0" anchor="ctr" anchorCtr="0">
            <a:noAutofit/>
          </a:bodyPr>
          <a:lstStyle/>
          <a:p>
            <a:pPr algn="ctr" eaLnBrk="1" hangingPunct="1">
              <a:lnSpc>
                <a:spcPct val="90000"/>
              </a:lnSpc>
              <a:defRPr/>
            </a:pPr>
            <a:r>
              <a:rPr lang="en-US" sz="4000" b="1">
                <a:solidFill>
                  <a:schemeClr val="tx1"/>
                </a:solidFill>
                <a:latin typeface="Calibri"/>
                <a:cs typeface="Calibri"/>
              </a:rPr>
              <a:t>Marijuana (Cannabis/THC) </a:t>
            </a:r>
            <a:br>
              <a:rPr lang="en-US" sz="4000" b="1">
                <a:latin typeface="Calibri"/>
              </a:rPr>
            </a:br>
            <a:r>
              <a:rPr lang="en-US" sz="4000" b="1">
                <a:solidFill>
                  <a:schemeClr val="tx1"/>
                </a:solidFill>
                <a:latin typeface="Calibri"/>
                <a:cs typeface="Calibri"/>
              </a:rPr>
              <a:t>&amp; School</a:t>
            </a:r>
          </a:p>
        </p:txBody>
      </p:sp>
      <p:sp>
        <p:nvSpPr>
          <p:cNvPr id="29699" name="Content Placeholder 3"/>
          <p:cNvSpPr>
            <a:spLocks noGrp="1"/>
          </p:cNvSpPr>
          <p:nvPr>
            <p:ph sz="half" idx="1"/>
          </p:nvPr>
        </p:nvSpPr>
        <p:spPr>
          <a:xfrm>
            <a:off x="378310" y="1748884"/>
            <a:ext cx="4193687" cy="4491195"/>
          </a:xfrm>
        </p:spPr>
        <p:txBody>
          <a:bodyPr vert="horz" lIns="91440" tIns="45720" rIns="91440" bIns="45720" rtlCol="0" anchor="ctr">
            <a:normAutofit fontScale="92500" lnSpcReduction="20000"/>
          </a:bodyPr>
          <a:lstStyle/>
          <a:p>
            <a:pPr marL="44450" indent="0" eaLnBrk="1" hangingPunct="1">
              <a:lnSpc>
                <a:spcPct val="90000"/>
              </a:lnSpc>
              <a:buNone/>
              <a:defRPr/>
            </a:pPr>
            <a:r>
              <a:rPr lang="en-US" sz="3200">
                <a:latin typeface="Calibri"/>
                <a:ea typeface="Calibri"/>
                <a:cs typeface="Calibri"/>
              </a:rPr>
              <a:t>Because of the effects on the developing brain, marijuana (THC/cannabis) users:</a:t>
            </a:r>
          </a:p>
          <a:p>
            <a:pPr marL="44450" indent="0" eaLnBrk="1" hangingPunct="1">
              <a:lnSpc>
                <a:spcPct val="90000"/>
              </a:lnSpc>
              <a:buNone/>
              <a:defRPr/>
            </a:pPr>
            <a:endParaRPr lang="en-US" sz="3200">
              <a:latin typeface="Calibri"/>
              <a:ea typeface="Calibri"/>
              <a:cs typeface="Calibri"/>
            </a:endParaRPr>
          </a:p>
          <a:p>
            <a:pPr indent="-228600" eaLnBrk="1" hangingPunct="1">
              <a:lnSpc>
                <a:spcPct val="90000"/>
              </a:lnSpc>
              <a:buClrTx/>
              <a:buFont typeface="Arial" panose="020B0604020202020204" pitchFamily="34" charset="0"/>
              <a:buChar char="•"/>
              <a:defRPr/>
            </a:pPr>
            <a:r>
              <a:rPr lang="en-US" sz="3200">
                <a:latin typeface="Calibri"/>
                <a:ea typeface="Calibri"/>
                <a:cs typeface="Calibri"/>
              </a:rPr>
              <a:t>Have a harder time learning</a:t>
            </a:r>
          </a:p>
          <a:p>
            <a:pPr indent="-228600" eaLnBrk="1" hangingPunct="1">
              <a:lnSpc>
                <a:spcPct val="90000"/>
              </a:lnSpc>
              <a:buClrTx/>
              <a:buFont typeface="Arial" panose="020B0604020202020204" pitchFamily="34" charset="0"/>
              <a:buChar char="•"/>
              <a:defRPr/>
            </a:pPr>
            <a:r>
              <a:rPr lang="en-US" sz="3200">
                <a:latin typeface="Calibri"/>
                <a:ea typeface="Calibri"/>
                <a:cs typeface="Calibri"/>
              </a:rPr>
              <a:t>Are more likely to get lower grades</a:t>
            </a:r>
          </a:p>
          <a:p>
            <a:pPr indent="-228600" eaLnBrk="1" hangingPunct="1">
              <a:lnSpc>
                <a:spcPct val="90000"/>
              </a:lnSpc>
              <a:buClrTx/>
              <a:buFont typeface="Arial" panose="020B0604020202020204" pitchFamily="34" charset="0"/>
              <a:buChar char="•"/>
              <a:defRPr/>
            </a:pPr>
            <a:r>
              <a:rPr lang="en-US" sz="3200">
                <a:latin typeface="Calibri"/>
                <a:ea typeface="Calibri"/>
                <a:cs typeface="Calibri"/>
              </a:rPr>
              <a:t>Are more likely to drop out of school than non-users.</a:t>
            </a:r>
            <a:endParaRPr lang="en-US" sz="1200"/>
          </a:p>
        </p:txBody>
      </p:sp>
      <p:pic>
        <p:nvPicPr>
          <p:cNvPr id="29701" name="Picture 29700" descr="Abstract blurred public library with bookshelves">
            <a:extLst>
              <a:ext uri="{FF2B5EF4-FFF2-40B4-BE49-F238E27FC236}">
                <a16:creationId xmlns:a16="http://schemas.microsoft.com/office/drawing/2014/main" id="{E762D3D0-E042-C16B-3CE0-0D0FE304212E}"/>
              </a:ext>
            </a:extLst>
          </p:cNvPr>
          <p:cNvPicPr>
            <a:picLocks noChangeAspect="1"/>
          </p:cNvPicPr>
          <p:nvPr/>
        </p:nvPicPr>
        <p:blipFill>
          <a:blip r:embed="rId3"/>
          <a:srcRect l="19600" r="41525" b="4"/>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3" name="TextBox 2">
            <a:extLst>
              <a:ext uri="{FF2B5EF4-FFF2-40B4-BE49-F238E27FC236}">
                <a16:creationId xmlns:a16="http://schemas.microsoft.com/office/drawing/2014/main" id="{273CB6CB-015C-CFEA-19AB-3A029E23DC9B}"/>
              </a:ext>
            </a:extLst>
          </p:cNvPr>
          <p:cNvSpPr txBox="1"/>
          <p:nvPr/>
        </p:nvSpPr>
        <p:spPr>
          <a:xfrm>
            <a:off x="4000654" y="6240079"/>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alibri"/>
                <a:ea typeface="Calibri"/>
                <a:cs typeface="Arial"/>
              </a:rPr>
              <a:t>CDC</a:t>
            </a:r>
            <a:endParaRPr lang="en-US" sz="1200">
              <a:latin typeface="Calibri"/>
              <a:ea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39993" y="1829854"/>
            <a:ext cx="4232007" cy="4799546"/>
          </a:xfrm>
        </p:spPr>
        <p:txBody>
          <a:bodyPr>
            <a:normAutofit fontScale="85000" lnSpcReduction="20000"/>
          </a:bodyPr>
          <a:lstStyle/>
          <a:p>
            <a:pPr marL="0" indent="0" eaLnBrk="1" fontAlgn="auto" hangingPunct="1">
              <a:lnSpc>
                <a:spcPct val="120000"/>
              </a:lnSpc>
              <a:spcAft>
                <a:spcPts val="0"/>
              </a:spcAft>
              <a:buClrTx/>
              <a:buNone/>
              <a:defRPr/>
            </a:pPr>
            <a:r>
              <a:rPr lang="en-US" sz="2900">
                <a:latin typeface="Calibri"/>
                <a:ea typeface="Calibri" panose="020F0502020204030204" pitchFamily="34" charset="0"/>
                <a:cs typeface="Calibri"/>
              </a:rPr>
              <a:t>Not all plants are safe to smoke or eat. (Tobacco is a plant.)</a:t>
            </a:r>
            <a:endParaRPr lang="en-US"/>
          </a:p>
          <a:p>
            <a:pPr marL="0" indent="0" eaLnBrk="1" fontAlgn="auto" hangingPunct="1">
              <a:lnSpc>
                <a:spcPct val="120000"/>
              </a:lnSpc>
              <a:spcAft>
                <a:spcPts val="0"/>
              </a:spcAft>
              <a:buClrTx/>
              <a:buFont typeface="Wingdings 2" panose="05020102010507070707" pitchFamily="18" charset="2"/>
              <a:buNone/>
              <a:defRPr/>
            </a:pPr>
            <a:endParaRPr lang="en-US" sz="1600">
              <a:latin typeface="Calibri" panose="020F0502020204030204" pitchFamily="34" charset="0"/>
              <a:ea typeface="Calibri" panose="020F0502020204030204" pitchFamily="34" charset="0"/>
              <a:cs typeface="Calibri" panose="020F0502020204030204" pitchFamily="34" charset="0"/>
            </a:endParaRPr>
          </a:p>
          <a:p>
            <a:pPr marL="0" indent="0" eaLnBrk="1" fontAlgn="auto" hangingPunct="1">
              <a:lnSpc>
                <a:spcPct val="120000"/>
              </a:lnSpc>
              <a:spcAft>
                <a:spcPts val="0"/>
              </a:spcAft>
              <a:buClrTx/>
              <a:buNone/>
              <a:defRPr/>
            </a:pPr>
            <a:r>
              <a:rPr lang="en-US" sz="2900">
                <a:latin typeface="Calibri"/>
                <a:ea typeface="Calibri" panose="020F0502020204030204" pitchFamily="34" charset="0"/>
                <a:cs typeface="Calibri"/>
              </a:rPr>
              <a:t>There are dozens of household plants that can poison people and pets (like Aloe Vera and Daffodils).  </a:t>
            </a:r>
            <a:r>
              <a:rPr lang="en-US" sz="1900">
                <a:latin typeface="Calibri"/>
                <a:ea typeface="Calibri" panose="020F0502020204030204" pitchFamily="34" charset="0"/>
                <a:cs typeface="Calibri"/>
              </a:rPr>
              <a:t> </a:t>
            </a:r>
            <a:r>
              <a:rPr lang="en-US" sz="1600">
                <a:latin typeface="Calibri"/>
                <a:ea typeface="Calibri" panose="020F0502020204030204" pitchFamily="34" charset="0"/>
                <a:cs typeface="Calibri"/>
              </a:rPr>
              <a:t>             </a:t>
            </a:r>
          </a:p>
          <a:p>
            <a:pPr marL="0" indent="0" eaLnBrk="1" fontAlgn="auto" hangingPunct="1">
              <a:lnSpc>
                <a:spcPct val="120000"/>
              </a:lnSpc>
              <a:spcAft>
                <a:spcPts val="0"/>
              </a:spcAft>
              <a:buClrTx/>
              <a:buNone/>
              <a:defRPr/>
            </a:pPr>
            <a:r>
              <a:rPr lang="en-US" sz="1600">
                <a:latin typeface="Calibri"/>
                <a:ea typeface="Calibri"/>
                <a:cs typeface="Calibri"/>
              </a:rPr>
              <a:t>                            </a:t>
            </a:r>
            <a:endParaRPr lang="en-US" sz="1600">
              <a:latin typeface="Calibri"/>
              <a:ea typeface="Calibri"/>
              <a:cs typeface="Calibri" panose="020F0502020204030204" pitchFamily="34" charset="0"/>
            </a:endParaRPr>
          </a:p>
          <a:p>
            <a:pPr marL="0" indent="0" eaLnBrk="1" fontAlgn="auto" hangingPunct="1">
              <a:lnSpc>
                <a:spcPct val="120000"/>
              </a:lnSpc>
              <a:spcAft>
                <a:spcPts val="0"/>
              </a:spcAft>
              <a:buClrTx/>
              <a:buNone/>
              <a:defRPr/>
            </a:pPr>
            <a:r>
              <a:rPr lang="en-US" sz="2900">
                <a:latin typeface="Calibri"/>
                <a:ea typeface="Calibri" panose="020F0502020204030204" pitchFamily="34" charset="0"/>
                <a:cs typeface="Calibri"/>
              </a:rPr>
              <a:t>Heroin, cocaine, cyanide and strychnine are all dangerous substances made from plants.  </a:t>
            </a:r>
            <a:r>
              <a:rPr lang="en-US" sz="1600">
                <a:latin typeface="Calibri"/>
                <a:cs typeface="Calibri"/>
              </a:rPr>
              <a:t>		      </a:t>
            </a:r>
          </a:p>
          <a:p>
            <a:pPr marL="1005840" lvl="2">
              <a:lnSpc>
                <a:spcPct val="120000"/>
              </a:lnSpc>
              <a:spcAft>
                <a:spcPts val="0"/>
              </a:spcAft>
              <a:buNone/>
              <a:defRPr/>
            </a:pPr>
            <a:r>
              <a:rPr lang="en-US" sz="1400">
                <a:latin typeface="Calibri"/>
                <a:cs typeface="Calibri"/>
              </a:rPr>
              <a:t>		</a:t>
            </a:r>
            <a:endParaRPr lang="en-US" sz="1400">
              <a:latin typeface="Calibri"/>
              <a:ea typeface="Calibri"/>
              <a:cs typeface="Calibri"/>
            </a:endParaRPr>
          </a:p>
        </p:txBody>
      </p:sp>
      <p:sp>
        <p:nvSpPr>
          <p:cNvPr id="3" name="Title 2"/>
          <p:cNvSpPr>
            <a:spLocks noGrp="1"/>
          </p:cNvSpPr>
          <p:nvPr>
            <p:ph type="title"/>
          </p:nvPr>
        </p:nvSpPr>
        <p:spPr>
          <a:xfrm>
            <a:off x="628650" y="345810"/>
            <a:ext cx="3828817" cy="1376156"/>
          </a:xfrm>
        </p:spPr>
        <p:txBody>
          <a:bodyPr vert="horz" lIns="91440" tIns="45720" rIns="91440" bIns="45720" rtlCol="0" anchor="b" anchorCtr="0">
            <a:noAutofit/>
          </a:bodyPr>
          <a:lstStyle/>
          <a:p>
            <a:pPr algn="ctr" eaLnBrk="1" fontAlgn="auto" hangingPunct="1">
              <a:lnSpc>
                <a:spcPct val="90000"/>
              </a:lnSpc>
              <a:spcAft>
                <a:spcPts val="0"/>
              </a:spcAft>
              <a:defRPr/>
            </a:pPr>
            <a:r>
              <a:rPr lang="en-US" sz="4400" b="1">
                <a:solidFill>
                  <a:srgbClr val="FF0000"/>
                </a:solidFill>
                <a:latin typeface="Calibri"/>
                <a:cs typeface="Calibri"/>
              </a:rPr>
              <a:t>Not All Plants </a:t>
            </a:r>
            <a:br>
              <a:rPr lang="en-US" sz="4400" b="1">
                <a:solidFill>
                  <a:srgbClr val="FF0000"/>
                </a:solidFill>
                <a:latin typeface="Calibri"/>
                <a:cs typeface="Calibri"/>
              </a:rPr>
            </a:br>
            <a:r>
              <a:rPr lang="en-US" sz="4400" b="1">
                <a:solidFill>
                  <a:srgbClr val="FF0000"/>
                </a:solidFill>
                <a:latin typeface="Calibri"/>
                <a:cs typeface="Calibri"/>
              </a:rPr>
              <a:t>Are Safe!</a:t>
            </a:r>
            <a:endParaRPr lang="en-US" sz="4400" b="1">
              <a:ln w="3200">
                <a:solidFill>
                  <a:srgbClr val="FEFAC9">
                    <a:shade val="75000"/>
                    <a:alpha val="25000"/>
                  </a:srgbClr>
                </a:solidFill>
                <a:prstDash val="solid"/>
                <a:round/>
              </a:ln>
              <a:solidFill>
                <a:srgbClr val="FF0000"/>
              </a:solidFill>
              <a:latin typeface="Calibri"/>
              <a:cs typeface="Calibri"/>
            </a:endParaRPr>
          </a:p>
        </p:txBody>
      </p:sp>
      <p:pic>
        <p:nvPicPr>
          <p:cNvPr id="19460" name="Picture 3"/>
          <p:cNvPicPr>
            <a:picLocks noChangeAspect="1"/>
          </p:cNvPicPr>
          <p:nvPr/>
        </p:nvPicPr>
        <p:blipFill rotWithShape="1">
          <a:blip r:embed="rId3">
            <a:extLst>
              <a:ext uri="{28A0092B-C50C-407E-A947-70E740481C1C}">
                <a14:useLocalDpi xmlns:a14="http://schemas.microsoft.com/office/drawing/2010/main" val="0"/>
              </a:ext>
            </a:extLst>
          </a:blip>
          <a:srcRect l="26861" r="16455" b="-3"/>
          <a:stretch/>
        </p:blipFill>
        <p:spPr bwMode="auto">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01" r="33657" b="-4"/>
          <a:stretch/>
        </p:blipFill>
        <p:spPr bwMode="auto">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4D1F2AE-7DAC-EC60-546B-D9A52DBE6414}"/>
              </a:ext>
            </a:extLst>
          </p:cNvPr>
          <p:cNvSpPr txBox="1"/>
          <p:nvPr/>
        </p:nvSpPr>
        <p:spPr>
          <a:xfrm>
            <a:off x="3905250" y="63500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rPr>
              <a:t>                         CDC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l="-28000" r="-28000"/>
          </a:stretch>
        </a:blipFill>
        <a:effectLst/>
      </p:bgPr>
    </p:bg>
    <p:spTree>
      <p:nvGrpSpPr>
        <p:cNvPr id="1" name=""/>
        <p:cNvGrpSpPr/>
        <p:nvPr/>
      </p:nvGrpSpPr>
      <p:grpSpPr>
        <a:xfrm>
          <a:off x="0" y="0"/>
          <a:ext cx="0" cy="0"/>
          <a:chOff x="0" y="0"/>
          <a:chExt cx="0" cy="0"/>
        </a:xfrm>
      </p:grpSpPr>
      <p:sp>
        <p:nvSpPr>
          <p:cNvPr id="58370" name="Content Placeholder 1"/>
          <p:cNvSpPr>
            <a:spLocks noGrp="1"/>
          </p:cNvSpPr>
          <p:nvPr>
            <p:ph idx="1"/>
          </p:nvPr>
        </p:nvSpPr>
        <p:spPr>
          <a:xfrm>
            <a:off x="396202" y="2508105"/>
            <a:ext cx="3961358" cy="3632493"/>
          </a:xfrm>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noAutofit/>
          </a:bodyPr>
          <a:lstStyle/>
          <a:p>
            <a:pPr marL="0" indent="0" algn="ctr">
              <a:spcBef>
                <a:spcPct val="0"/>
              </a:spcBef>
              <a:buNone/>
            </a:pPr>
            <a:r>
              <a:rPr lang="en-US" altLang="en-US" sz="3200">
                <a:latin typeface="Calibri"/>
                <a:ea typeface="Calibri"/>
                <a:cs typeface="Calibri"/>
              </a:rPr>
              <a:t>Marijuana use affects timing, movement, coordination, and concentration, and can interfere with athletic performance. </a:t>
            </a:r>
            <a:r>
              <a:rPr lang="en-US" altLang="en-US" sz="2400" b="1">
                <a:latin typeface="Calibri"/>
                <a:ea typeface="Calibri"/>
                <a:cs typeface="Calibri"/>
              </a:rPr>
              <a:t>  </a:t>
            </a:r>
            <a:endParaRPr lang="en-US" altLang="en-US" sz="2400">
              <a:latin typeface="Constantia"/>
              <a:cs typeface="Calibri"/>
            </a:endParaRPr>
          </a:p>
        </p:txBody>
      </p:sp>
      <p:sp>
        <p:nvSpPr>
          <p:cNvPr id="3" name="Title 2"/>
          <p:cNvSpPr>
            <a:spLocks noGrp="1"/>
          </p:cNvSpPr>
          <p:nvPr>
            <p:ph type="title"/>
          </p:nvPr>
        </p:nvSpPr>
        <p:spPr>
          <a:xfrm>
            <a:off x="249383" y="429490"/>
            <a:ext cx="4108178" cy="1801091"/>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Autofit/>
          </a:bodyPr>
          <a:lstStyle/>
          <a:p>
            <a:pPr algn="ctr">
              <a:lnSpc>
                <a:spcPct val="90000"/>
              </a:lnSpc>
              <a:defRPr/>
            </a:pPr>
            <a:r>
              <a:rPr lang="en-US" sz="4400" b="1">
                <a:solidFill>
                  <a:schemeClr val="tx1"/>
                </a:solidFill>
                <a:latin typeface="Calibri"/>
                <a:ea typeface="Calibri"/>
                <a:cs typeface="Calibri"/>
              </a:rPr>
              <a:t>Marijuana</a:t>
            </a:r>
            <a:r>
              <a:rPr lang="en-US" sz="4000" b="1">
                <a:solidFill>
                  <a:schemeClr val="tx1"/>
                </a:solidFill>
                <a:latin typeface="Calibri"/>
                <a:ea typeface="Calibri"/>
                <a:cs typeface="Calibri"/>
              </a:rPr>
              <a:t> (Cannabis/THC) </a:t>
            </a:r>
            <a:br>
              <a:rPr lang="en-US" sz="4000" b="1">
                <a:latin typeface="Calibri" panose="020F0502020204030204" pitchFamily="34" charset="0"/>
                <a:ea typeface="Calibri" panose="020F0502020204030204" pitchFamily="34" charset="0"/>
                <a:cs typeface="Calibri" panose="020F0502020204030204" pitchFamily="34" charset="0"/>
              </a:rPr>
            </a:br>
            <a:r>
              <a:rPr lang="en-US" sz="4400" b="1">
                <a:solidFill>
                  <a:schemeClr val="tx1"/>
                </a:solidFill>
                <a:latin typeface="Calibri"/>
                <a:ea typeface="Calibri"/>
                <a:cs typeface="Calibri"/>
              </a:rPr>
              <a:t>&amp; Sports</a:t>
            </a:r>
            <a:endParaRPr lang="en-US" sz="4000" b="1">
              <a:solidFill>
                <a:schemeClr val="tx1"/>
              </a:solidFill>
              <a:latin typeface="Calibri"/>
              <a:ea typeface="Calibri"/>
              <a:cs typeface="Calibri"/>
            </a:endParaRPr>
          </a:p>
        </p:txBody>
      </p:sp>
      <p:pic>
        <p:nvPicPr>
          <p:cNvPr id="58372" name="Picture 3"/>
          <p:cNvPicPr>
            <a:picLocks noChangeAspect="1"/>
          </p:cNvPicPr>
          <p:nvPr/>
        </p:nvPicPr>
        <p:blipFill>
          <a:blip r:embed="rId4">
            <a:extLst>
              <a:ext uri="{28A0092B-C50C-407E-A947-70E740481C1C}">
                <a14:useLocalDpi xmlns:a14="http://schemas.microsoft.com/office/drawing/2010/main" val="0"/>
              </a:ext>
            </a:extLst>
          </a:blip>
          <a:srcRect l="23859" r="37283" b="-1"/>
          <a:stretch/>
        </p:blipFill>
        <p:spPr bwMode="auto">
          <a:xfrm>
            <a:off x="4903774" y="1383738"/>
            <a:ext cx="3696824" cy="4756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17DD8DA-D4CD-DB32-84D7-7E25B0F469C5}"/>
              </a:ext>
            </a:extLst>
          </p:cNvPr>
          <p:cNvSpPr txBox="1"/>
          <p:nvPr/>
        </p:nvSpPr>
        <p:spPr>
          <a:xfrm>
            <a:off x="7943850" y="5474262"/>
            <a:ext cx="656748" cy="646331"/>
          </a:xfrm>
          <a:prstGeom prst="rect">
            <a:avLst/>
          </a:prstGeom>
          <a:noFill/>
        </p:spPr>
        <p:txBody>
          <a:bodyPr wrap="square" rtlCol="0">
            <a:spAutoFit/>
          </a:bodyPr>
          <a:lstStyle/>
          <a:p>
            <a:endParaRPr lang="en-US" sz="1200">
              <a:latin typeface="Calibri" panose="020F0502020204030204" pitchFamily="34" charset="0"/>
              <a:ea typeface="Calibri" panose="020F0502020204030204" pitchFamily="34" charset="0"/>
              <a:cs typeface="Calibri" panose="020F0502020204030204" pitchFamily="34" charset="0"/>
            </a:endParaRPr>
          </a:p>
          <a:p>
            <a:r>
              <a:rPr lang="en-US" sz="1200">
                <a:latin typeface="Calibri" panose="020F0502020204030204" pitchFamily="34" charset="0"/>
                <a:ea typeface="Calibri" panose="020F0502020204030204" pitchFamily="34" charset="0"/>
                <a:cs typeface="Calibri" panose="020F0502020204030204" pitchFamily="34" charset="0"/>
              </a:rPr>
              <a:t>	    NCAA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tile tx="0" ty="0" sx="100000" sy="100000" flip="none" algn="tl"/>
        </a:blipFill>
        <a:effectLst/>
      </p:bgPr>
    </p:bg>
    <p:spTree>
      <p:nvGrpSpPr>
        <p:cNvPr id="1" name=""/>
        <p:cNvGrpSpPr/>
        <p:nvPr/>
      </p:nvGrpSpPr>
      <p:grpSpPr>
        <a:xfrm>
          <a:off x="0" y="0"/>
          <a:ext cx="0" cy="0"/>
          <a:chOff x="0" y="0"/>
          <a:chExt cx="0" cy="0"/>
        </a:xfrm>
      </p:grpSpPr>
      <p:graphicFrame>
        <p:nvGraphicFramePr>
          <p:cNvPr id="32772" name="Content Placeholder 1">
            <a:extLst>
              <a:ext uri="{FF2B5EF4-FFF2-40B4-BE49-F238E27FC236}">
                <a16:creationId xmlns:a16="http://schemas.microsoft.com/office/drawing/2014/main" id="{7935E909-4D32-D14B-CA46-F4803D77BDA5}"/>
              </a:ext>
            </a:extLst>
          </p:cNvPr>
          <p:cNvGraphicFramePr>
            <a:graphicFrameLocks noGrp="1"/>
          </p:cNvGraphicFramePr>
          <p:nvPr>
            <p:ph idx="1"/>
            <p:extLst>
              <p:ext uri="{D42A27DB-BD31-4B8C-83A1-F6EECF244321}">
                <p14:modId xmlns:p14="http://schemas.microsoft.com/office/powerpoint/2010/main" val="3716877514"/>
              </p:ext>
            </p:extLst>
          </p:nvPr>
        </p:nvGraphicFramePr>
        <p:xfrm>
          <a:off x="533400" y="1524000"/>
          <a:ext cx="82296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228600"/>
            <a:ext cx="8229600" cy="1524000"/>
          </a:xfrm>
        </p:spPr>
        <p:txBody>
          <a:bodyPr vert="horz" lIns="91440" tIns="45720" rIns="91440" bIns="45720" rtlCol="0" anchor="b" anchorCtr="0">
            <a:noAutofit/>
          </a:bodyPr>
          <a:lstStyle/>
          <a:p>
            <a:pPr algn="ctr" eaLnBrk="1" fontAlgn="auto" hangingPunct="1">
              <a:spcAft>
                <a:spcPts val="0"/>
              </a:spcAft>
              <a:defRPr/>
            </a:pPr>
            <a:r>
              <a:rPr sz="4400" b="1">
                <a:solidFill>
                  <a:schemeClr val="tx1"/>
                </a:solidFill>
                <a:latin typeface="Calibri"/>
                <a:cs typeface="Calibri"/>
              </a:rPr>
              <a:t>Marijuana</a:t>
            </a:r>
            <a:r>
              <a:rPr sz="6000" b="1">
                <a:solidFill>
                  <a:schemeClr val="tx1"/>
                </a:solidFill>
                <a:latin typeface="Calibri"/>
                <a:cs typeface="Calibri"/>
              </a:rPr>
              <a:t> </a:t>
            </a:r>
            <a:r>
              <a:rPr sz="4000" b="1">
                <a:solidFill>
                  <a:schemeClr val="tx1"/>
                </a:solidFill>
                <a:latin typeface="Calibri"/>
                <a:cs typeface="Calibri"/>
              </a:rPr>
              <a:t>(Cannabis/THC) </a:t>
            </a:r>
            <a:br>
              <a:rPr lang="en-US" sz="4800" b="1">
                <a:latin typeface="Calibri"/>
                <a:cs typeface="Calibri"/>
              </a:rPr>
            </a:br>
            <a:r>
              <a:rPr sz="4400" b="1">
                <a:solidFill>
                  <a:schemeClr val="tx1"/>
                </a:solidFill>
                <a:latin typeface="Calibri"/>
                <a:cs typeface="Calibri"/>
              </a:rPr>
              <a:t>&amp; </a:t>
            </a:r>
            <a:r>
              <a:rPr lang="en-US" sz="4400" b="1">
                <a:solidFill>
                  <a:schemeClr val="tx1"/>
                </a:solidFill>
                <a:latin typeface="Calibri"/>
                <a:cs typeface="Calibri"/>
              </a:rPr>
              <a:t>Emotions</a:t>
            </a:r>
            <a:endParaRPr sz="4400" b="1">
              <a:solidFill>
                <a:schemeClr val="tx1"/>
              </a:solidFill>
              <a:latin typeface="Calibri"/>
              <a:cs typeface="Calibri"/>
            </a:endParaRPr>
          </a:p>
        </p:txBody>
      </p:sp>
      <p:sp>
        <p:nvSpPr>
          <p:cNvPr id="2" name="TextBox 1">
            <a:extLst>
              <a:ext uri="{FF2B5EF4-FFF2-40B4-BE49-F238E27FC236}">
                <a16:creationId xmlns:a16="http://schemas.microsoft.com/office/drawing/2014/main" id="{84506143-2D52-3C3F-5729-F36C3721C81F}"/>
              </a:ext>
            </a:extLst>
          </p:cNvPr>
          <p:cNvSpPr txBox="1"/>
          <p:nvPr/>
        </p:nvSpPr>
        <p:spPr>
          <a:xfrm>
            <a:off x="6019800" y="6308786"/>
            <a:ext cx="2819400" cy="276999"/>
          </a:xfrm>
          <a:prstGeom prst="rect">
            <a:avLst/>
          </a:prstGeom>
          <a:noFill/>
        </p:spPr>
        <p:txBody>
          <a:bodyPr wrap="square" rtlCol="0">
            <a:spAutoFit/>
          </a:bodyPr>
          <a:lstStyle/>
          <a:p>
            <a:r>
              <a:rPr lang="en-US" sz="1200">
                <a:latin typeface="Calibri" panose="020F0502020204030204" pitchFamily="34" charset="0"/>
                <a:ea typeface="Calibri" panose="020F0502020204030204" pitchFamily="34" charset="0"/>
                <a:cs typeface="Calibri" panose="020F0502020204030204" pitchFamily="34" charset="0"/>
              </a:rPr>
              <a:t>		CDC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14864" y="1708853"/>
            <a:ext cx="8462514" cy="4759606"/>
          </a:xfrm>
        </p:spPr>
        <p:txBody>
          <a:bodyPr>
            <a:normAutofit fontScale="70000" lnSpcReduction="20000"/>
          </a:bodyPr>
          <a:lstStyle/>
          <a:p>
            <a:pPr marL="0" indent="0">
              <a:buNone/>
              <a:defRPr/>
            </a:pPr>
            <a:r>
              <a:rPr lang="en-US" sz="4300" b="1">
                <a:solidFill>
                  <a:srgbClr val="1C1D1F"/>
                </a:solidFill>
                <a:latin typeface="Calibri"/>
                <a:ea typeface="Calibri"/>
                <a:cs typeface="Calibri"/>
              </a:rPr>
              <a:t>Driving is a complex task that requires your full attention to stay safe and alert.</a:t>
            </a:r>
            <a:endParaRPr lang="en-US" b="1">
              <a:solidFill>
                <a:srgbClr val="000000"/>
              </a:solidFill>
              <a:latin typeface="Constantia"/>
              <a:ea typeface="Calibri"/>
              <a:cs typeface="Calibri"/>
            </a:endParaRPr>
          </a:p>
          <a:p>
            <a:pPr marL="0" indent="0">
              <a:buNone/>
              <a:defRPr/>
            </a:pPr>
            <a:endParaRPr lang="en-US" sz="4000" b="1">
              <a:latin typeface="Calibri"/>
              <a:ea typeface="Calibri"/>
              <a:cs typeface="Calibri"/>
            </a:endParaRPr>
          </a:p>
          <a:p>
            <a:pPr marL="0" indent="0">
              <a:buNone/>
              <a:defRPr/>
            </a:pPr>
            <a:r>
              <a:rPr lang="en-US" sz="4000" b="1">
                <a:latin typeface="Calibri"/>
                <a:ea typeface="Calibri"/>
                <a:cs typeface="Calibri"/>
              </a:rPr>
              <a:t>Marijuana use negatively affects skills needed to drive safely - alertness, concentration, coordination, and reaction time.</a:t>
            </a:r>
            <a:endParaRPr lang="en-US" b="1"/>
          </a:p>
          <a:p>
            <a:pPr marL="0" indent="0">
              <a:buFont typeface="Wingdings 2" panose="05020102010507070707" pitchFamily="18" charset="2"/>
              <a:buNone/>
              <a:defRPr/>
            </a:pPr>
            <a:endParaRPr lang="en-US" sz="4000" b="1">
              <a:latin typeface="Calibri" panose="020F0502020204030204" pitchFamily="34" charset="0"/>
              <a:ea typeface="Calibri" panose="020F0502020204030204" pitchFamily="34" charset="0"/>
              <a:cs typeface="Calibri" panose="020F0502020204030204" pitchFamily="34" charset="0"/>
            </a:endParaRPr>
          </a:p>
          <a:p>
            <a:pPr marL="0" indent="0">
              <a:buFont typeface="Wingdings 2" panose="05020102010507070707" pitchFamily="18" charset="2"/>
              <a:buNone/>
              <a:defRPr/>
            </a:pPr>
            <a:r>
              <a:rPr lang="en-US" sz="4000" b="1">
                <a:latin typeface="Calibri"/>
                <a:ea typeface="Calibri"/>
                <a:cs typeface="Calibri"/>
              </a:rPr>
              <a:t>After using marijuana, it is hard to judge distances and react to signals and sounds on the road.</a:t>
            </a:r>
          </a:p>
          <a:p>
            <a:pPr marL="0" indent="0">
              <a:buFont typeface="Wingdings 2" panose="05020102010507070707" pitchFamily="18" charset="2"/>
              <a:buNone/>
              <a:defRPr/>
            </a:pPr>
            <a:endParaRPr lang="en-US" sz="4000" b="1">
              <a:latin typeface="Calibri" panose="020F0502020204030204" pitchFamily="34" charset="0"/>
              <a:ea typeface="Calibri" panose="020F0502020204030204" pitchFamily="34" charset="0"/>
              <a:cs typeface="Calibri" panose="020F0502020204030204" pitchFamily="34" charset="0"/>
            </a:endParaRPr>
          </a:p>
          <a:p>
            <a:pPr marL="0" indent="0">
              <a:buNone/>
              <a:defRPr/>
            </a:pPr>
            <a:r>
              <a:rPr lang="en-US" sz="4000" b="1">
                <a:latin typeface="Calibri"/>
                <a:ea typeface="Calibri"/>
                <a:cs typeface="Calibri"/>
              </a:rPr>
              <a:t>It is NOT safe to ride with someone who’s been using marijuana in any form.</a:t>
            </a:r>
            <a:r>
              <a:rPr lang="en-US" sz="2400"/>
              <a:t>					 </a:t>
            </a:r>
            <a:endParaRPr lang="en-US" sz="500">
              <a:solidFill>
                <a:schemeClr val="accent3"/>
              </a:solidFill>
            </a:endParaRPr>
          </a:p>
        </p:txBody>
      </p:sp>
      <p:sp>
        <p:nvSpPr>
          <p:cNvPr id="3" name="Title 2"/>
          <p:cNvSpPr>
            <a:spLocks noGrp="1"/>
          </p:cNvSpPr>
          <p:nvPr>
            <p:ph type="title"/>
          </p:nvPr>
        </p:nvSpPr>
        <p:spPr>
          <a:xfrm>
            <a:off x="533400" y="0"/>
            <a:ext cx="8229600" cy="1524000"/>
          </a:xfrm>
        </p:spPr>
        <p:txBody>
          <a:bodyPr>
            <a:noAutofit/>
          </a:bodyPr>
          <a:lstStyle/>
          <a:p>
            <a:pPr algn="ctr" eaLnBrk="1" fontAlgn="auto" hangingPunct="1">
              <a:spcAft>
                <a:spcPts val="0"/>
              </a:spcAft>
              <a:defRPr/>
            </a:pPr>
            <a:r>
              <a:rPr sz="4400" b="1">
                <a:solidFill>
                  <a:schemeClr val="tx1"/>
                </a:solidFill>
                <a:latin typeface="Calibri" panose="020F0502020204030204" pitchFamily="34" charset="0"/>
                <a:ea typeface="Calibri" panose="020F0502020204030204" pitchFamily="34" charset="0"/>
                <a:cs typeface="Calibri" panose="020F0502020204030204" pitchFamily="34" charset="0"/>
              </a:rPr>
              <a:t>Marijuana</a:t>
            </a:r>
            <a:r>
              <a:rPr sz="48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sz="4000" b="1">
                <a:solidFill>
                  <a:schemeClr val="tx1"/>
                </a:solidFill>
                <a:latin typeface="Calibri" panose="020F0502020204030204" pitchFamily="34" charset="0"/>
                <a:ea typeface="Calibri" panose="020F0502020204030204" pitchFamily="34" charset="0"/>
                <a:cs typeface="Calibri" panose="020F0502020204030204" pitchFamily="34" charset="0"/>
              </a:rPr>
              <a:t>(Cannabis/THC)    </a:t>
            </a:r>
            <a:br>
              <a:rPr sz="4800" b="1">
                <a:solidFill>
                  <a:schemeClr val="tx1"/>
                </a:solidFill>
                <a:latin typeface="Calibri" panose="020F0502020204030204" pitchFamily="34" charset="0"/>
                <a:ea typeface="Calibri" panose="020F0502020204030204" pitchFamily="34" charset="0"/>
                <a:cs typeface="Calibri" panose="020F0502020204030204" pitchFamily="34" charset="0"/>
              </a:rPr>
            </a:br>
            <a:r>
              <a:rPr sz="4400" b="1">
                <a:solidFill>
                  <a:schemeClr val="tx1"/>
                </a:solidFill>
                <a:latin typeface="Calibri" panose="020F0502020204030204" pitchFamily="34" charset="0"/>
                <a:ea typeface="Calibri" panose="020F0502020204030204" pitchFamily="34" charset="0"/>
                <a:cs typeface="Calibri" panose="020F0502020204030204" pitchFamily="34" charset="0"/>
              </a:rPr>
              <a:t>&amp; Driving</a:t>
            </a:r>
          </a:p>
        </p:txBody>
      </p:sp>
      <p:sp>
        <p:nvSpPr>
          <p:cNvPr id="4" name="TextBox 3">
            <a:extLst>
              <a:ext uri="{FF2B5EF4-FFF2-40B4-BE49-F238E27FC236}">
                <a16:creationId xmlns:a16="http://schemas.microsoft.com/office/drawing/2014/main" id="{9CD57E7B-FB52-1C86-E537-12ABCAB4E277}"/>
              </a:ext>
            </a:extLst>
          </p:cNvPr>
          <p:cNvSpPr txBox="1"/>
          <p:nvPr/>
        </p:nvSpPr>
        <p:spPr>
          <a:xfrm>
            <a:off x="7713093" y="6029325"/>
            <a:ext cx="10610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latin typeface="Calibri"/>
              <a:ea typeface="Calibri"/>
              <a:cs typeface="Arial"/>
            </a:endParaRPr>
          </a:p>
          <a:p>
            <a:pPr algn="l"/>
            <a:endParaRPr lang="en-US" sz="1200">
              <a:latin typeface="Calibri"/>
              <a:ea typeface="Calibri"/>
              <a:cs typeface="Arial"/>
            </a:endParaRPr>
          </a:p>
          <a:p>
            <a:pPr algn="l"/>
            <a:r>
              <a:rPr lang="en-US" sz="1200">
                <a:latin typeface="Calibri"/>
                <a:ea typeface="Calibri"/>
                <a:cs typeface="Arial"/>
              </a:rPr>
              <a:t>CDC</a:t>
            </a:r>
            <a:endParaRPr lang="en-US" sz="1200">
              <a:latin typeface="Calibri"/>
              <a:ea typeface="Calibri"/>
            </a:endParaRPr>
          </a:p>
        </p:txBody>
      </p:sp>
    </p:spTree>
    <p:extLst>
      <p:ext uri="{BB962C8B-B14F-4D97-AF65-F5344CB8AC3E}">
        <p14:creationId xmlns:p14="http://schemas.microsoft.com/office/powerpoint/2010/main" val="213368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2000"/>
                                        <p:tgtEl>
                                          <p:spTgt spid="2">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69101" y="2133598"/>
            <a:ext cx="8393899" cy="4544291"/>
          </a:xfrm>
        </p:spPr>
        <p:txBody>
          <a:bodyPr>
            <a:normAutofit fontScale="77500" lnSpcReduction="20000"/>
          </a:bodyPr>
          <a:lstStyle/>
          <a:p>
            <a:pPr marL="0" indent="0">
              <a:buNone/>
              <a:defRPr/>
            </a:pPr>
            <a:r>
              <a:rPr lang="en-US" sz="4600" b="1">
                <a:solidFill>
                  <a:srgbClr val="1C1D1F"/>
                </a:solidFill>
                <a:latin typeface="Calibri"/>
                <a:ea typeface="+mn-lt"/>
                <a:cs typeface="+mn-lt"/>
              </a:rPr>
              <a:t>Driving under the influence (DUI) laws are not just for alcohol. Driving under the influence of drugs, including cannabis, is also dangerous and illegal.</a:t>
            </a:r>
            <a:endParaRPr lang="en-US" sz="4600" b="1">
              <a:solidFill>
                <a:srgbClr val="1C1D1F"/>
              </a:solidFill>
              <a:latin typeface="Calibri"/>
              <a:ea typeface="Calibri"/>
              <a:cs typeface="Calibri"/>
            </a:endParaRPr>
          </a:p>
          <a:p>
            <a:pPr marL="0" indent="0">
              <a:buNone/>
              <a:defRPr/>
            </a:pPr>
            <a:endParaRPr lang="en-US" sz="4600" b="1">
              <a:solidFill>
                <a:srgbClr val="1C1D1F"/>
              </a:solidFill>
              <a:latin typeface="Calibri"/>
              <a:ea typeface="Calibri"/>
              <a:cs typeface="Calibri"/>
            </a:endParaRPr>
          </a:p>
          <a:p>
            <a:pPr marL="0" indent="0">
              <a:buNone/>
              <a:defRPr/>
            </a:pPr>
            <a:r>
              <a:rPr lang="en-US" sz="4600" b="1">
                <a:solidFill>
                  <a:srgbClr val="000000"/>
                </a:solidFill>
                <a:latin typeface="Calibri"/>
                <a:ea typeface="Calibri"/>
                <a:cs typeface="Calibri"/>
              </a:rPr>
              <a:t>Marijuana use before driving has resulted in serious auto accidents across Michigan.</a:t>
            </a:r>
            <a:endParaRPr lang="en-US" sz="3600">
              <a:solidFill>
                <a:srgbClr val="1C1D1F"/>
              </a:solidFill>
              <a:latin typeface="Calibri"/>
              <a:ea typeface="Calibri"/>
              <a:cs typeface="Calibri"/>
            </a:endParaRPr>
          </a:p>
          <a:p>
            <a:pPr marL="0" indent="0">
              <a:buNone/>
              <a:defRPr/>
            </a:pPr>
            <a:r>
              <a:rPr lang="en-US" sz="2400">
                <a:latin typeface="Franklin Gothic Medium"/>
              </a:rPr>
              <a:t>	</a:t>
            </a:r>
            <a:r>
              <a:rPr lang="en-US" sz="2400"/>
              <a:t>	</a:t>
            </a:r>
            <a:endParaRPr lang="en-US" sz="500">
              <a:solidFill>
                <a:srgbClr val="E7BC29"/>
              </a:solidFill>
            </a:endParaRPr>
          </a:p>
          <a:p>
            <a:pPr marL="0" indent="0">
              <a:buFont typeface="Wingdings 2" panose="05020102010507070707" pitchFamily="18" charset="2"/>
              <a:buNone/>
              <a:defRPr/>
            </a:pPr>
            <a:r>
              <a:rPr lang="en-US" sz="2400"/>
              <a:t>													 </a:t>
            </a:r>
            <a:endParaRPr lang="en-US" sz="500">
              <a:solidFill>
                <a:schemeClr val="accent3"/>
              </a:solidFill>
            </a:endParaRPr>
          </a:p>
        </p:txBody>
      </p:sp>
      <p:sp>
        <p:nvSpPr>
          <p:cNvPr id="3" name="Title 2"/>
          <p:cNvSpPr>
            <a:spLocks noGrp="1"/>
          </p:cNvSpPr>
          <p:nvPr>
            <p:ph type="title"/>
          </p:nvPr>
        </p:nvSpPr>
        <p:spPr>
          <a:xfrm>
            <a:off x="533400" y="358588"/>
            <a:ext cx="8229600" cy="1571812"/>
          </a:xfrm>
        </p:spPr>
        <p:txBody>
          <a:bodyPr>
            <a:noAutofit/>
          </a:bodyPr>
          <a:lstStyle/>
          <a:p>
            <a:pPr algn="ctr" eaLnBrk="1" fontAlgn="auto" hangingPunct="1">
              <a:spcAft>
                <a:spcPts val="0"/>
              </a:spcAft>
              <a:defRPr/>
            </a:pP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Marijuana</a:t>
            </a:r>
            <a:r>
              <a:rPr lang="en-US" sz="60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a:solidFill>
                  <a:schemeClr val="tx1"/>
                </a:solidFill>
                <a:latin typeface="Calibri" panose="020F0502020204030204" pitchFamily="34" charset="0"/>
                <a:ea typeface="Calibri" panose="020F0502020204030204" pitchFamily="34" charset="0"/>
                <a:cs typeface="Calibri" panose="020F0502020204030204" pitchFamily="34" charset="0"/>
              </a:rPr>
              <a:t>(Cannabis/THC)    </a:t>
            </a:r>
            <a:br>
              <a:rPr lang="en-US" sz="6000" b="1">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&amp; Driving</a:t>
            </a:r>
            <a:endParaRPr sz="4400" b="1">
              <a:solidFill>
                <a:srgbClr val="99663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DE0E609-8CEB-A265-2934-B4BA6ED88B01}"/>
              </a:ext>
            </a:extLst>
          </p:cNvPr>
          <p:cNvSpPr txBox="1"/>
          <p:nvPr/>
        </p:nvSpPr>
        <p:spPr>
          <a:xfrm>
            <a:off x="5125926" y="6222413"/>
            <a:ext cx="36489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Arial"/>
              </a:rPr>
              <a:t>University of Michigan Injury Prevention Center, 2020</a:t>
            </a:r>
            <a:endParaRPr lang="en-US" sz="1200">
              <a:latin typeface="Calibri"/>
              <a:ea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20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F8C891">
            <a:alpha val="46000"/>
          </a:srgbClr>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idx="1"/>
          </p:nvPr>
        </p:nvSpPr>
        <p:spPr>
          <a:xfrm>
            <a:off x="444500" y="1838037"/>
            <a:ext cx="6840747" cy="4296064"/>
          </a:xfrm>
        </p:spPr>
        <p:style>
          <a:lnRef idx="2">
            <a:schemeClr val="accent2"/>
          </a:lnRef>
          <a:fillRef idx="1">
            <a:schemeClr val="lt1"/>
          </a:fillRef>
          <a:effectRef idx="0">
            <a:schemeClr val="accent2"/>
          </a:effectRef>
          <a:fontRef idx="minor">
            <a:schemeClr val="dk1"/>
          </a:fontRef>
        </p:style>
        <p:txBody>
          <a:bodyPr/>
          <a:lstStyle/>
          <a:p>
            <a:pPr algn="ctr">
              <a:spcBef>
                <a:spcPts val="0"/>
              </a:spcBef>
              <a:buNone/>
            </a:pPr>
            <a:r>
              <a:rPr lang="en-US" altLang="en-US" sz="5400" b="1" i="1">
                <a:latin typeface="Calibri"/>
                <a:ea typeface="Calibri"/>
                <a:cs typeface="Aharoni"/>
              </a:rPr>
              <a:t>If you have 10 </a:t>
            </a:r>
            <a:endParaRPr lang="en-US" sz="5400"/>
          </a:p>
          <a:p>
            <a:pPr algn="ctr">
              <a:spcBef>
                <a:spcPts val="0"/>
              </a:spcBef>
              <a:buNone/>
            </a:pPr>
            <a:r>
              <a:rPr lang="en-US" altLang="en-US" sz="5400" b="1" i="1">
                <a:latin typeface="Calibri"/>
                <a:ea typeface="Calibri"/>
                <a:cs typeface="Aharoni"/>
              </a:rPr>
              <a:t>high school students, how many of them do you think use marijuana?</a:t>
            </a:r>
            <a:endParaRPr lang="en-US" altLang="en-US" sz="6600">
              <a:latin typeface="Aharoni" panose="02010803020104030203" pitchFamily="2" charset="-79"/>
              <a:cs typeface="Aharoni" panose="02010803020104030203" pitchFamily="2" charset="-79"/>
            </a:endParaRPr>
          </a:p>
        </p:txBody>
      </p:sp>
      <p:sp>
        <p:nvSpPr>
          <p:cNvPr id="60419" name="Text Box 3"/>
          <p:cNvSpPr txBox="1">
            <a:spLocks noChangeArrowheads="1"/>
          </p:cNvSpPr>
          <p:nvPr/>
        </p:nvSpPr>
        <p:spPr bwMode="auto">
          <a:xfrm>
            <a:off x="3124200" y="4267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latin typeface="Arial" panose="020B0604020202020204" pitchFamily="34" charset="0"/>
            </a:endParaRPr>
          </a:p>
        </p:txBody>
      </p:sp>
      <p:sp>
        <p:nvSpPr>
          <p:cNvPr id="2" name="TextBox 1">
            <a:extLst>
              <a:ext uri="{FF2B5EF4-FFF2-40B4-BE49-F238E27FC236}">
                <a16:creationId xmlns:a16="http://schemas.microsoft.com/office/drawing/2014/main" id="{437EE6E3-6846-7B14-4674-29640830489B}"/>
              </a:ext>
            </a:extLst>
          </p:cNvPr>
          <p:cNvSpPr txBox="1"/>
          <p:nvPr/>
        </p:nvSpPr>
        <p:spPr>
          <a:xfrm>
            <a:off x="3124201" y="381001"/>
            <a:ext cx="2438400" cy="769441"/>
          </a:xfrm>
          <a:prstGeom prst="rect">
            <a:avLst/>
          </a:prstGeom>
          <a:noFill/>
        </p:spPr>
        <p:txBody>
          <a:bodyPr wrap="square" rtlCol="0">
            <a:spAutoFit/>
          </a:bodyPr>
          <a:lstStyle/>
          <a:p>
            <a:r>
              <a:rPr lang="en-US" sz="4400" b="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ACTIVITY</a:t>
            </a:r>
          </a:p>
        </p:txBody>
      </p:sp>
      <p:pic>
        <p:nvPicPr>
          <p:cNvPr id="3" name="Picture 2" descr="Free I Wonder Cliparts, Download Free Clip Art, Free Clip Art on Clipart  Library">
            <a:extLst>
              <a:ext uri="{FF2B5EF4-FFF2-40B4-BE49-F238E27FC236}">
                <a16:creationId xmlns:a16="http://schemas.microsoft.com/office/drawing/2014/main" id="{87C13A84-1BCE-C0DD-F069-3CD7CC33ACCD}"/>
              </a:ext>
            </a:extLst>
          </p:cNvPr>
          <p:cNvPicPr>
            <a:picLocks noChangeAspect="1"/>
          </p:cNvPicPr>
          <p:nvPr/>
        </p:nvPicPr>
        <p:blipFill>
          <a:blip r:embed="rId3"/>
          <a:stretch>
            <a:fillRect/>
          </a:stretch>
        </p:blipFill>
        <p:spPr>
          <a:xfrm>
            <a:off x="7398328" y="79785"/>
            <a:ext cx="1557878" cy="2185264"/>
          </a:xfrm>
          <a:prstGeom prst="rect">
            <a:avLst/>
          </a:prstGeom>
          <a:ln>
            <a:noFill/>
          </a:ln>
          <a:effectLst>
            <a:softEdge rad="112500"/>
          </a:effectLst>
        </p:spPr>
      </p:pic>
    </p:spTree>
  </p:cSld>
  <p:clrMapOvr>
    <a:masterClrMapping/>
  </p:clrMapOvr>
  <p:transition>
    <p:blinds dir="vert"/>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F282EBC-5E2D-4DC0-B9CB-91DAED11469B}"/>
              </a:ext>
            </a:extLst>
          </p:cNvPr>
          <p:cNvSpPr>
            <a:spLocks noGrp="1" noChangeArrowheads="1"/>
          </p:cNvSpPr>
          <p:nvPr>
            <p:ph type="title"/>
          </p:nvPr>
        </p:nvSpPr>
        <p:spPr>
          <a:xfrm>
            <a:off x="152400" y="292101"/>
            <a:ext cx="8991600" cy="3539706"/>
          </a:xfrm>
        </p:spPr>
        <p:txBody>
          <a:bodyPr vert="horz" lIns="91440" tIns="45720" rIns="91440" bIns="45720" rtlCol="0" anchor="b" anchorCtr="0">
            <a:normAutofit fontScale="90000"/>
          </a:bodyPr>
          <a:lstStyle/>
          <a:p>
            <a:pPr algn="ctr" eaLnBrk="1" fontAlgn="auto" hangingPunct="1">
              <a:spcAft>
                <a:spcPts val="0"/>
              </a:spcAft>
              <a:defRPr/>
            </a:pP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b="1">
                <a:latin typeface="Gulim" pitchFamily="34" charset="-127"/>
                <a:ea typeface="Gulim" pitchFamily="34" charset="-127"/>
              </a:rPr>
            </a:br>
            <a:br>
              <a:rPr lang="en-US" b="1">
                <a:latin typeface="Gulim" pitchFamily="34" charset="-127"/>
                <a:ea typeface="Gulim" pitchFamily="34" charset="-127"/>
              </a:rPr>
            </a:br>
            <a:br>
              <a:rPr lang="en-US" b="1">
                <a:latin typeface="Gulim" pitchFamily="34" charset="-127"/>
                <a:ea typeface="Gulim" pitchFamily="34" charset="-127"/>
              </a:rPr>
            </a:br>
            <a:br>
              <a:rPr lang="en-US" b="1">
                <a:latin typeface="Gulim" pitchFamily="34" charset="-127"/>
                <a:ea typeface="Gulim" pitchFamily="34" charset="-127"/>
              </a:rPr>
            </a:br>
            <a:r>
              <a:rPr lang="en-US" sz="4400" b="1">
                <a:solidFill>
                  <a:schemeClr val="tx1"/>
                </a:solidFill>
                <a:latin typeface="Calibri"/>
                <a:ea typeface="Gulim"/>
                <a:cs typeface="Calibri"/>
              </a:rPr>
              <a:t>National Monitoring</a:t>
            </a:r>
            <a:r>
              <a:rPr lang="en-US" sz="4400" b="1">
                <a:solidFill>
                  <a:schemeClr val="tx1"/>
                </a:solidFill>
                <a:latin typeface="Calibri"/>
                <a:ea typeface="Calibri" panose="020F0502020204030204" pitchFamily="34" charset="0"/>
                <a:cs typeface="Calibri"/>
              </a:rPr>
              <a:t> </a:t>
            </a:r>
            <a:br>
              <a:rPr lang="en-US" sz="4400" b="1">
                <a:solidFill>
                  <a:schemeClr val="tx1"/>
                </a:solidFill>
                <a:latin typeface="Calibri"/>
                <a:ea typeface="Calibri" panose="020F0502020204030204" pitchFamily="34" charset="0"/>
                <a:cs typeface="Calibri"/>
              </a:rPr>
            </a:br>
            <a:r>
              <a:rPr lang="en-US" sz="4400" b="1">
                <a:solidFill>
                  <a:schemeClr val="tx1"/>
                </a:solidFill>
                <a:latin typeface="Calibri"/>
                <a:ea typeface="Calibri" panose="020F0502020204030204" pitchFamily="34" charset="0"/>
                <a:cs typeface="Calibri"/>
              </a:rPr>
              <a:t>the Future Survey (2024)</a:t>
            </a:r>
            <a:br>
              <a:rPr lang="en-US" sz="4400" b="1">
                <a:latin typeface="Calibri" panose="020F0502020204030204" pitchFamily="34" charset="0"/>
                <a:ea typeface="Calibri" panose="020F0502020204030204" pitchFamily="34" charset="0"/>
                <a:cs typeface="Calibri" panose="020F0502020204030204" pitchFamily="34" charset="0"/>
              </a:rPr>
            </a:br>
            <a:r>
              <a:rPr lang="en-US" sz="4400" b="1">
                <a:solidFill>
                  <a:schemeClr val="tx1"/>
                </a:solidFill>
                <a:latin typeface="Calibri"/>
                <a:ea typeface="Calibri" panose="020F0502020204030204" pitchFamily="34" charset="0"/>
                <a:cs typeface="Calibri"/>
              </a:rPr>
              <a:t>University of Michigan</a:t>
            </a:r>
            <a:br>
              <a:rPr lang="en-US" sz="4000" b="1">
                <a:solidFill>
                  <a:schemeClr val="tx1"/>
                </a:solidFill>
                <a:latin typeface="Calibri"/>
                <a:ea typeface="Calibri" panose="020F0502020204030204" pitchFamily="34" charset="0"/>
                <a:cs typeface="Calibri"/>
              </a:rPr>
            </a:br>
            <a:br>
              <a:rPr sz="4000" b="1">
                <a:latin typeface="Gulim" pitchFamily="34" charset="-127"/>
                <a:ea typeface="Gulim" pitchFamily="34" charset="-127"/>
              </a:rPr>
            </a:br>
            <a:br>
              <a:rPr sz="4400" b="1">
                <a:latin typeface="Kristen ITC" pitchFamily="66" charset="0"/>
              </a:rPr>
            </a:br>
            <a:endParaRPr b="1">
              <a:latin typeface="Kristen ITC" pitchFamily="66" charset="0"/>
            </a:endParaRPr>
          </a:p>
        </p:txBody>
      </p:sp>
      <p:graphicFrame>
        <p:nvGraphicFramePr>
          <p:cNvPr id="4" name="Table 3">
            <a:extLst>
              <a:ext uri="{FF2B5EF4-FFF2-40B4-BE49-F238E27FC236}">
                <a16:creationId xmlns:a16="http://schemas.microsoft.com/office/drawing/2014/main" id="{B6820907-95FC-4EF2-B0DB-A272599EC400}"/>
              </a:ext>
            </a:extLst>
          </p:cNvPr>
          <p:cNvGraphicFramePr>
            <a:graphicFrameLocks noGrp="1"/>
          </p:cNvGraphicFramePr>
          <p:nvPr>
            <p:extLst>
              <p:ext uri="{D42A27DB-BD31-4B8C-83A1-F6EECF244321}">
                <p14:modId xmlns:p14="http://schemas.microsoft.com/office/powerpoint/2010/main" val="2529415321"/>
              </p:ext>
            </p:extLst>
          </p:nvPr>
        </p:nvGraphicFramePr>
        <p:xfrm>
          <a:off x="414068" y="2639683"/>
          <a:ext cx="8212347" cy="3767443"/>
        </p:xfrm>
        <a:graphic>
          <a:graphicData uri="http://schemas.openxmlformats.org/drawingml/2006/table">
            <a:tbl>
              <a:tblPr firstRow="1" bandRow="1">
                <a:tableStyleId>{21E4AEA4-8DFA-4A89-87EB-49C32662AFE0}</a:tableStyleId>
              </a:tblPr>
              <a:tblGrid>
                <a:gridCol w="4146300">
                  <a:extLst>
                    <a:ext uri="{9D8B030D-6E8A-4147-A177-3AD203B41FA5}">
                      <a16:colId xmlns:a16="http://schemas.microsoft.com/office/drawing/2014/main" val="20001"/>
                    </a:ext>
                  </a:extLst>
                </a:gridCol>
                <a:gridCol w="4066047">
                  <a:extLst>
                    <a:ext uri="{9D8B030D-6E8A-4147-A177-3AD203B41FA5}">
                      <a16:colId xmlns:a16="http://schemas.microsoft.com/office/drawing/2014/main" val="20002"/>
                    </a:ext>
                  </a:extLst>
                </a:gridCol>
              </a:tblGrid>
              <a:tr h="1184033">
                <a:tc>
                  <a:txBody>
                    <a:bodyPr/>
                    <a:lstStyle/>
                    <a:p>
                      <a:pPr algn="ctr"/>
                      <a:r>
                        <a:rPr lang="en-US" sz="4400">
                          <a:solidFill>
                            <a:schemeClr val="tx1"/>
                          </a:solidFill>
                          <a:latin typeface="Calibri" panose="020F0502020204030204" pitchFamily="34" charset="0"/>
                          <a:ea typeface="Calibri" panose="020F0502020204030204" pitchFamily="34" charset="0"/>
                          <a:cs typeface="Calibri" panose="020F0502020204030204" pitchFamily="34" charset="0"/>
                        </a:rPr>
                        <a:t>8</a:t>
                      </a:r>
                      <a:r>
                        <a:rPr lang="en-US" sz="4400" baseline="3000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4400">
                          <a:solidFill>
                            <a:schemeClr val="tx1"/>
                          </a:solidFill>
                          <a:latin typeface="Calibri" panose="020F0502020204030204" pitchFamily="34" charset="0"/>
                          <a:ea typeface="Calibri" panose="020F0502020204030204" pitchFamily="34" charset="0"/>
                          <a:cs typeface="Calibri" panose="020F0502020204030204" pitchFamily="34" charset="0"/>
                        </a:rPr>
                        <a:t> Graders</a:t>
                      </a:r>
                    </a:p>
                  </a:txBody>
                  <a:tcPr/>
                </a:tc>
                <a:tc>
                  <a:txBody>
                    <a:bodyPr/>
                    <a:lstStyle/>
                    <a:p>
                      <a:pPr algn="ctr"/>
                      <a:r>
                        <a:rPr lang="en-US" sz="4400">
                          <a:solidFill>
                            <a:schemeClr val="tx1"/>
                          </a:solidFill>
                          <a:latin typeface="Calibri" panose="020F0502020204030204" pitchFamily="34" charset="0"/>
                          <a:ea typeface="Calibri" panose="020F0502020204030204" pitchFamily="34" charset="0"/>
                          <a:cs typeface="Calibri" panose="020F0502020204030204" pitchFamily="34" charset="0"/>
                        </a:rPr>
                        <a:t>10</a:t>
                      </a:r>
                      <a:r>
                        <a:rPr lang="en-US" sz="4400" baseline="3000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4400">
                          <a:solidFill>
                            <a:schemeClr val="tx1"/>
                          </a:solidFill>
                          <a:latin typeface="Calibri" panose="020F0502020204030204" pitchFamily="34" charset="0"/>
                          <a:ea typeface="Calibri" panose="020F0502020204030204" pitchFamily="34" charset="0"/>
                          <a:cs typeface="Calibri" panose="020F0502020204030204" pitchFamily="34" charset="0"/>
                        </a:rPr>
                        <a:t> Graders</a:t>
                      </a:r>
                    </a:p>
                  </a:txBody>
                  <a:tcPr/>
                </a:tc>
                <a:extLst>
                  <a:ext uri="{0D108BD9-81ED-4DB2-BD59-A6C34878D82A}">
                    <a16:rowId xmlns:a16="http://schemas.microsoft.com/office/drawing/2014/main" val="10000"/>
                  </a:ext>
                </a:extLst>
              </a:tr>
              <a:tr h="2583410">
                <a:tc>
                  <a:txBody>
                    <a:bodyPr/>
                    <a:lstStyle/>
                    <a:p>
                      <a:pPr lvl="0" algn="ctr">
                        <a:buNone/>
                      </a:pPr>
                      <a:r>
                        <a:rPr lang="en-US" sz="3600" b="1">
                          <a:solidFill>
                            <a:schemeClr val="tx1"/>
                          </a:solidFill>
                          <a:latin typeface="Calibri"/>
                          <a:ea typeface="Calibri"/>
                          <a:cs typeface="Calibri"/>
                        </a:rPr>
                        <a:t>More than</a:t>
                      </a:r>
                      <a:endParaRPr lang="en-US" sz="3600"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9 out of 10 </a:t>
                      </a:r>
                    </a:p>
                    <a:p>
                      <a:pPr lvl="0" algn="ctr">
                        <a:buNone/>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had NEVER USED Marijuana</a:t>
                      </a:r>
                    </a:p>
                  </a:txBody>
                  <a:tcPr/>
                </a:tc>
                <a:tc>
                  <a:txBody>
                    <a:bodyPr/>
                    <a:lstStyle/>
                    <a:p>
                      <a:pPr lvl="0" algn="ctr">
                        <a:buNone/>
                      </a:pPr>
                      <a:r>
                        <a:rPr lang="en-US" sz="3600" b="1">
                          <a:solidFill>
                            <a:schemeClr val="tx1"/>
                          </a:solidFill>
                          <a:latin typeface="Calibri"/>
                          <a:ea typeface="Calibri"/>
                          <a:cs typeface="Calibri"/>
                        </a:rPr>
                        <a:t>More than</a:t>
                      </a:r>
                    </a:p>
                    <a:p>
                      <a:pPr lvl="0" algn="ctr">
                        <a:buNone/>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8 out of 10 </a:t>
                      </a:r>
                    </a:p>
                    <a:p>
                      <a:pPr lvl="0" algn="ctr">
                        <a:buNone/>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had NEVER USED Marijuana</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93433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C891">
            <a:alpha val="46000"/>
          </a:srgbClr>
        </a:solidFill>
        <a:effectLst/>
      </p:bgPr>
    </p:bg>
    <p:spTree>
      <p:nvGrpSpPr>
        <p:cNvPr id="1" name=""/>
        <p:cNvGrpSpPr/>
        <p:nvPr/>
      </p:nvGrpSpPr>
      <p:grpSpPr>
        <a:xfrm>
          <a:off x="0" y="0"/>
          <a:ext cx="0" cy="0"/>
          <a:chOff x="0" y="0"/>
          <a:chExt cx="0" cy="0"/>
        </a:xfrm>
      </p:grpSpPr>
      <p:graphicFrame>
        <p:nvGraphicFramePr>
          <p:cNvPr id="62468" name="Content Placeholder 1">
            <a:extLst>
              <a:ext uri="{FF2B5EF4-FFF2-40B4-BE49-F238E27FC236}">
                <a16:creationId xmlns:a16="http://schemas.microsoft.com/office/drawing/2014/main" id="{E9B6D1A8-E52E-695B-79C2-7FAB590DAAF1}"/>
              </a:ext>
            </a:extLst>
          </p:cNvPr>
          <p:cNvGraphicFramePr>
            <a:graphicFrameLocks noGrp="1"/>
          </p:cNvGraphicFramePr>
          <p:nvPr>
            <p:ph idx="1"/>
            <p:extLst>
              <p:ext uri="{D42A27DB-BD31-4B8C-83A1-F6EECF244321}">
                <p14:modId xmlns:p14="http://schemas.microsoft.com/office/powerpoint/2010/main" val="3597152546"/>
              </p:ext>
            </p:extLst>
          </p:nvPr>
        </p:nvGraphicFramePr>
        <p:xfrm>
          <a:off x="522513" y="1480457"/>
          <a:ext cx="8136578" cy="5223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628650" y="154489"/>
            <a:ext cx="7886700" cy="1079225"/>
          </a:xfrm>
        </p:spPr>
        <p:txBody>
          <a:bodyPr vert="horz" lIns="91440" tIns="45720" rIns="91440" bIns="45720" rtlCol="0" anchor="b" anchorCtr="0">
            <a:normAutofit/>
          </a:bodyPr>
          <a:lstStyle/>
          <a:p>
            <a:pPr algn="ctr">
              <a:defRPr/>
            </a:pPr>
            <a:r>
              <a:rPr lang="en-US" sz="6000" b="1">
                <a:solidFill>
                  <a:schemeClr val="tx1"/>
                </a:solidFill>
                <a:latin typeface="Calibri"/>
                <a:ea typeface="Calibri"/>
                <a:cs typeface="Calibri"/>
              </a:rPr>
              <a:t>REMEMBER…</a:t>
            </a:r>
            <a:endParaRPr lang="en-US" sz="60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alphaModFix amt="28000"/>
            <a:lum/>
          </a:blip>
          <a:srcRect/>
          <a:stretch>
            <a:fillRect l="-11000" r="-11000"/>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idx="1"/>
          </p:nvPr>
        </p:nvSpPr>
        <p:spPr>
          <a:xfrm>
            <a:off x="911740" y="1116307"/>
            <a:ext cx="7775060" cy="5360693"/>
          </a:xfrm>
        </p:spPr>
        <p:txBody>
          <a:bodyPr/>
          <a:lstStyle/>
          <a:p>
            <a:pPr algn="ctr">
              <a:buFont typeface="Wingdings 2" panose="05020102010507070707" pitchFamily="18" charset="2"/>
              <a:buNone/>
            </a:pPr>
            <a:r>
              <a:rPr lang="en-US" altLang="en-US" sz="7200" b="1" i="1">
                <a:latin typeface="Calibri"/>
                <a:cs typeface="Aharoni"/>
              </a:rPr>
              <a:t>MOST teens </a:t>
            </a:r>
            <a:endParaRPr lang="en-US" altLang="en-US" sz="7200" b="1" i="1">
              <a:latin typeface="Calibri"/>
              <a:ea typeface="Calibri"/>
              <a:cs typeface="Aharoni"/>
            </a:endParaRPr>
          </a:p>
          <a:p>
            <a:pPr algn="ctr">
              <a:buNone/>
            </a:pPr>
            <a:r>
              <a:rPr lang="en-US" altLang="en-US" sz="7200" b="1" i="1" u="sng">
                <a:latin typeface="Calibri"/>
                <a:cs typeface="Aharoni"/>
              </a:rPr>
              <a:t>DO NOT</a:t>
            </a:r>
            <a:r>
              <a:rPr lang="en-US" altLang="en-US" sz="7200" b="1" i="1">
                <a:latin typeface="Calibri"/>
                <a:cs typeface="Aharoni"/>
              </a:rPr>
              <a:t> use marijuana (cannabis/THC).</a:t>
            </a:r>
            <a:endParaRPr lang="en-US" altLang="en-US" sz="7200" b="1" i="1">
              <a:latin typeface="Calibri"/>
              <a:ea typeface="Calibri"/>
              <a:cs typeface="Aharoni"/>
            </a:endParaRPr>
          </a:p>
          <a:p>
            <a:pPr algn="ctr">
              <a:buFont typeface="Wingdings 2" panose="05020102010507070707" pitchFamily="18" charset="2"/>
              <a:buNone/>
            </a:pPr>
            <a:endParaRPr lang="en-US" altLang="en-US" sz="6600">
              <a:latin typeface="Rockwell Extra Bold" panose="02060903040505020403" pitchFamily="18" charset="0"/>
            </a:endParaRPr>
          </a:p>
          <a:p>
            <a:pPr algn="ctr" eaLnBrk="1" hangingPunct="1">
              <a:buFontTx/>
              <a:buNone/>
            </a:pPr>
            <a:endParaRPr lang="en-US" altLang="en-US" sz="6600">
              <a:latin typeface="Ravie" panose="04040805050809020602" pitchFamily="82" charset="0"/>
            </a:endParaRPr>
          </a:p>
        </p:txBody>
      </p:sp>
      <p:sp>
        <p:nvSpPr>
          <p:cNvPr id="68611" name="Text Box 3"/>
          <p:cNvSpPr txBox="1">
            <a:spLocks noChangeArrowheads="1"/>
          </p:cNvSpPr>
          <p:nvPr/>
        </p:nvSpPr>
        <p:spPr bwMode="auto">
          <a:xfrm>
            <a:off x="3124200" y="4267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000000"/>
              </a:solidFill>
              <a:latin typeface="Arial" panose="020B0604020202020204" pitchFamily="34" charset="0"/>
            </a:endParaRPr>
          </a:p>
        </p:txBody>
      </p:sp>
      <p:sp>
        <p:nvSpPr>
          <p:cNvPr id="2" name="TextBox 1">
            <a:extLst>
              <a:ext uri="{FF2B5EF4-FFF2-40B4-BE49-F238E27FC236}">
                <a16:creationId xmlns:a16="http://schemas.microsoft.com/office/drawing/2014/main" id="{32841421-0BD9-2064-C9A7-D752AF258155}"/>
              </a:ext>
            </a:extLst>
          </p:cNvPr>
          <p:cNvSpPr txBox="1"/>
          <p:nvPr/>
        </p:nvSpPr>
        <p:spPr>
          <a:xfrm>
            <a:off x="483079" y="281797"/>
            <a:ext cx="64813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Calibri"/>
                <a:cs typeface="Arial"/>
              </a:rPr>
              <a:t>REMEMBER…</a:t>
            </a:r>
            <a:endParaRPr lang="en-US" sz="4400" b="1">
              <a:cs typeface="Arial"/>
            </a:endParaRPr>
          </a:p>
        </p:txBody>
      </p:sp>
    </p:spTree>
  </p:cSld>
  <p:clrMapOvr>
    <a:masterClrMapping/>
  </p:clrMapOvr>
  <p:transition>
    <p:blinds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37000"/>
          </a:blip>
          <a:tile tx="0" ty="0" sx="100000" sy="100000" flip="none" algn="tl"/>
        </a:blipFill>
        <a:effectLst/>
      </p:bgPr>
    </p:bg>
    <p:spTree>
      <p:nvGrpSpPr>
        <p:cNvPr id="1" name=""/>
        <p:cNvGrpSpPr/>
        <p:nvPr/>
      </p:nvGrpSpPr>
      <p:grpSpPr>
        <a:xfrm>
          <a:off x="0" y="0"/>
          <a:ext cx="0" cy="0"/>
          <a:chOff x="0" y="0"/>
          <a:chExt cx="0" cy="0"/>
        </a:xfrm>
      </p:grpSpPr>
      <p:graphicFrame>
        <p:nvGraphicFramePr>
          <p:cNvPr id="98308" name="Content Placeholder 1">
            <a:extLst>
              <a:ext uri="{FF2B5EF4-FFF2-40B4-BE49-F238E27FC236}">
                <a16:creationId xmlns:a16="http://schemas.microsoft.com/office/drawing/2014/main" id="{7963E3E1-2700-6D33-7DF1-38830919CFAF}"/>
              </a:ext>
            </a:extLst>
          </p:cNvPr>
          <p:cNvGraphicFramePr>
            <a:graphicFrameLocks noGrp="1"/>
          </p:cNvGraphicFramePr>
          <p:nvPr>
            <p:ph idx="1"/>
            <p:extLst>
              <p:ext uri="{D42A27DB-BD31-4B8C-83A1-F6EECF244321}">
                <p14:modId xmlns:p14="http://schemas.microsoft.com/office/powerpoint/2010/main" val="2065215970"/>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vert="horz" lIns="91440" tIns="45720" rIns="91440" bIns="45720" rtlCol="0" anchor="b" anchorCtr="0">
            <a:normAutofit/>
          </a:bodyPr>
          <a:lstStyle/>
          <a:p>
            <a:pPr algn="ctr">
              <a:defRPr/>
            </a:pPr>
            <a:r>
              <a:rPr lang="en-US" sz="6600" b="1">
                <a:solidFill>
                  <a:schemeClr val="tx1"/>
                </a:solidFill>
                <a:latin typeface="Calibri"/>
                <a:cs typeface="Calibri"/>
              </a:rPr>
              <a:t>Get The Facts…..</a:t>
            </a:r>
            <a:endParaRPr lang="en-US" sz="6600" b="1">
              <a:ln w="3200">
                <a:solidFill>
                  <a:srgbClr val="FEFAC9">
                    <a:shade val="75000"/>
                    <a:alpha val="25000"/>
                  </a:srgbClr>
                </a:solidFill>
                <a:prstDash val="solid"/>
                <a:round/>
              </a:ln>
              <a:solidFill>
                <a:schemeClr val="tx1"/>
              </a:solidFill>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C891">
            <a:alpha val="46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9C71-BB60-B4B2-1668-EF4FC0BC2FE2}"/>
              </a:ext>
            </a:extLst>
          </p:cNvPr>
          <p:cNvSpPr>
            <a:spLocks noGrp="1"/>
          </p:cNvSpPr>
          <p:nvPr>
            <p:ph type="title"/>
          </p:nvPr>
        </p:nvSpPr>
        <p:spPr>
          <a:xfrm>
            <a:off x="457200" y="152400"/>
            <a:ext cx="8229600" cy="904240"/>
          </a:xfrm>
        </p:spPr>
        <p:txBody>
          <a:bodyPr vert="horz" lIns="91440" tIns="45720" rIns="91440" bIns="45720" rtlCol="0" anchor="b" anchorCtr="0">
            <a:normAutofit/>
          </a:bodyPr>
          <a:lstStyle/>
          <a:p>
            <a:pPr algn="ctr"/>
            <a:r>
              <a:rPr lang="en-US" sz="4800" b="1">
                <a:solidFill>
                  <a:schemeClr val="tx1"/>
                </a:solidFill>
                <a:latin typeface="Calibri"/>
                <a:ea typeface="Calibri"/>
                <a:cs typeface="Calibri"/>
              </a:rPr>
              <a:t>Information Provided By:</a:t>
            </a:r>
            <a:endParaRPr lang="en-US" sz="4800" b="1">
              <a:ln w="3200">
                <a:solidFill>
                  <a:srgbClr val="FEFAC9">
                    <a:shade val="75000"/>
                    <a:alpha val="25000"/>
                  </a:srgbClr>
                </a:solidFill>
                <a:prstDash val="solid"/>
                <a:round/>
              </a:ln>
              <a:solidFill>
                <a:schemeClr val="tx1"/>
              </a:solidFill>
              <a:latin typeface="Calibri"/>
              <a:ea typeface="Calibri"/>
              <a:cs typeface="Calibri"/>
            </a:endParaRPr>
          </a:p>
        </p:txBody>
      </p:sp>
      <p:pic>
        <p:nvPicPr>
          <p:cNvPr id="1026" name="Picture 2" descr="Chippewa Valley Coalition for Youth and Families Home">
            <a:extLst>
              <a:ext uri="{FF2B5EF4-FFF2-40B4-BE49-F238E27FC236}">
                <a16:creationId xmlns:a16="http://schemas.microsoft.com/office/drawing/2014/main" id="{2B8F9806-7560-0076-B1CE-527F4A676A9D}"/>
              </a:ext>
            </a:extLst>
          </p:cNvPr>
          <p:cNvPicPr>
            <a:picLocks noGrp="1" noChangeAspect="1" noChangeArrowheads="1"/>
          </p:cNvPicPr>
          <p:nvPr>
            <p:ph idx="1"/>
          </p:nvPr>
        </p:nvPicPr>
        <p:blipFill>
          <a:blip r:embed="rId3">
            <a:alphaModFix/>
            <a:extLst>
              <a:ext uri="{28A0092B-C50C-407E-A947-70E740481C1C}">
                <a14:useLocalDpi xmlns:a14="http://schemas.microsoft.com/office/drawing/2010/main" val="0"/>
              </a:ext>
            </a:extLst>
          </a:blip>
          <a:srcRect/>
          <a:stretch>
            <a:fillRect/>
          </a:stretch>
        </p:blipFill>
        <p:spPr bwMode="auto">
          <a:xfrm>
            <a:off x="1799470" y="1339299"/>
            <a:ext cx="5539241" cy="2098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38346A-E90A-D02E-73C9-3B444F08CE66}"/>
              </a:ext>
            </a:extLst>
          </p:cNvPr>
          <p:cNvSpPr txBox="1"/>
          <p:nvPr/>
        </p:nvSpPr>
        <p:spPr>
          <a:xfrm>
            <a:off x="1960880" y="5349240"/>
            <a:ext cx="6029960" cy="1538883"/>
          </a:xfrm>
          <a:prstGeom prst="rect">
            <a:avLst/>
          </a:prstGeom>
          <a:noFill/>
        </p:spPr>
        <p:txBody>
          <a:bodyPr wrap="square" lIns="91440" tIns="45720" rIns="91440" bIns="45720" rtlCol="0" anchor="t">
            <a:spAutoFit/>
          </a:bodyPr>
          <a:lstStyle/>
          <a:p>
            <a:r>
              <a:rPr lang="en-US" sz="5400">
                <a:latin typeface="Calibri"/>
                <a:ea typeface="Calibri"/>
                <a:cs typeface="Arial"/>
                <a:hlinkClick r:id="rId4"/>
              </a:rPr>
              <a:t>www.cvcoalition.org</a:t>
            </a:r>
            <a:endParaRPr lang="en-US" sz="5400">
              <a:latin typeface="Calibri"/>
              <a:ea typeface="Calibri"/>
              <a:cs typeface="Arial"/>
            </a:endParaRPr>
          </a:p>
          <a:p>
            <a:endParaRPr lang="en-US" sz="4000"/>
          </a:p>
        </p:txBody>
      </p:sp>
      <p:sp>
        <p:nvSpPr>
          <p:cNvPr id="3" name="TextBox 2">
            <a:extLst>
              <a:ext uri="{FF2B5EF4-FFF2-40B4-BE49-F238E27FC236}">
                <a16:creationId xmlns:a16="http://schemas.microsoft.com/office/drawing/2014/main" id="{4A33FE6E-D1BF-21A4-D51B-96BF8DAF4AEF}"/>
              </a:ext>
            </a:extLst>
          </p:cNvPr>
          <p:cNvSpPr txBox="1"/>
          <p:nvPr/>
        </p:nvSpPr>
        <p:spPr>
          <a:xfrm>
            <a:off x="1620520" y="3774440"/>
            <a:ext cx="63703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alibri"/>
                <a:ea typeface="Calibri"/>
                <a:cs typeface="Arial"/>
              </a:rPr>
              <a:t>The Chippewa Valley Coalition for Youth and Families joins </a:t>
            </a:r>
            <a:r>
              <a:rPr lang="en-US" sz="2000" i="1">
                <a:latin typeface="Calibri"/>
                <a:ea typeface="Calibri"/>
                <a:cs typeface="Arial"/>
              </a:rPr>
              <a:t>School, Family, and Community </a:t>
            </a:r>
            <a:r>
              <a:rPr lang="en-US" sz="2000">
                <a:latin typeface="Calibri"/>
                <a:ea typeface="Calibri"/>
                <a:cs typeface="Arial"/>
              </a:rPr>
              <a:t>in a partnership to promote healthy, resilient, and drug free youth and to prevent youth suicide.</a:t>
            </a:r>
            <a:endParaRPr lang="en-US"/>
          </a:p>
        </p:txBody>
      </p:sp>
    </p:spTree>
    <p:extLst>
      <p:ext uri="{BB962C8B-B14F-4D97-AF65-F5344CB8AC3E}">
        <p14:creationId xmlns:p14="http://schemas.microsoft.com/office/powerpoint/2010/main" val="418731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04C10D-4ED9-04BF-12F2-A38309297B04}"/>
              </a:ext>
            </a:extLst>
          </p:cNvPr>
          <p:cNvSpPr>
            <a:spLocks noGrp="1"/>
          </p:cNvSpPr>
          <p:nvPr>
            <p:ph idx="1"/>
          </p:nvPr>
        </p:nvSpPr>
        <p:spPr>
          <a:xfrm>
            <a:off x="457200" y="1524000"/>
            <a:ext cx="5562600" cy="4191000"/>
          </a:xfrm>
        </p:spPr>
        <p:txBody>
          <a:bodyPr/>
          <a:lstStyle/>
          <a:p>
            <a:pPr marL="0" indent="0" algn="ctr">
              <a:buNone/>
            </a:pPr>
            <a:r>
              <a:rPr lang="en-US" sz="3600" b="1">
                <a:latin typeface="Calibri"/>
                <a:ea typeface="Calibri" panose="020F0502020204030204" pitchFamily="34" charset="0"/>
                <a:cs typeface="Calibri"/>
              </a:rPr>
              <a:t>You may have heard that some people use cannabis and cannabis related products to help relieve depression, anxiety, and some physical health conditions. </a:t>
            </a:r>
          </a:p>
          <a:p>
            <a:pPr marL="0" indent="0" algn="ctr">
              <a:buNone/>
            </a:pPr>
            <a:endParaRPr lang="en-US" sz="3600">
              <a:latin typeface="Abadi" panose="020B0604020104020204" pitchFamily="34" charset="0"/>
            </a:endParaRPr>
          </a:p>
          <a:p>
            <a:pPr marL="0" indent="0" algn="ctr">
              <a:buNone/>
            </a:pPr>
            <a:endParaRPr lang="en-US" sz="3600">
              <a:latin typeface="Abadi" panose="020B0604020104020204" pitchFamily="34" charset="0"/>
            </a:endParaRPr>
          </a:p>
        </p:txBody>
      </p:sp>
      <p:sp>
        <p:nvSpPr>
          <p:cNvPr id="3" name="Title 2">
            <a:extLst>
              <a:ext uri="{FF2B5EF4-FFF2-40B4-BE49-F238E27FC236}">
                <a16:creationId xmlns:a16="http://schemas.microsoft.com/office/drawing/2014/main" id="{D51DE7CA-20B7-9D8E-8713-F8B952BBE4CE}"/>
              </a:ext>
            </a:extLst>
          </p:cNvPr>
          <p:cNvSpPr>
            <a:spLocks noGrp="1"/>
          </p:cNvSpPr>
          <p:nvPr>
            <p:ph type="title"/>
          </p:nvPr>
        </p:nvSpPr>
        <p:spPr>
          <a:xfrm>
            <a:off x="457200" y="152400"/>
            <a:ext cx="8534400" cy="990600"/>
          </a:xfrm>
        </p:spPr>
        <p:txBody>
          <a:bodyPr>
            <a:noAutofit/>
          </a:bodyPr>
          <a:lstStyle/>
          <a:p>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Marijuana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as Medicine</a:t>
            </a:r>
            <a:endParaRPr lang="en-US" sz="4400" b="1">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Stethoscope on white background">
            <a:extLst>
              <a:ext uri="{FF2B5EF4-FFF2-40B4-BE49-F238E27FC236}">
                <a16:creationId xmlns:a16="http://schemas.microsoft.com/office/drawing/2014/main" id="{A7029960-93A9-C133-EA90-14AB02A1C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470" y="1934135"/>
            <a:ext cx="2176929" cy="32653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4E78F794-332D-519F-B148-DDCB0FEB635B}"/>
              </a:ext>
            </a:extLst>
          </p:cNvPr>
          <p:cNvSpPr txBox="1"/>
          <p:nvPr/>
        </p:nvSpPr>
        <p:spPr>
          <a:xfrm>
            <a:off x="5286375" y="6096000"/>
            <a:ext cx="4067970" cy="369332"/>
          </a:xfrm>
          <a:prstGeom prst="rect">
            <a:avLst/>
          </a:prstGeom>
          <a:noFill/>
        </p:spPr>
        <p:txBody>
          <a:bodyPr wrap="square" lIns="91440" tIns="45720" rIns="91440" bIns="45720" rtlCol="0" anchor="t">
            <a:spAutoFit/>
          </a:bodyPr>
          <a:lstStyle/>
          <a:p>
            <a:r>
              <a:rPr lang="en-US" sz="1800" b="1">
                <a:latin typeface="Arial"/>
                <a:cs typeface="Arial"/>
              </a:rPr>
              <a:t> </a:t>
            </a:r>
            <a:r>
              <a:rPr lang="en-US" sz="1200">
                <a:latin typeface="Calibri"/>
                <a:cs typeface="Arial"/>
              </a:rPr>
              <a:t>SCHOLASTIC, NIDA, NIH, U.S. DEPARTMENT OF HHS</a:t>
            </a:r>
          </a:p>
        </p:txBody>
      </p:sp>
    </p:spTree>
    <p:extLst>
      <p:ext uri="{BB962C8B-B14F-4D97-AF65-F5344CB8AC3E}">
        <p14:creationId xmlns:p14="http://schemas.microsoft.com/office/powerpoint/2010/main" val="28097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94CD8002-2EF2-F5D7-3819-BFA21A025C7B}"/>
              </a:ext>
            </a:extLst>
          </p:cNvPr>
          <p:cNvGraphicFramePr>
            <a:graphicFrameLocks noGrp="1"/>
          </p:cNvGraphicFramePr>
          <p:nvPr>
            <p:ph idx="1"/>
            <p:extLst>
              <p:ext uri="{D42A27DB-BD31-4B8C-83A1-F6EECF244321}">
                <p14:modId xmlns:p14="http://schemas.microsoft.com/office/powerpoint/2010/main" val="175981498"/>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57200" y="152400"/>
            <a:ext cx="8534400" cy="1066800"/>
          </a:xfrm>
        </p:spPr>
        <p:txBody>
          <a:bodyPr>
            <a:normAutofit fontScale="90000"/>
          </a:bodyPr>
          <a:lstStyle/>
          <a:p>
            <a:pPr algn="ctr"/>
            <a:r>
              <a:rPr lang="en-US" sz="4900" b="1">
                <a:solidFill>
                  <a:schemeClr val="tx1"/>
                </a:solidFill>
                <a:latin typeface="Calibri" panose="020F0502020204030204" pitchFamily="34" charset="0"/>
                <a:ea typeface="Calibri" panose="020F0502020204030204" pitchFamily="34" charset="0"/>
                <a:cs typeface="Calibri" panose="020F0502020204030204" pitchFamily="34" charset="0"/>
              </a:rPr>
              <a:t>Marijuana</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900" b="1">
                <a:solidFill>
                  <a:schemeClr val="tx1"/>
                </a:solidFill>
                <a:latin typeface="Calibri" panose="020F0502020204030204" pitchFamily="34" charset="0"/>
                <a:ea typeface="Calibri" panose="020F0502020204030204" pitchFamily="34" charset="0"/>
                <a:cs typeface="Calibri" panose="020F0502020204030204" pitchFamily="34" charset="0"/>
              </a:rPr>
              <a:t>as Medicine</a:t>
            </a:r>
          </a:p>
        </p:txBody>
      </p:sp>
      <p:sp>
        <p:nvSpPr>
          <p:cNvPr id="4" name="TextBox 3">
            <a:extLst>
              <a:ext uri="{FF2B5EF4-FFF2-40B4-BE49-F238E27FC236}">
                <a16:creationId xmlns:a16="http://schemas.microsoft.com/office/drawing/2014/main" id="{D159ED10-61D0-A683-E385-8C729032DD7C}"/>
              </a:ext>
            </a:extLst>
          </p:cNvPr>
          <p:cNvSpPr txBox="1"/>
          <p:nvPr/>
        </p:nvSpPr>
        <p:spPr>
          <a:xfrm>
            <a:off x="5443538" y="6365988"/>
            <a:ext cx="5957059" cy="738664"/>
          </a:xfrm>
          <a:prstGeom prst="rect">
            <a:avLst/>
          </a:prstGeom>
          <a:noFill/>
        </p:spPr>
        <p:txBody>
          <a:bodyPr wrap="square" lIns="91440" tIns="45720" rIns="91440" bIns="45720" rtlCol="0" anchor="t">
            <a:spAutoFit/>
          </a:bodyPr>
          <a:lstStyle/>
          <a:p>
            <a:r>
              <a:rPr lang="en-US" sz="1200" b="1">
                <a:latin typeface="Calibri"/>
                <a:cs typeface="Arial"/>
              </a:rPr>
              <a:t>SCHOLASTIC, NIDA, NIH, U.S. DEPARTMENT OF HHS</a:t>
            </a:r>
            <a:endParaRPr lang="en-US" sz="1200">
              <a:latin typeface="Calibri"/>
              <a:cs typeface="Arial"/>
            </a:endParaRPr>
          </a:p>
          <a:p>
            <a:r>
              <a:rPr lang="en-US" sz="1200" b="1">
                <a:latin typeface="Calibri"/>
                <a:cs typeface="Arial"/>
              </a:rPr>
              <a:t>NIDA</a:t>
            </a:r>
            <a:endParaRPr lang="en-US" sz="1200" b="1">
              <a:latin typeface="Calibri"/>
            </a:endParaRPr>
          </a:p>
          <a:p>
            <a:endParaRPr lang="en-US"/>
          </a:p>
        </p:txBody>
      </p:sp>
    </p:spTree>
    <p:extLst>
      <p:ext uri="{BB962C8B-B14F-4D97-AF65-F5344CB8AC3E}">
        <p14:creationId xmlns:p14="http://schemas.microsoft.com/office/powerpoint/2010/main" val="4832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518CDF59-16AE-6F72-9CCF-CC9996C477EB}"/>
              </a:ext>
            </a:extLst>
          </p:cNvPr>
          <p:cNvGraphicFramePr>
            <a:graphicFrameLocks noGrp="1"/>
          </p:cNvGraphicFramePr>
          <p:nvPr>
            <p:ph idx="1"/>
            <p:extLst>
              <p:ext uri="{D42A27DB-BD31-4B8C-83A1-F6EECF244321}">
                <p14:modId xmlns:p14="http://schemas.microsoft.com/office/powerpoint/2010/main" val="1209524429"/>
              </p:ext>
            </p:extLst>
          </p:nvPr>
        </p:nvGraphicFramePr>
        <p:xfrm>
          <a:off x="457200" y="1219200"/>
          <a:ext cx="8229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57200" y="152400"/>
            <a:ext cx="8229600" cy="914400"/>
          </a:xfrm>
        </p:spPr>
        <p:txBody>
          <a:bodyPr/>
          <a:lstStyle/>
          <a:p>
            <a:pPr algn="ct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Marijuana</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endParaRPr lang="en-US"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D6CBAAF-9F07-C5B1-47D6-764CDB6EE1AD}"/>
              </a:ext>
            </a:extLst>
          </p:cNvPr>
          <p:cNvSpPr txBox="1"/>
          <p:nvPr/>
        </p:nvSpPr>
        <p:spPr>
          <a:xfrm>
            <a:off x="5537071" y="6586272"/>
            <a:ext cx="31261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Michigan Legalization of Marihuana Law</a:t>
            </a:r>
          </a:p>
        </p:txBody>
      </p:sp>
    </p:spTree>
    <p:extLst>
      <p:ext uri="{BB962C8B-B14F-4D97-AF65-F5344CB8AC3E}">
        <p14:creationId xmlns:p14="http://schemas.microsoft.com/office/powerpoint/2010/main" val="16144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876800"/>
          </a:xfrm>
        </p:spPr>
        <p:txBody>
          <a:bodyPr/>
          <a:lstStyle/>
          <a:p>
            <a:endParaRPr lang="en-US">
              <a:latin typeface="Trebuchet MS" panose="020B0603020202020204" pitchFamily="34" charset="0"/>
            </a:endParaRPr>
          </a:p>
          <a:p>
            <a:endParaRPr lang="en-US">
              <a:latin typeface="Trebuchet MS" panose="020B0603020202020204" pitchFamily="34" charset="0"/>
            </a:endParaRPr>
          </a:p>
          <a:p>
            <a:endParaRPr lang="en-US"/>
          </a:p>
        </p:txBody>
      </p:sp>
      <p:sp>
        <p:nvSpPr>
          <p:cNvPr id="3" name="Title 2"/>
          <p:cNvSpPr>
            <a:spLocks noGrp="1"/>
          </p:cNvSpPr>
          <p:nvPr>
            <p:ph type="title"/>
          </p:nvPr>
        </p:nvSpPr>
        <p:spPr>
          <a:xfrm>
            <a:off x="457200" y="152400"/>
            <a:ext cx="8229600" cy="914400"/>
          </a:xfrm>
        </p:spPr>
        <p:txBody>
          <a:bodyPr/>
          <a:lstStyle/>
          <a:p>
            <a:pPr algn="ct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Marijuana</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endParaRPr lang="en-US" sz="40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F42C9D5-EB98-12DB-FF3F-D24217AA6BED}"/>
              </a:ext>
            </a:extLst>
          </p:cNvPr>
          <p:cNvSpPr txBox="1"/>
          <p:nvPr/>
        </p:nvSpPr>
        <p:spPr>
          <a:xfrm>
            <a:off x="271536" y="1229256"/>
            <a:ext cx="8431511" cy="5016758"/>
          </a:xfrm>
          <a:prstGeom prst="rect">
            <a:avLst/>
          </a:prstGeom>
          <a:noFill/>
        </p:spPr>
        <p:txBody>
          <a:bodyPr wrap="square" lIns="91440" tIns="45720" rIns="91440" bIns="45720" rtlCol="0" anchor="t">
            <a:spAutoFit/>
          </a:bodyPr>
          <a:lstStyle/>
          <a:p>
            <a:r>
              <a:rPr lang="en-US" sz="2800">
                <a:latin typeface="Calibri"/>
                <a:ea typeface="Calibri" panose="020F0502020204030204" pitchFamily="34" charset="0"/>
                <a:cs typeface="Calibri"/>
              </a:rPr>
              <a:t>                                                  </a:t>
            </a:r>
            <a:r>
              <a:rPr lang="en-US" sz="3200" b="1">
                <a:latin typeface="Calibri"/>
                <a:ea typeface="Calibri" panose="020F0502020204030204" pitchFamily="34" charset="0"/>
                <a:cs typeface="Calibri"/>
              </a:rPr>
              <a:t>You may have seen                                                          			              billboards advertising                  				    cannabis along main</a:t>
            </a:r>
          </a:p>
          <a:p>
            <a:r>
              <a:rPr lang="en-US" sz="3200" b="1">
                <a:latin typeface="Calibri"/>
                <a:ea typeface="Calibri" panose="020F0502020204030204" pitchFamily="34" charset="0"/>
                <a:cs typeface="Calibri"/>
              </a:rPr>
              <a:t>                                            roadways in the state.                                         </a:t>
            </a:r>
          </a:p>
          <a:p>
            <a:pPr algn="ctr"/>
            <a:r>
              <a:rPr lang="en-US" sz="3200" b="1">
                <a:latin typeface="Calibri"/>
                <a:ea typeface="Calibri" panose="020F0502020204030204" pitchFamily="34" charset="0"/>
                <a:cs typeface="Calibri"/>
              </a:rPr>
              <a:t>This has led some to believe that cannabis use has no dangers. </a:t>
            </a:r>
          </a:p>
          <a:p>
            <a:pPr algn="ctr"/>
            <a:endParaRPr lang="en-US" sz="3200" b="1">
              <a:latin typeface="Calibri"/>
              <a:ea typeface="Calibri" panose="020F0502020204030204" pitchFamily="34" charset="0"/>
              <a:cs typeface="Calibri"/>
            </a:endParaRPr>
          </a:p>
          <a:p>
            <a:pPr algn="ctr"/>
            <a:r>
              <a:rPr lang="en-US" sz="3200" b="1">
                <a:latin typeface="Calibri"/>
                <a:ea typeface="Calibri" panose="020F0502020204030204" pitchFamily="34" charset="0"/>
                <a:cs typeface="Calibri"/>
              </a:rPr>
              <a:t>Use of cannabis is unsafe, especially for youth. </a:t>
            </a:r>
            <a:endParaRPr lang="en-US" sz="2000" b="1">
              <a:latin typeface="Calibri"/>
              <a:ea typeface="Calibri" panose="020F0502020204030204" pitchFamily="34" charset="0"/>
              <a:cs typeface="Calibri"/>
            </a:endParaRPr>
          </a:p>
          <a:p>
            <a:pPr algn="ctr"/>
            <a:r>
              <a:rPr lang="en-US" sz="3200" b="1">
                <a:latin typeface="Calibri"/>
                <a:ea typeface="Calibri" panose="020F0502020204030204" pitchFamily="34" charset="0"/>
                <a:cs typeface="Calibri"/>
              </a:rPr>
              <a:t>It is important to learn the FACTS </a:t>
            </a:r>
          </a:p>
          <a:p>
            <a:pPr algn="ctr"/>
            <a:r>
              <a:rPr lang="en-US" sz="3200" b="1">
                <a:latin typeface="Calibri"/>
                <a:ea typeface="Calibri" panose="020F0502020204030204" pitchFamily="34" charset="0"/>
                <a:cs typeface="Calibri"/>
              </a:rPr>
              <a:t>and educate your friends.</a:t>
            </a:r>
            <a:endParaRPr lang="en-US" sz="2000" b="1">
              <a:latin typeface="Calibri"/>
              <a:cs typeface="Calibri"/>
            </a:endParaRPr>
          </a:p>
        </p:txBody>
      </p:sp>
      <p:pic>
        <p:nvPicPr>
          <p:cNvPr id="4" name="Picture 3" descr="A close up of a sign&#10;&#10;Description automatically generated">
            <a:extLst>
              <a:ext uri="{FF2B5EF4-FFF2-40B4-BE49-F238E27FC236}">
                <a16:creationId xmlns:a16="http://schemas.microsoft.com/office/drawing/2014/main" id="{ADD96D54-DCA6-4308-A966-116E33E61DEF}"/>
              </a:ext>
            </a:extLst>
          </p:cNvPr>
          <p:cNvPicPr>
            <a:picLocks noChangeAspect="1"/>
          </p:cNvPicPr>
          <p:nvPr/>
        </p:nvPicPr>
        <p:blipFill>
          <a:blip r:embed="rId3"/>
          <a:stretch>
            <a:fillRect/>
          </a:stretch>
        </p:blipFill>
        <p:spPr>
          <a:xfrm>
            <a:off x="457200" y="1467311"/>
            <a:ext cx="3366117" cy="1491042"/>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2103784-8CDF-E136-2A72-6D4BCCE3A1D8}"/>
              </a:ext>
            </a:extLst>
          </p:cNvPr>
          <p:cNvSpPr txBox="1"/>
          <p:nvPr/>
        </p:nvSpPr>
        <p:spPr>
          <a:xfrm>
            <a:off x="4921250" y="6270625"/>
            <a:ext cx="38121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SCHOLASTIC, NIDA, NIH, U.S. DEPARTMENT OF HHS</a:t>
            </a:r>
            <a:endParaRPr lang="en-US"/>
          </a:p>
        </p:txBody>
      </p:sp>
    </p:spTree>
    <p:extLst>
      <p:ext uri="{BB962C8B-B14F-4D97-AF65-F5344CB8AC3E}">
        <p14:creationId xmlns:p14="http://schemas.microsoft.com/office/powerpoint/2010/main" val="407139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32AD1E-EF51-4D48-8840-E315677A4F32}"/>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36" y="2209800"/>
            <a:ext cx="3609046" cy="3657600"/>
          </a:xfrm>
          <a:ln>
            <a:noFill/>
          </a:ln>
        </p:spPr>
      </p:pic>
      <p:sp>
        <p:nvSpPr>
          <p:cNvPr id="3" name="Title 2"/>
          <p:cNvSpPr>
            <a:spLocks noGrp="1"/>
          </p:cNvSpPr>
          <p:nvPr>
            <p:ph type="title"/>
          </p:nvPr>
        </p:nvSpPr>
        <p:spPr>
          <a:xfrm>
            <a:off x="0" y="152400"/>
            <a:ext cx="9144000" cy="1371600"/>
          </a:xfrm>
        </p:spPr>
        <p:txBody>
          <a:bodyPr vert="horz" lIns="91440" tIns="45720" rIns="91440" bIns="45720" rtlCol="0" anchor="b" anchorCtr="0">
            <a:noAutofit/>
          </a:bodyPr>
          <a:lstStyle/>
          <a:p>
            <a:pPr algn="ctr"/>
            <a:r>
              <a:rPr lang="en-US" sz="4000" b="1">
                <a:solidFill>
                  <a:schemeClr val="tx1"/>
                </a:solidFill>
                <a:latin typeface="Calibri"/>
                <a:ea typeface="Calibri" panose="020F0502020204030204" pitchFamily="34" charset="0"/>
                <a:cs typeface="Calibri"/>
              </a:rPr>
              <a:t>MARIJUANA </a:t>
            </a:r>
            <a:r>
              <a:rPr lang="en-US" sz="4000" b="1">
                <a:ln w="3200">
                  <a:solidFill>
                    <a:srgbClr val="FEFAC9">
                      <a:shade val="75000"/>
                      <a:alpha val="25000"/>
                    </a:srgbClr>
                  </a:solidFill>
                  <a:prstDash val="solid"/>
                  <a:round/>
                </a:ln>
                <a:solidFill>
                  <a:prstClr val="black"/>
                </a:solidFill>
                <a:effectLst>
                  <a:innerShdw blurRad="50800" dist="25400" dir="13500000">
                    <a:srgbClr val="000000">
                      <a:alpha val="70000"/>
                    </a:srgbClr>
                  </a:innerShdw>
                </a:effectLst>
                <a:latin typeface="Calibri"/>
                <a:ea typeface="Calibri"/>
                <a:cs typeface="Calibri"/>
              </a:rPr>
              <a:t>(Cannabis/THC) </a:t>
            </a:r>
            <a:r>
              <a:rPr lang="en-US" sz="4000" b="1">
                <a:solidFill>
                  <a:schemeClr val="tx1"/>
                </a:solidFill>
                <a:latin typeface="Calibri"/>
                <a:ea typeface="Calibri" panose="020F0502020204030204" pitchFamily="34" charset="0"/>
                <a:cs typeface="Calibri"/>
              </a:rPr>
              <a:t>HAS BECOME MUCH STRONGER OVER THE YEARS.</a:t>
            </a:r>
            <a:endParaRPr lang="en-US" sz="40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TextBox 5">
            <a:extLst>
              <a:ext uri="{FF2B5EF4-FFF2-40B4-BE49-F238E27FC236}">
                <a16:creationId xmlns:a16="http://schemas.microsoft.com/office/drawing/2014/main" id="{B7D1794A-435E-384E-022E-4708010FEF85}"/>
              </a:ext>
            </a:extLst>
          </p:cNvPr>
          <p:cNvGraphicFramePr/>
          <p:nvPr>
            <p:extLst>
              <p:ext uri="{D42A27DB-BD31-4B8C-83A1-F6EECF244321}">
                <p14:modId xmlns:p14="http://schemas.microsoft.com/office/powerpoint/2010/main" val="240400722"/>
              </p:ext>
            </p:extLst>
          </p:nvPr>
        </p:nvGraphicFramePr>
        <p:xfrm>
          <a:off x="3733800" y="1524000"/>
          <a:ext cx="4800600" cy="5186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7" name="TextBox 96">
            <a:extLst>
              <a:ext uri="{FF2B5EF4-FFF2-40B4-BE49-F238E27FC236}">
                <a16:creationId xmlns:a16="http://schemas.microsoft.com/office/drawing/2014/main" id="{530A2D59-9808-29DA-2A04-C3B2616F01AB}"/>
              </a:ext>
            </a:extLst>
          </p:cNvPr>
          <p:cNvSpPr txBox="1"/>
          <p:nvPr/>
        </p:nvSpPr>
        <p:spPr>
          <a:xfrm>
            <a:off x="6182504" y="6210300"/>
            <a:ext cx="26820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Arial"/>
              </a:rPr>
              <a:t>New Scientist &amp; Scholastic, NIDA</a:t>
            </a:r>
            <a:endParaRPr lang="en-US" sz="1200">
              <a:latin typeface="Calibri"/>
            </a:endParaRPr>
          </a:p>
        </p:txBody>
      </p:sp>
    </p:spTree>
    <p:extLst>
      <p:ext uri="{BB962C8B-B14F-4D97-AF65-F5344CB8AC3E}">
        <p14:creationId xmlns:p14="http://schemas.microsoft.com/office/powerpoint/2010/main" val="195130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8922-524A-0F73-36A2-8F554FDEA6FA}"/>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lIns="91440" tIns="45720" rIns="91440" bIns="45720" anchor="b" anchorCtr="0">
            <a:normAutofit/>
          </a:bodyPr>
          <a:lstStyle/>
          <a:p>
            <a:pPr algn="ctr"/>
            <a:r>
              <a:rPr lang="en-US" sz="4800" b="1">
                <a:ln w="3200">
                  <a:solidFill>
                    <a:srgbClr val="FEFAC9">
                      <a:shade val="75000"/>
                      <a:alpha val="25000"/>
                    </a:srgbClr>
                  </a:solidFill>
                  <a:prstDash val="solid"/>
                  <a:round/>
                </a:ln>
                <a:solidFill>
                  <a:schemeClr val="tx1"/>
                </a:solidFill>
                <a:latin typeface="Calibri"/>
                <a:cs typeface="Calibri"/>
              </a:rPr>
              <a:t>Video: </a:t>
            </a:r>
            <a:r>
              <a:rPr lang="en-US" sz="4800" b="1" i="1">
                <a:ln w="3200">
                  <a:solidFill>
                    <a:srgbClr val="FEFAC9">
                      <a:shade val="75000"/>
                      <a:alpha val="25000"/>
                    </a:srgbClr>
                  </a:solidFill>
                  <a:prstDash val="solid"/>
                  <a:round/>
                </a:ln>
                <a:solidFill>
                  <a:schemeClr val="tx1"/>
                </a:solidFill>
                <a:latin typeface="Calibri"/>
                <a:cs typeface="Calibri"/>
              </a:rPr>
              <a:t>Build a Brain </a:t>
            </a:r>
            <a:r>
              <a:rPr lang="en-US" sz="3600" b="1">
                <a:ln w="3200">
                  <a:solidFill>
                    <a:srgbClr val="FEFAC9">
                      <a:shade val="75000"/>
                      <a:alpha val="25000"/>
                    </a:srgbClr>
                  </a:solidFill>
                  <a:prstDash val="solid"/>
                  <a:round/>
                </a:ln>
                <a:solidFill>
                  <a:schemeClr val="tx1"/>
                </a:solidFill>
                <a:latin typeface="Calibri"/>
                <a:cs typeface="Calibri"/>
              </a:rPr>
              <a:t>(1 min.)</a:t>
            </a:r>
          </a:p>
        </p:txBody>
      </p:sp>
      <p:pic>
        <p:nvPicPr>
          <p:cNvPr id="5" name="Online Media 4" title="Marijuana Risks: Build A Brain :60">
            <a:hlinkClick r:id="" action="ppaction://media"/>
            <a:extLst>
              <a:ext uri="{FF2B5EF4-FFF2-40B4-BE49-F238E27FC236}">
                <a16:creationId xmlns:a16="http://schemas.microsoft.com/office/drawing/2014/main" id="{59E047B2-8799-5187-204C-78554EF92F52}"/>
              </a:ext>
            </a:extLst>
          </p:cNvPr>
          <p:cNvPicPr>
            <a:picLocks noGrp="1" noRot="1" noChangeAspect="1"/>
          </p:cNvPicPr>
          <p:nvPr>
            <p:ph sz="half" idx="1"/>
            <a:videoFile r:link="rId1"/>
          </p:nvPr>
        </p:nvPicPr>
        <p:blipFill>
          <a:blip r:embed="rId4"/>
          <a:stretch>
            <a:fillRect/>
          </a:stretch>
        </p:blipFill>
        <p:spPr>
          <a:xfrm>
            <a:off x="796413" y="1778558"/>
            <a:ext cx="7502013" cy="4239501"/>
          </a:xfrm>
        </p:spPr>
      </p:pic>
    </p:spTree>
    <p:extLst>
      <p:ext uri="{BB962C8B-B14F-4D97-AF65-F5344CB8AC3E}">
        <p14:creationId xmlns:p14="http://schemas.microsoft.com/office/powerpoint/2010/main" val="21377806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6DBD586F8E614083017AE9F4D0C56C" ma:contentTypeVersion="13" ma:contentTypeDescription="Create a new document." ma:contentTypeScope="" ma:versionID="8430c589a74ead07fab96aeafcbd3c22">
  <xsd:schema xmlns:xsd="http://www.w3.org/2001/XMLSchema" xmlns:xs="http://www.w3.org/2001/XMLSchema" xmlns:p="http://schemas.microsoft.com/office/2006/metadata/properties" xmlns:ns3="94829521-6425-4c1a-918e-208316edd6ed" xmlns:ns4="52ca34ef-3c7e-4b3d-9ef2-55e13fb7561e" targetNamespace="http://schemas.microsoft.com/office/2006/metadata/properties" ma:root="true" ma:fieldsID="f7ab644b27475a9ea402b9510069ff32" ns3:_="" ns4:_="">
    <xsd:import namespace="94829521-6425-4c1a-918e-208316edd6ed"/>
    <xsd:import namespace="52ca34ef-3c7e-4b3d-9ef2-55e13fb7561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829521-6425-4c1a-918e-208316edd6e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ca34ef-3c7e-4b3d-9ef2-55e13fb756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66E34-22F1-4626-AEA1-C30DA9ADBBBC}">
  <ds:schemaRefs>
    <ds:schemaRef ds:uri="http://schemas.microsoft.com/sharepoint/v3/contenttype/forms"/>
  </ds:schemaRefs>
</ds:datastoreItem>
</file>

<file path=customXml/itemProps2.xml><?xml version="1.0" encoding="utf-8"?>
<ds:datastoreItem xmlns:ds="http://schemas.openxmlformats.org/officeDocument/2006/customXml" ds:itemID="{55A4FEBE-2B13-49F1-83B5-F04CA7F67A97}">
  <ds:schemaRef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52ca34ef-3c7e-4b3d-9ef2-55e13fb7561e"/>
    <ds:schemaRef ds:uri="94829521-6425-4c1a-918e-208316edd6ed"/>
    <ds:schemaRef ds:uri="http://schemas.microsoft.com/office/2006/metadata/properties"/>
  </ds:schemaRefs>
</ds:datastoreItem>
</file>

<file path=customXml/itemProps3.xml><?xml version="1.0" encoding="utf-8"?>
<ds:datastoreItem xmlns:ds="http://schemas.openxmlformats.org/officeDocument/2006/customXml" ds:itemID="{D10705A1-2F8C-4799-B32A-3D41671AB968}">
  <ds:schemaRefs>
    <ds:schemaRef ds:uri="52ca34ef-3c7e-4b3d-9ef2-55e13fb7561e"/>
    <ds:schemaRef ds:uri="94829521-6425-4c1a-918e-208316edd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824ea09-1539-4200-ad9f-d8c34345d827}" enabled="0" method="" siteId="{9824ea09-1539-4200-ad9f-d8c34345d827}" removed="1"/>
</clbl:labelList>
</file>

<file path=docProps/app.xml><?xml version="1.0" encoding="utf-8"?>
<Properties xmlns="http://schemas.openxmlformats.org/officeDocument/2006/extended-properties" xmlns:vt="http://schemas.openxmlformats.org/officeDocument/2006/docPropsVTypes">
  <Template/>
  <TotalTime>0</TotalTime>
  <Words>5607</Words>
  <Application>Microsoft Office PowerPoint</Application>
  <PresentationFormat>On-screen Show (4:3)</PresentationFormat>
  <Paragraphs>629</Paragraphs>
  <Slides>39</Slides>
  <Notes>39</Notes>
  <HiddenSlides>0</HiddenSlides>
  <MMClips>3</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39</vt:i4>
      </vt:variant>
    </vt:vector>
  </HeadingPairs>
  <TitlesOfParts>
    <vt:vector size="61" baseType="lpstr">
      <vt:lpstr>Gulim</vt:lpstr>
      <vt:lpstr>Abadi</vt:lpstr>
      <vt:lpstr>Aharoni</vt:lpstr>
      <vt:lpstr>Arial</vt:lpstr>
      <vt:lpstr>Bauhaus 93</vt:lpstr>
      <vt:lpstr>Calibri</vt:lpstr>
      <vt:lpstr>Calibri Light</vt:lpstr>
      <vt:lpstr>Constantia</vt:lpstr>
      <vt:lpstr>Franklin Gothic Demi</vt:lpstr>
      <vt:lpstr>Franklin Gothic Medium</vt:lpstr>
      <vt:lpstr>Kristen ITC</vt:lpstr>
      <vt:lpstr>Nunito</vt:lpstr>
      <vt:lpstr>Ravie</vt:lpstr>
      <vt:lpstr>Rockwell Extra Bold</vt:lpstr>
      <vt:lpstr>Trebuchet MS</vt:lpstr>
      <vt:lpstr>Verdana</vt:lpstr>
      <vt:lpstr>Wingdings</vt:lpstr>
      <vt:lpstr>Wingdings 2</vt:lpstr>
      <vt:lpstr>Paper</vt:lpstr>
      <vt:lpstr>1_Paper</vt:lpstr>
      <vt:lpstr>Office Theme</vt:lpstr>
      <vt:lpstr>Retrospect</vt:lpstr>
      <vt:lpstr>PowerPoint Presentation</vt:lpstr>
      <vt:lpstr>What is Marijuana?</vt:lpstr>
      <vt:lpstr>Not All Plants  Are Safe!</vt:lpstr>
      <vt:lpstr>Marijuana (Cannabis/THC) as Medicine</vt:lpstr>
      <vt:lpstr>Marijuana (Cannabis/THC) as Medicine</vt:lpstr>
      <vt:lpstr>Marijuana (Cannabis/THC) </vt:lpstr>
      <vt:lpstr>Marijuana (Cannabis/THC) </vt:lpstr>
      <vt:lpstr>MARIJUANA (Cannabis/THC) HAS BECOME MUCH STRONGER OVER THE YEARS.</vt:lpstr>
      <vt:lpstr>Video: Build a Brain (1 min.)</vt:lpstr>
      <vt:lpstr>How is Marijuana  (Cannabis/THC) Used?</vt:lpstr>
      <vt:lpstr>             Is Vaping Marijuana  (Cannabis/THC) Safe? NO! </vt:lpstr>
      <vt:lpstr>Are Marijuana (Cannabis/THC) Edibles Safe? NO!</vt:lpstr>
      <vt:lpstr>What Can Happen When Someone  Uses Marijuana (Cannabis/THC) ?</vt:lpstr>
      <vt:lpstr>What Can Happen When Someone  Uses Marijuana (Cannabis/THC)?</vt:lpstr>
      <vt:lpstr>A Cannabis Use Disorder (Addiction) is…</vt:lpstr>
      <vt:lpstr>       Stopping Marijuana (Cannabis/THC) Use Can Be Very Difficult</vt:lpstr>
      <vt:lpstr>Marijuana (Cannabis/THC)  is Addictive</vt:lpstr>
      <vt:lpstr>       Stopping Marijuana (Cannabis/THC) Use  Can Be Very Difficult.</vt:lpstr>
      <vt:lpstr>Video (2:03 min.) Why Are Drugs So Hard to Quit?</vt:lpstr>
      <vt:lpstr>Why Do Some Teens Try Marijuana (Cannabis/THC)?</vt:lpstr>
      <vt:lpstr>Why Do Some Teens Try Marijuana (Cannabis/THC)?</vt:lpstr>
      <vt:lpstr>Marijuana (Cannabis/THC)  &amp; the Body</vt:lpstr>
      <vt:lpstr>Marijuana (Cannabis/THC)  &amp; the Heart</vt:lpstr>
      <vt:lpstr>Marijuana (Cannabis/THC)  &amp; the Lungs</vt:lpstr>
      <vt:lpstr>Video (3:10 min.) Teen Brain Development</vt:lpstr>
      <vt:lpstr>Marijuana (Cannabis/THC)  &amp; the Brain</vt:lpstr>
      <vt:lpstr>Activity: CANNABIS  (Marijuana/THC) and the BRAIN</vt:lpstr>
      <vt:lpstr>Marijuana (Cannabis/THC)  &amp; School</vt:lpstr>
      <vt:lpstr>Marijuana (Cannabis/THC)  &amp; School</vt:lpstr>
      <vt:lpstr>Marijuana (Cannabis/THC)  &amp; Sports</vt:lpstr>
      <vt:lpstr>Marijuana (Cannabis/THC)  &amp; Emotions</vt:lpstr>
      <vt:lpstr>Marijuana (Cannabis/THC)     &amp; Driving</vt:lpstr>
      <vt:lpstr>Marijuana (Cannabis/THC)     &amp; Driving</vt:lpstr>
      <vt:lpstr>PowerPoint Presentation</vt:lpstr>
      <vt:lpstr>                   National Monitoring  the Future Survey (2024) University of Michigan   </vt:lpstr>
      <vt:lpstr>REMEMBER…</vt:lpstr>
      <vt:lpstr>PowerPoint Presentation</vt:lpstr>
      <vt:lpstr>Get The Facts…..</vt:lpstr>
      <vt:lpstr>Information Provided By: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Teens, Decisions, &amp; Risks</dc:title>
  <dc:creator>Jamie</dc:creator>
  <cp:lastModifiedBy>Black, Laurie</cp:lastModifiedBy>
  <cp:revision>2</cp:revision>
  <cp:lastPrinted>2025-07-28T16:08:22Z</cp:lastPrinted>
  <dcterms:created xsi:type="dcterms:W3CDTF">2010-11-08T15:22:43Z</dcterms:created>
  <dcterms:modified xsi:type="dcterms:W3CDTF">2025-10-07T14:05:00Z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0x010100F36DBD586F8E614083017AE9F4D0C56C</vt:lpwstr>
  </property>
</Properties>
</file>