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094" r:id="rId4"/>
  </p:sldMasterIdLst>
  <p:notesMasterIdLst>
    <p:notesMasterId r:id="rId52"/>
  </p:notesMasterIdLst>
  <p:handoutMasterIdLst>
    <p:handoutMasterId r:id="rId53"/>
  </p:handoutMasterIdLst>
  <p:sldIdLst>
    <p:sldId id="257" r:id="rId5"/>
    <p:sldId id="314" r:id="rId6"/>
    <p:sldId id="398" r:id="rId7"/>
    <p:sldId id="428" r:id="rId8"/>
    <p:sldId id="354" r:id="rId9"/>
    <p:sldId id="315" r:id="rId10"/>
    <p:sldId id="418" r:id="rId11"/>
    <p:sldId id="427" r:id="rId12"/>
    <p:sldId id="424" r:id="rId13"/>
    <p:sldId id="346" r:id="rId14"/>
    <p:sldId id="425" r:id="rId15"/>
    <p:sldId id="274" r:id="rId16"/>
    <p:sldId id="305" r:id="rId17"/>
    <p:sldId id="352" r:id="rId18"/>
    <p:sldId id="430" r:id="rId19"/>
    <p:sldId id="331" r:id="rId20"/>
    <p:sldId id="327" r:id="rId21"/>
    <p:sldId id="307" r:id="rId22"/>
    <p:sldId id="309" r:id="rId23"/>
    <p:sldId id="317" r:id="rId24"/>
    <p:sldId id="431" r:id="rId25"/>
    <p:sldId id="377" r:id="rId26"/>
    <p:sldId id="429" r:id="rId27"/>
    <p:sldId id="363" r:id="rId28"/>
    <p:sldId id="384" r:id="rId29"/>
    <p:sldId id="313" r:id="rId30"/>
    <p:sldId id="359" r:id="rId31"/>
    <p:sldId id="388" r:id="rId32"/>
    <p:sldId id="265" r:id="rId33"/>
    <p:sldId id="358" r:id="rId34"/>
    <p:sldId id="353" r:id="rId35"/>
    <p:sldId id="432" r:id="rId36"/>
    <p:sldId id="433" r:id="rId37"/>
    <p:sldId id="389" r:id="rId38"/>
    <p:sldId id="355" r:id="rId39"/>
    <p:sldId id="357" r:id="rId40"/>
    <p:sldId id="436" r:id="rId41"/>
    <p:sldId id="268" r:id="rId42"/>
    <p:sldId id="262" r:id="rId43"/>
    <p:sldId id="345" r:id="rId44"/>
    <p:sldId id="434" r:id="rId45"/>
    <p:sldId id="362" r:id="rId46"/>
    <p:sldId id="385" r:id="rId47"/>
    <p:sldId id="386" r:id="rId48"/>
    <p:sldId id="378" r:id="rId49"/>
    <p:sldId id="269" r:id="rId50"/>
    <p:sldId id="397" r:id="rId5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CHC75gwz/w4XEAUxj+VPA==" hashData="r0t1yVx8OPqkMYb5Y5Yt2VBOSM0snE5tHC355FdxVrHxz0VS93YoZaoCtWsbbU86xV0c4NE/TTb/fqM5wwWJr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  <a:srgbClr val="006C31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69800" autoAdjust="0"/>
  </p:normalViewPr>
  <p:slideViewPr>
    <p:cSldViewPr>
      <p:cViewPr varScale="1">
        <p:scale>
          <a:sx n="79" d="100"/>
          <a:sy n="79" d="100"/>
        </p:scale>
        <p:origin x="21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411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2-03T09:28:26.19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995E38-F756-4B86-8817-B51C07E24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603F3-4D8A-4020-AB35-5B004BFF24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FC5F6D-8C22-4052-881A-BE2E403D05D7}" type="datetimeFigureOut">
              <a:rPr lang="en-US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286CD-8A22-4DE6-8BA0-438B676E9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8DF14-F30B-4A88-A957-D1B5EBFF13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0A51F35-6524-4A3D-B700-CA669EC206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668FC0-9C33-43B4-B6F4-9712B979C0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80418-5418-4503-87D3-6DE006883E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0C8599-2D5B-4A9D-961E-6796840BF4AB}" type="datetimeFigureOut">
              <a:rPr lang="en-US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68EB61-FCD3-4C48-B46D-D0D820ECB1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0AFB7BB-6FF0-4CD3-B573-84328558E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874D3-BFBC-4F8D-9C13-0A758F5CFA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C0A75-38D1-4684-8A9B-876EF2255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52C57D4-8FDE-439E-910E-D48BC190A7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OAKmzKmJo&amp;t=1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fnDijz2d8&amp;t=1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ichigandefenselawyer.com/michigan-criminal-laws/michigan-owi-laws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stic.com/smp/pdfs/nida/NIDA10-INS3_Stu%20Mag.pdf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hGZdo5mrI&amp;t=1s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3681632-C6EC-4346-80F5-39D9A341A4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2A761-271D-4DF0-8605-9EDCD5755BE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154A31D-C1AD-48C0-8E5D-E154216F7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93738"/>
            <a:ext cx="4630737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0134696-86C3-42E8-98E3-846D4528E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7375"/>
            <a:ext cx="5140325" cy="4167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The </a:t>
            </a:r>
            <a:r>
              <a:rPr lang="en-US" altLang="en-US" b="1" i="1" dirty="0"/>
              <a:t>Facts about Marijuana: Information for Teens  </a:t>
            </a:r>
            <a:r>
              <a:rPr lang="en-US" altLang="en-US" dirty="0"/>
              <a:t>was created by the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Chippewa Valley Coalition for Youth and Families, a school-community coalition in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mid-Macomb County, Michigan. It provides research-based information from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national sources, including the National Institute of Drug Abuse (NIDA),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the Community Anti-Drug Coalitions of America (CADCA), and others.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This lesson was piloted in 12 high school health classes and takes approximately 2 hours to </a:t>
            </a:r>
          </a:p>
          <a:p>
            <a:pPr algn="l"/>
            <a:r>
              <a:rPr lang="en-US" altLang="en-US" dirty="0"/>
              <a:t>present, with discussion. </a:t>
            </a:r>
            <a:r>
              <a:rPr lang="en-US" sz="1800" b="0" i="0" u="none" strike="noStrike" baseline="0" dirty="0">
                <a:latin typeface="CIDFont+F3"/>
              </a:rPr>
              <a:t>It was reviewed by Nancy Buyle, School Safety/Student Assistance Consultant </a:t>
            </a:r>
          </a:p>
          <a:p>
            <a:pPr algn="l"/>
            <a:r>
              <a:rPr lang="en-US" sz="1800" b="0" i="0" u="none" strike="noStrike" baseline="0" dirty="0">
                <a:latin typeface="CIDFont+F3"/>
              </a:rPr>
              <a:t>at the Macomb Intermediate School District, and found to be compatible with the Michigan Model for </a:t>
            </a:r>
          </a:p>
          <a:p>
            <a:pPr algn="l"/>
            <a:r>
              <a:rPr lang="en-US" altLang="en-US" sz="1800" b="0" i="0" u="none" strike="noStrike" baseline="0" dirty="0">
                <a:latin typeface="CIDFont+F3"/>
              </a:rPr>
              <a:t>Health.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A Message to Teachers and Others Using </a:t>
            </a:r>
            <a:r>
              <a:rPr lang="en-US" altLang="en-US" b="1" i="1" dirty="0"/>
              <a:t>The Facts About Marijuana: Information for Teens: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Many children and adolescents today have significant misperceptions and much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misinformation about marijuana.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National drug survey data, e.g., Monitoring the Future 2020, state survey data,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the Michigan Profile for Healthy Youth 2019-20,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show progressive declines in that perception of adolescents that marijuana use can be harmful.</a:t>
            </a:r>
            <a:endParaRPr lang="en-US" altLang="en-US" u="sng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The intention of this power point lesson, with video, is to provide accurate, research-based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information to educate youth about the real dangers of marijuana use, especially during adolescence.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This power point lesson is intended to be used as an instructional unit for students in high school health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or other classes and/or for educational presentations to youth groups in other settings,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e.g., churches, recreational centers, etc.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When some adolescents are provided with information about the dangers of marijuana use,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they may respond with adamant disbelief, given their lack of fact-based information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and the likelihood that some are marijuana users. In piloting this unit, we discovered that expressions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of disbelief can lead to stimulating and helpful discussions. 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We have also found it constructive to take the following positions, in presenting this information:</a:t>
            </a:r>
            <a:endParaRPr lang="en-US" altLang="en-US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 am not trying  to convince you of anything. I am providing you with research-based information to consider.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 might do some research yourself to see what you discover, however, there is much misinformation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about marijuana on the internet. I can give you some reliable and research-based resources to review.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Be careful to separate opinion from research-based facts.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Information to Assist in Using The</a:t>
            </a:r>
            <a:r>
              <a:rPr lang="en-US" altLang="en-US" b="1" i="1" dirty="0"/>
              <a:t> Facts about Marijuana: Information for Teens 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Many of the slides have accompanying information.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These include </a:t>
            </a:r>
            <a:r>
              <a:rPr lang="en-US" altLang="en-US" b="1" dirty="0"/>
              <a:t>Teacher Notes </a:t>
            </a:r>
            <a:r>
              <a:rPr lang="en-US" altLang="en-US" dirty="0"/>
              <a:t>that provide supplemental information for teachers.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Other slides may have </a:t>
            </a:r>
            <a:r>
              <a:rPr lang="en-US" altLang="en-US" b="1" dirty="0"/>
              <a:t>Teacher Comments,  </a:t>
            </a:r>
            <a:r>
              <a:rPr lang="en-US" altLang="en-US" dirty="0"/>
              <a:t>statements found useful during the piloting of the curriculum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to enhance student learning. Some Teacher Comments are purposefully informal to be informal and “student friendly”.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In addition, some slides provide suggested </a:t>
            </a:r>
            <a:r>
              <a:rPr lang="en-US" altLang="en-US" b="1" dirty="0"/>
              <a:t>Group</a:t>
            </a:r>
            <a:r>
              <a:rPr lang="en-US" altLang="en-US" dirty="0"/>
              <a:t> </a:t>
            </a:r>
            <a:r>
              <a:rPr lang="en-US" altLang="en-US" b="1" dirty="0"/>
              <a:t>Activities </a:t>
            </a:r>
            <a:r>
              <a:rPr lang="en-US" altLang="en-US" dirty="0"/>
              <a:t>to promote discussion.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 </a:t>
            </a:r>
            <a:r>
              <a:rPr lang="en-US" altLang="en-US" b="1" dirty="0"/>
              <a:t>Supplement</a:t>
            </a:r>
            <a:r>
              <a:rPr lang="en-US" altLang="en-US" dirty="0"/>
              <a:t> to this Curriculum PowerPoint, </a:t>
            </a:r>
            <a:r>
              <a:rPr lang="en-US" altLang="en-US" b="1" i="1" dirty="0"/>
              <a:t>Youth Marijuana Prevention Activities,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 Teaching Guide from the National Institute of Drug Abuse, is available at www.cvcoalition.org and provides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lesson plans and reproducible activities that can be used independently or as an enhancement to this lesson.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It contains a suggested activity to promote parent-student discussion.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 Bibliography/Resource List for </a:t>
            </a:r>
            <a:r>
              <a:rPr lang="en-US" altLang="en-US" b="1" dirty="0"/>
              <a:t>The</a:t>
            </a:r>
            <a:r>
              <a:rPr lang="en-US" altLang="en-US" b="1" i="1" dirty="0"/>
              <a:t> Facts about Marijuana: Information for Teens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is also available at these websites.</a:t>
            </a:r>
          </a:p>
          <a:p>
            <a:pPr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Presentation </a:t>
            </a:r>
            <a:r>
              <a:rPr lang="en-US" altLang="en-US"/>
              <a:t>updated 11/2021</a:t>
            </a: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BF54389-C627-4EEB-9465-A8431E691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EC0E861-4F0C-4FCA-853B-FDD66DBEB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en-US" altLang="en-US" b="1" dirty="0"/>
              <a:t>Teacher Comments: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dirty="0"/>
              <a:t>What happens if someone smokes marijuana?</a:t>
            </a:r>
          </a:p>
          <a:p>
            <a:pPr>
              <a:defRPr/>
            </a:pPr>
            <a:r>
              <a:rPr lang="en-US" altLang="en-US" dirty="0"/>
              <a:t>Some people feel nothing at all when they smoke marijuana. </a:t>
            </a:r>
          </a:p>
          <a:p>
            <a:pPr>
              <a:defRPr/>
            </a:pPr>
            <a:r>
              <a:rPr lang="en-US" altLang="en-US" dirty="0"/>
              <a:t>Others may feel relaxed or "high.“</a:t>
            </a:r>
          </a:p>
          <a:p>
            <a:pPr>
              <a:defRPr/>
            </a:pPr>
            <a:r>
              <a:rPr lang="en-US" altLang="en-US" dirty="0"/>
              <a:t>Some experience sudden feelings of anxiety and paranoid thoughts </a:t>
            </a:r>
          </a:p>
          <a:p>
            <a:pPr>
              <a:defRPr/>
            </a:pPr>
            <a:r>
              <a:rPr lang="en-US" altLang="en-US" dirty="0"/>
              <a:t>(even more likely with stronger varieties of marijuana). </a:t>
            </a:r>
          </a:p>
          <a:p>
            <a:pPr>
              <a:defRPr/>
            </a:pPr>
            <a:r>
              <a:rPr lang="en-US" altLang="en-US" dirty="0"/>
              <a:t>Regular use of marijuana has also been linked to depression, anxiety, and a loss of drive </a:t>
            </a:r>
          </a:p>
          <a:p>
            <a:pPr>
              <a:defRPr/>
            </a:pPr>
            <a:r>
              <a:rPr lang="en-US" altLang="en-US" dirty="0"/>
              <a:t>or motivation, which means a loss of interest even in previously enjoyable activities. </a:t>
            </a:r>
          </a:p>
          <a:p>
            <a:pPr>
              <a:defRPr/>
            </a:pPr>
            <a:r>
              <a:rPr lang="en-US" altLang="en-US" dirty="0"/>
              <a:t>Its effects can be unpredictable, especially when other drugs are mixed with it.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444444"/>
                </a:solidFill>
                <a:latin typeface="Verdana" pitchFamily="34" charset="0"/>
              </a:rPr>
              <a:t>When marijuana is smoked, THC rapidly passes from the lungs into the bloodstream, </a:t>
            </a:r>
          </a:p>
          <a:p>
            <a:pPr>
              <a:defRPr/>
            </a:pPr>
            <a:r>
              <a:rPr lang="en-US" altLang="en-US" dirty="0">
                <a:solidFill>
                  <a:srgbClr val="444444"/>
                </a:solidFill>
                <a:latin typeface="Verdana" pitchFamily="34" charset="0"/>
              </a:rPr>
              <a:t>which carries the chemical to the brain and other organs throughout the body.</a:t>
            </a:r>
          </a:p>
          <a:p>
            <a:pPr>
              <a:defRPr/>
            </a:pPr>
            <a:r>
              <a:rPr lang="en-US" altLang="en-US" dirty="0">
                <a:solidFill>
                  <a:srgbClr val="444444"/>
                </a:solidFill>
                <a:latin typeface="Verdana" pitchFamily="34" charset="0"/>
              </a:rPr>
              <a:t>It is absorbed more slowly when ingested in food or drink.</a:t>
            </a:r>
            <a:endParaRPr lang="en-US" altLang="en-US" dirty="0"/>
          </a:p>
          <a:p>
            <a:pPr>
              <a:defRPr/>
            </a:pPr>
            <a:endParaRPr lang="en-US" altLang="en-US" i="1" dirty="0"/>
          </a:p>
          <a:p>
            <a:pPr>
              <a:defRPr/>
            </a:pPr>
            <a:endParaRPr lang="en-US" altLang="en-US" i="1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DA04201-EED1-4C4F-ABB7-7659B14B9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D1D10F-3AC1-4EA3-90E2-9A057583CEE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E301A58-FC0A-4C18-940E-48A116F57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EDF0497-CAE3-43CA-A945-D803C5AE8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b="1" dirty="0"/>
          </a:p>
          <a:p>
            <a:r>
              <a:rPr lang="en-US" altLang="en-US" dirty="0"/>
              <a:t>There are two types of products that can be vaporized - </a:t>
            </a:r>
          </a:p>
          <a:p>
            <a:r>
              <a:rPr lang="en-US" altLang="en-US" dirty="0"/>
              <a:t>marijuana oils (also called extracts or concentrates) and the marijuana plant (usually flowers/buds).</a:t>
            </a:r>
          </a:p>
          <a:p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0BAE267-B14F-43CD-93CF-1107A7C3C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18FF9E-7751-4D8A-A803-E6B4DF6E9BCA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8C9CC0B-1455-4831-84D5-BB09302B8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92D3CB4-2503-4E4B-B315-48E8D05D2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Remind students that they cannot control the effects marijuana will have on them</a:t>
            </a:r>
          </a:p>
          <a:p>
            <a:pPr>
              <a:buFontTx/>
              <a:buNone/>
            </a:pPr>
            <a:r>
              <a:rPr lang="en-US" altLang="en-US" dirty="0"/>
              <a:t> and that the effects may be different over time.  </a:t>
            </a:r>
          </a:p>
          <a:p>
            <a:pPr>
              <a:buFontTx/>
              <a:buChar char="•"/>
            </a:pPr>
            <a:r>
              <a:rPr lang="en-US" altLang="en-US" dirty="0"/>
              <a:t>Some effects of the use of high potency marijuana can be frightening and dangerous. </a:t>
            </a:r>
          </a:p>
          <a:p>
            <a:pPr>
              <a:buFontTx/>
              <a:buChar char="•"/>
            </a:pPr>
            <a:r>
              <a:rPr lang="en-US" altLang="en-US" dirty="0"/>
              <a:t>Effects such as concentration/learning problems, motivation problems, </a:t>
            </a:r>
          </a:p>
          <a:p>
            <a:pPr>
              <a:buFontTx/>
              <a:buNone/>
            </a:pPr>
            <a:r>
              <a:rPr lang="en-US" altLang="en-US" dirty="0"/>
              <a:t> and paranoia/panic can last for days after marijuana is used.</a:t>
            </a:r>
          </a:p>
          <a:p>
            <a:pPr>
              <a:buFontTx/>
              <a:buChar char="•"/>
            </a:pPr>
            <a:r>
              <a:rPr lang="en-US" altLang="en-US" dirty="0"/>
              <a:t>Every time a drug is put into the body, a risk is taken</a:t>
            </a:r>
            <a:r>
              <a:rPr lang="en-US" altLang="en-US" i="1" dirty="0"/>
              <a:t>.  </a:t>
            </a:r>
          </a:p>
          <a:p>
            <a:endParaRPr lang="en-US" altLang="en-US" i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i="1" dirty="0"/>
          </a:p>
          <a:p>
            <a:r>
              <a:rPr lang="en-US" altLang="en-US" dirty="0"/>
              <a:t>Users are not likely to experience ALL these effects EVERY time marijuana is used.  </a:t>
            </a:r>
          </a:p>
          <a:p>
            <a:endParaRPr lang="en-US" altLang="en-US" i="1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b="1" dirty="0"/>
          </a:p>
          <a:p>
            <a:endParaRPr lang="en-US" altLang="en-US" i="1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A913DC5-553C-4B97-A0F4-382E8810C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B7F18-8D87-4E96-913E-F87E8262405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A822471-0B73-4A0F-B558-7630A4E48B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BF36B22-10AF-45D4-8BA5-4AFCA0DD5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pPr>
              <a:defRPr/>
            </a:pPr>
            <a:endParaRPr lang="en-US" altLang="en-US" b="1" dirty="0">
              <a:latin typeface="Constantia" panose="02030602050306030303" pitchFamily="18" charset="0"/>
            </a:endParaRPr>
          </a:p>
          <a:p>
            <a:pPr>
              <a:defRPr/>
            </a:pPr>
            <a:endParaRPr lang="en-US" altLang="en-US" b="1" dirty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altLang="en-US" b="1" dirty="0">
                <a:latin typeface="Constantia" panose="02030602050306030303" pitchFamily="18" charset="0"/>
              </a:rPr>
              <a:t>Teacher Comments:</a:t>
            </a:r>
          </a:p>
          <a:p>
            <a:pPr>
              <a:defRPr/>
            </a:pPr>
            <a:endParaRPr lang="en-US" altLang="en-US" dirty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altLang="en-US" b="1" dirty="0">
                <a:latin typeface="Constantia" panose="02030602050306030303" pitchFamily="18" charset="0"/>
              </a:rPr>
              <a:t>Explanation of Terms:</a:t>
            </a:r>
          </a:p>
          <a:p>
            <a:pPr>
              <a:defRPr/>
            </a:pPr>
            <a:r>
              <a:rPr lang="en-US" altLang="en-US" b="1" dirty="0">
                <a:latin typeface="Constantia" panose="02030602050306030303" pitchFamily="18" charset="0"/>
              </a:rPr>
              <a:t>Addiction – </a:t>
            </a:r>
            <a:r>
              <a:rPr lang="en-US" altLang="en-US" dirty="0">
                <a:latin typeface="Constantia" panose="02030602050306030303" pitchFamily="18" charset="0"/>
              </a:rPr>
              <a:t>Feeling a strong urge to keep taking a drug even when it is causing harm </a:t>
            </a:r>
          </a:p>
          <a:p>
            <a:pPr>
              <a:defRPr/>
            </a:pPr>
            <a:r>
              <a:rPr lang="en-US" altLang="en-US" dirty="0">
                <a:latin typeface="Constantia" panose="02030602050306030303" pitchFamily="18" charset="0"/>
              </a:rPr>
              <a:t>problems in relationships, with academics, legal issues, emotional problems, etc.). </a:t>
            </a:r>
          </a:p>
          <a:p>
            <a:pPr>
              <a:defRPr/>
            </a:pPr>
            <a:r>
              <a:rPr lang="en-US" altLang="en-US" dirty="0">
                <a:latin typeface="Constantia" panose="02030602050306030303" pitchFamily="18" charset="0"/>
              </a:rPr>
              <a:t>Further explanation of addiction is provided in the next 2 slides.</a:t>
            </a:r>
            <a:endParaRPr lang="en-US" altLang="en-US" b="1" dirty="0">
              <a:latin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Someone who smokes marijuana regularly may have many of the same respiratory problems </a:t>
            </a:r>
          </a:p>
          <a:p>
            <a:pPr>
              <a:defRPr/>
            </a:pPr>
            <a:r>
              <a:rPr lang="en-US" altLang="en-US" dirty="0"/>
              <a:t>that tobacco smokers do, such as daily cough, more frequent upper respiratory illnesses, and </a:t>
            </a:r>
          </a:p>
          <a:p>
            <a:pPr>
              <a:defRPr/>
            </a:pPr>
            <a:r>
              <a:rPr lang="en-US" altLang="en-US" dirty="0"/>
              <a:t>a greater risk of lung infections like pneumonia. As with tobacco smoke, marijuana smoke consists </a:t>
            </a:r>
          </a:p>
          <a:p>
            <a:pPr>
              <a:defRPr/>
            </a:pPr>
            <a:r>
              <a:rPr lang="en-US" altLang="en-US" dirty="0"/>
              <a:t>of a toxic mixture of gases and tiny particles, many of which are known to harm the lungs.</a:t>
            </a:r>
          </a:p>
          <a:p>
            <a:pPr>
              <a:defRPr/>
            </a:pPr>
            <a:r>
              <a:rPr lang="en-US" altLang="en-US" dirty="0"/>
              <a:t>Although we don’t yet know if marijuana causes lung cancer, many people who smoke marijuana </a:t>
            </a:r>
          </a:p>
          <a:p>
            <a:pPr>
              <a:defRPr/>
            </a:pPr>
            <a:r>
              <a:rPr lang="en-US" altLang="en-US" dirty="0"/>
              <a:t>also smoke cigarettes, which do cause cancer—and smoking marijuana can make it harder to quit tobacco use.</a:t>
            </a:r>
          </a:p>
          <a:p>
            <a:pPr>
              <a:defRPr/>
            </a:pPr>
            <a:r>
              <a:rPr lang="en-US" altLang="en-US" dirty="0"/>
              <a:t>Marijuana has the </a:t>
            </a:r>
            <a:r>
              <a:rPr lang="en-US" altLang="en-US" i="1" dirty="0"/>
              <a:t>potential</a:t>
            </a:r>
            <a:r>
              <a:rPr lang="en-US" altLang="en-US" dirty="0"/>
              <a:t> to promote lung cancer and cancer in other parts of the respiratory tract because </a:t>
            </a:r>
          </a:p>
          <a:p>
            <a:pPr>
              <a:defRPr/>
            </a:pPr>
            <a:r>
              <a:rPr lang="en-US" altLang="en-US" dirty="0"/>
              <a:t>it contains irritants and carcinogens—up to 70 percent more than tobacco smoke.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Constantia" panose="02030602050306030303" pitchFamily="18" charset="0"/>
              </a:rPr>
              <a:t>Teacher Notes: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Marijuana use can also create high levels of an enzyme that converts certain hydrocarbons into a  </a:t>
            </a:r>
          </a:p>
          <a:p>
            <a:pPr>
              <a:defRPr/>
            </a:pPr>
            <a:r>
              <a:rPr lang="en-US" altLang="en-US" dirty="0"/>
              <a:t>cancer-causing form, which could accelerate the changes that ultimately produce malignant cells.</a:t>
            </a:r>
          </a:p>
          <a:p>
            <a:pPr>
              <a:defRPr/>
            </a:pPr>
            <a:r>
              <a:rPr lang="en-US" altLang="en-US" dirty="0"/>
              <a:t>Since marijuana smokers generally inhale more deeply and hold their breath longer than tobacco smokers, </a:t>
            </a:r>
          </a:p>
          <a:p>
            <a:pPr>
              <a:defRPr/>
            </a:pPr>
            <a:r>
              <a:rPr lang="en-US" altLang="en-US" dirty="0"/>
              <a:t>the lungs are exposed longer to carcinogenic smoke. However, while several lines of evidence have suggested </a:t>
            </a:r>
          </a:p>
          <a:p>
            <a:pPr>
              <a:defRPr/>
            </a:pPr>
            <a:r>
              <a:rPr lang="en-US" altLang="en-US" dirty="0"/>
              <a:t>that marijuana use may lead to lung cancer, the supporting evidence is inconclusive. The presence of an </a:t>
            </a:r>
          </a:p>
          <a:p>
            <a:pPr>
              <a:defRPr/>
            </a:pPr>
            <a:r>
              <a:rPr lang="en-US" altLang="en-US" dirty="0"/>
              <a:t>unidentified active ingredient in cannabis smoke having protective properties—</a:t>
            </a:r>
          </a:p>
          <a:p>
            <a:pPr>
              <a:defRPr/>
            </a:pPr>
            <a:r>
              <a:rPr lang="en-US" altLang="en-US" dirty="0"/>
              <a:t>if corroborated and properly characterized—could help explain the inconsistencies and modest findings.</a:t>
            </a:r>
          </a:p>
          <a:p>
            <a:pPr>
              <a:defRPr/>
            </a:pPr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i="1" dirty="0"/>
          </a:p>
          <a:p>
            <a:pPr>
              <a:defRPr/>
            </a:pPr>
            <a:r>
              <a:rPr lang="en-US" altLang="en-US" i="1" dirty="0"/>
              <a:t>https://www.sciencenewsforstudents.org/article/concerns-explode-over-new-health-risks-vaping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F2BEA68-CD15-47E2-BB8B-90E740578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304490-BBCC-4069-8DF9-09F0F8E3CE5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3EAD579-ACA6-4575-B4FD-0C39058D31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4F2361E-CCD8-4BF7-9471-4E17A7120E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Teacher Notes: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Long-term marijuana use can lead to addiction; that is, people have difficulty controlling their drug use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and cannot stop even though use creates problems and interferes with many aspects of their lives.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It is estimated that 9% (about 1 in 11) of those who use marijuana will become dependent on it.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number goes up to about 1 in 6 in those who start using young (in their teens) and to 25–50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percent (up to 5 out of 10) among daily users.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r>
              <a:rPr lang="en-US" altLang="en-US" dirty="0"/>
              <a:t>Addiction rates among those between 12 and 17 years are among the highest levels nationally </a:t>
            </a:r>
          </a:p>
          <a:p>
            <a:r>
              <a:rPr lang="en-US" altLang="en-US" dirty="0"/>
              <a:t>in states that have legalized medical marijuana and/or recreational marijuana programs.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24363AB-99FB-4319-AFE8-7D8234B26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081B1-5977-4B25-93D8-16995DD7959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PLEASE NOTE THAT VIDEO MAY ONLY PLAY IN “SLIDE SHOW” MODE. PLEASE ALLOW SEVERAL SECONDS FOR VIDEO TO LOAD.</a:t>
            </a:r>
          </a:p>
          <a:p>
            <a:endParaRPr lang="en-US" b="1" dirty="0"/>
          </a:p>
          <a:p>
            <a:r>
              <a:rPr lang="en-US" b="0" dirty="0"/>
              <a:t>This 3.17-minute video explains addiction.</a:t>
            </a:r>
          </a:p>
          <a:p>
            <a:endParaRPr lang="en-US" b="1" dirty="0"/>
          </a:p>
          <a:p>
            <a:r>
              <a:rPr lang="en-US" b="0" i="0" u="sng" dirty="0"/>
              <a:t>Video Link</a:t>
            </a:r>
            <a:r>
              <a:rPr lang="en-US" b="0" i="1" dirty="0"/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https://www.youtube.com/watch?v=MbOAKmzKmJo&amp;t=1s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57D4-8FDE-439E-910E-D48BC190A76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C5EA6C1-1EE4-45B1-B77E-1264C76F37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33FBA1E8-27CC-491C-AAA4-B92F1BC33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6071349-4ACF-49A6-94BD-F4C76233F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32B20-EE3C-4C8A-A94D-2D3517A8CEB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5832104-4261-4266-9190-FED0DCE1EE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302FC2E-DF0F-4AE0-AEB9-5027402040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13CB019-C7F3-4B7F-A875-370CA480D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543920-DA10-4CA3-8B9E-223F317CEE6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8A81592-5F6F-4103-91ED-705F014780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19DAA03-7A84-4F01-9F3B-26B2744C4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/>
              <a:t>Group Activity:  </a:t>
            </a:r>
          </a:p>
          <a:p>
            <a:pPr>
              <a:defRPr/>
            </a:pPr>
            <a:endParaRPr lang="en-US" altLang="en-US" b="1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Have students suggest answers to the question, “How long does the THC in marijuana stay in your system?”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Write their answers on the board. 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Comment on longest time and shortest time suggested by the class.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(The next slide provides the answer.)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570FE64-CF15-47A7-BBBA-1B5CFC41B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B1716E-1591-4C88-B698-E6A8C448B4AF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BB43982-AF7F-4807-9A8B-8495387391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0EE0EFB-4788-445F-BE66-02EEEAB370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Notes: </a:t>
            </a:r>
          </a:p>
          <a:p>
            <a:endParaRPr lang="en-US" altLang="en-US" b="1" dirty="0"/>
          </a:p>
          <a:p>
            <a:r>
              <a:rPr lang="en-US" altLang="en-US" dirty="0"/>
              <a:t>Detection of THC in urine samples </a:t>
            </a:r>
            <a:r>
              <a:rPr lang="en-US" altLang="en-US" b="1" dirty="0">
                <a:solidFill>
                  <a:srgbClr val="C00000"/>
                </a:solidFill>
              </a:rPr>
              <a:t>is not exact science.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T</a:t>
            </a:r>
            <a:r>
              <a:rPr lang="en-US" altLang="en-US" dirty="0"/>
              <a:t>he number of days THC can be detected varies,</a:t>
            </a:r>
          </a:p>
          <a:p>
            <a:r>
              <a:rPr lang="en-US" altLang="en-US" dirty="0"/>
              <a:t>based on THC content and the metabolism of person being tested. 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Website: IPassedMyDrugTest.Com.:   </a:t>
            </a:r>
          </a:p>
          <a:p>
            <a:r>
              <a:rPr lang="en-US" altLang="en-US" dirty="0"/>
              <a:t>http://www.ipassedmydrugtest.com/drug_test_faq.asp#detect_time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B7ED3B7-A6EB-45A5-AECC-86B7EA888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1C528-82C8-41AC-A3D2-CCF63F9A88A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C4BBADD-46F4-46BA-B552-DCC3C9C2DC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59A9DEC-3A40-4263-BE79-7300F2F46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altLang="en-US" b="1" dirty="0"/>
              <a:t>A Reminder – some of the following slides have</a:t>
            </a:r>
          </a:p>
          <a:p>
            <a:r>
              <a:rPr lang="en-US" altLang="en-US" b="1" dirty="0"/>
              <a:t>TEACHER COMMENTS, statements that may be used in class to enhance the lesson, and/or</a:t>
            </a:r>
          </a:p>
          <a:p>
            <a:r>
              <a:rPr lang="en-US" altLang="en-US" b="1" dirty="0"/>
              <a:t>TEACHER NOTES, supplemental information for teachers</a:t>
            </a:r>
          </a:p>
          <a:p>
            <a:endParaRPr lang="en-US" altLang="en-US" dirty="0"/>
          </a:p>
          <a:p>
            <a:r>
              <a:rPr lang="en-US" altLang="en-US" b="1" dirty="0"/>
              <a:t>Teacher Notes: </a:t>
            </a:r>
          </a:p>
          <a:p>
            <a:endParaRPr lang="en-US" altLang="en-US" dirty="0"/>
          </a:p>
          <a:p>
            <a:r>
              <a:rPr lang="en-US" altLang="en-US" dirty="0"/>
              <a:t>Marijuana is a green, brown, or gray mixture of dried, shredded leaves, stems, seeds, and flowers of the hemp, or cannabis, plant.</a:t>
            </a:r>
          </a:p>
          <a:p>
            <a:r>
              <a:rPr lang="en-US" altLang="en-US" dirty="0"/>
              <a:t>It goes by many different names—pot, herb, weed, grass—and stronger forms include sinsemilla (sin-seh-me-yah), </a:t>
            </a:r>
          </a:p>
          <a:p>
            <a:r>
              <a:rPr lang="en-US" altLang="en-US" dirty="0"/>
              <a:t>hashish (“hash” for short), and hash oil.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Marijuana is often vaped and sometimes is mixed into foods, “edible marijuana”.</a:t>
            </a:r>
          </a:p>
          <a:p>
            <a:r>
              <a:rPr lang="en-US" altLang="en-US" dirty="0"/>
              <a:t>Many older users smoke marijuana in hand-rolled cigarettes called </a:t>
            </a:r>
            <a:r>
              <a:rPr lang="en-US" altLang="en-US" i="1" dirty="0"/>
              <a:t>joints</a:t>
            </a:r>
            <a:r>
              <a:rPr lang="en-US" altLang="en-US" dirty="0"/>
              <a:t> or some use pipes or water pipes called </a:t>
            </a:r>
            <a:r>
              <a:rPr lang="en-US" altLang="en-US" i="1" dirty="0"/>
              <a:t>bongs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Marijuana cigars, or </a:t>
            </a:r>
            <a:r>
              <a:rPr lang="en-US" altLang="en-US" i="1" dirty="0"/>
              <a:t>blunts</a:t>
            </a:r>
            <a:r>
              <a:rPr lang="en-US" altLang="en-US" dirty="0"/>
              <a:t>, are also used. To make blunts, users slice open cigars, remove some of the tobacco, and </a:t>
            </a:r>
          </a:p>
          <a:p>
            <a:r>
              <a:rPr lang="en-US" altLang="en-US" dirty="0"/>
              <a:t>mix the remainder with marijuana </a:t>
            </a:r>
            <a:r>
              <a:rPr lang="en-US" altLang="en-US" i="1" dirty="0"/>
              <a:t>(Timberlake, 2009). </a:t>
            </a:r>
          </a:p>
          <a:p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 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39D828B5-FED3-46CE-B680-232DAC0CB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3AB5F-6D3F-41E7-997B-FBA126710FE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A47D0BC-619F-4972-9735-0916A3095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899C845-BDF7-4D05-A3B5-04C404D88E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Heart attack risk may be related to increased heart rate, </a:t>
            </a:r>
          </a:p>
          <a:p>
            <a:r>
              <a:rPr lang="en-US" altLang="en-US" dirty="0"/>
              <a:t>as well as the effects of marijuana on heart rhythms, causing palpitations and arrhythmias. </a:t>
            </a:r>
          </a:p>
          <a:p>
            <a:r>
              <a:rPr lang="en-US" altLang="en-US" dirty="0"/>
              <a:t>This risk may be greater in older individuals or in those with cardiac vulnerabilities.</a:t>
            </a:r>
          </a:p>
          <a:p>
            <a:r>
              <a:rPr lang="en-US" altLang="en-US" dirty="0"/>
              <a:t> </a:t>
            </a:r>
          </a:p>
          <a:p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b="1" i="1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DDFA9F9-2CFA-4182-97F9-47E1AF7C4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7D3E4-499D-4C36-BCB4-BEFD4428D3CD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A47D0BC-619F-4972-9735-0916A3095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899C845-BDF7-4D05-A3B5-04C404D88E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Notes: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Marijuana smoke irritates the lungs, and people who smoke marijuana frequently </a:t>
            </a: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can have the same breathing problems as those who smoke tobacco. </a:t>
            </a: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These problems include daily cough and phlegm, more frequent lung illness,</a:t>
            </a: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 and a higher risk of lung infections. </a:t>
            </a: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Researchers so far haven't found a higher risk for lung cancer in people who smoke marijuana.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smoking marijuana causes lung cancer, as cigarette smoking does, remains an open question.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>
              <a:defRPr/>
            </a:pPr>
            <a:endParaRPr lang="en-US" alt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​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https://www.drugabuse.gov/publications/drugfacts/marijuana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 altLang="en-US" b="1" i="1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DDFA9F9-2CFA-4182-97F9-47E1AF7C4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7D3E4-499D-4C36-BCB4-BEFD4428D3C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051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ABFAC27-0C73-4429-BC9F-57D18F0526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72B380B7-1C5E-4425-B6B4-802F023B4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It is conceivable that even low concentrations of THC, when administered during the perinatal period, </a:t>
            </a:r>
          </a:p>
          <a:p>
            <a:r>
              <a:rPr lang="en-US" altLang="en-US" dirty="0"/>
              <a:t>could have profound and long-lasting consequences for both brain and behavior.</a:t>
            </a:r>
            <a:r>
              <a:rPr lang="en-US" altLang="en-US" baseline="30000" dirty="0"/>
              <a:t> 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Research has shown that some babies born to women who used marijuana during their pregnancies </a:t>
            </a:r>
          </a:p>
          <a:p>
            <a:r>
              <a:rPr lang="en-US" altLang="en-US" dirty="0"/>
              <a:t>display altered responses to visual stimuli, increased tremulousness, </a:t>
            </a:r>
          </a:p>
          <a:p>
            <a:r>
              <a:rPr lang="en-US" altLang="en-US" dirty="0"/>
              <a:t>and a high-pitched cry, which could indicate problems with neurological development. </a:t>
            </a:r>
          </a:p>
          <a:p>
            <a:r>
              <a:rPr lang="en-US" altLang="en-US" dirty="0"/>
              <a:t>In school, marijuana-exposed children are more likely to show gaps in problem solving skills, </a:t>
            </a:r>
          </a:p>
          <a:p>
            <a:r>
              <a:rPr lang="en-US" altLang="en-US" dirty="0"/>
              <a:t>memory, and the ability to remain attentive. </a:t>
            </a:r>
          </a:p>
          <a:p>
            <a:r>
              <a:rPr lang="en-US" altLang="en-US" dirty="0"/>
              <a:t>More research is needed, however, to disentangle the drug-specific factors from the environmental ones.</a:t>
            </a:r>
            <a:endParaRPr lang="en-US" altLang="en-US" baseline="30000" dirty="0"/>
          </a:p>
          <a:p>
            <a:endParaRPr lang="en-US" altLang="en-US" baseline="30000" dirty="0"/>
          </a:p>
          <a:p>
            <a:r>
              <a:rPr lang="en-US" altLang="en-US" dirty="0"/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C61E392-658F-448C-814F-01399B0E8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591C8-7D57-4ABB-BFF1-F81C6379ECA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b="1" dirty="0"/>
              <a:t>Teacher Notes:</a:t>
            </a:r>
          </a:p>
          <a:p>
            <a:endParaRPr lang="en-US" altLang="en-US" b="1" dirty="0"/>
          </a:p>
          <a:p>
            <a:r>
              <a:rPr lang="en-US" altLang="en-US" b="0" dirty="0"/>
              <a:t>How Does Marijuana Affect the Brain? </a:t>
            </a:r>
          </a:p>
          <a:p>
            <a:pPr>
              <a:buFontTx/>
              <a:buChar char="•"/>
            </a:pPr>
            <a:r>
              <a:rPr lang="en-US" altLang="en-US" dirty="0"/>
              <a:t>THC acts upon specific targets on brain cells, called cannabinoid receptors. </a:t>
            </a:r>
          </a:p>
          <a:p>
            <a:pPr>
              <a:buFontTx/>
              <a:buChar char="•"/>
            </a:pPr>
            <a:r>
              <a:rPr lang="en-US" altLang="en-US" dirty="0"/>
              <a:t>These receptors are ordinarily activated by chemicals similar to THC.  </a:t>
            </a:r>
          </a:p>
          <a:p>
            <a:pPr>
              <a:buFontTx/>
              <a:buChar char="•"/>
            </a:pPr>
            <a:r>
              <a:rPr lang="en-US" altLang="en-US" dirty="0"/>
              <a:t>These are naturally occurring in the body and are part of a neural communication </a:t>
            </a:r>
          </a:p>
          <a:p>
            <a:pPr>
              <a:buFontTx/>
              <a:buNone/>
            </a:pPr>
            <a:r>
              <a:rPr lang="en-US" altLang="en-US" dirty="0"/>
              <a:t>  network that plays an important role in normal brain development and function.</a:t>
            </a:r>
          </a:p>
          <a:p>
            <a:pPr>
              <a:buFontTx/>
              <a:buChar char="•"/>
            </a:pPr>
            <a:r>
              <a:rPr lang="en-US" altLang="en-US" dirty="0"/>
              <a:t>The highest density of cannabinoid receptors is found in parts of the brain that influence pleasure, </a:t>
            </a:r>
          </a:p>
          <a:p>
            <a:pPr>
              <a:buFontTx/>
              <a:buNone/>
            </a:pPr>
            <a:r>
              <a:rPr lang="en-US" altLang="en-US" dirty="0"/>
              <a:t>  memory, thinking, concentration, sensory and time perception, and coordinated movement. </a:t>
            </a:r>
          </a:p>
          <a:p>
            <a:pPr>
              <a:buFontTx/>
              <a:buChar char="•"/>
            </a:pPr>
            <a:r>
              <a:rPr lang="en-US" altLang="en-US" dirty="0"/>
              <a:t>Marijuana over-activates this system, causing the high and other effects that users experience. </a:t>
            </a:r>
          </a:p>
          <a:p>
            <a:pPr>
              <a:buFontTx/>
              <a:buChar char="•"/>
            </a:pPr>
            <a:r>
              <a:rPr lang="en-US" altLang="en-US" dirty="0"/>
              <a:t>These include distorted perceptions, impaired coordination, difficulty with thinking and </a:t>
            </a:r>
          </a:p>
          <a:p>
            <a:pPr>
              <a:buFontTx/>
              <a:buNone/>
            </a:pPr>
            <a:r>
              <a:rPr lang="en-US" altLang="en-US" dirty="0"/>
              <a:t>  problem solving, and disrupted learning and memory. </a:t>
            </a:r>
          </a:p>
          <a:p>
            <a:endParaRPr lang="en-US" alt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57D4-8FDE-439E-910E-D48BC190A761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9660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A25E43A0-01A1-4AC0-B379-6D1DE796C9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CA221F1D-DF2D-4AF1-ABAD-D8DD11B01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NOTE THAT VIDEO MAY ONLY PLAY IN “SLIDE SHOW” MODE. PLEASE ALLOW SEVERAL SECONDS FOR VIDEO TO LOAD.</a:t>
            </a:r>
            <a:endParaRPr lang="en-US" altLang="en-US" b="1" dirty="0"/>
          </a:p>
          <a:p>
            <a:endParaRPr lang="en-US" altLang="en-US" b="0" dirty="0"/>
          </a:p>
          <a:p>
            <a:r>
              <a:rPr lang="en-US" altLang="en-US" b="0" dirty="0"/>
              <a:t>This three-minute video explains brain development during the teen years, using </a:t>
            </a:r>
          </a:p>
          <a:p>
            <a:r>
              <a:rPr lang="en-US" altLang="en-US" b="0" dirty="0"/>
              <a:t>language students can understand. </a:t>
            </a:r>
          </a:p>
          <a:p>
            <a:endParaRPr lang="en-US" altLang="en-US" dirty="0"/>
          </a:p>
          <a:p>
            <a:r>
              <a:rPr lang="en-US" altLang="en-US" dirty="0"/>
              <a:t>National Institute on Drug Abuse</a:t>
            </a:r>
          </a:p>
          <a:p>
            <a:endParaRPr lang="en-US" altLang="en-US" dirty="0"/>
          </a:p>
          <a:p>
            <a:r>
              <a:rPr lang="en-US" altLang="en-US" b="1" u="sng" dirty="0"/>
              <a:t>Video Link</a:t>
            </a:r>
            <a:r>
              <a:rPr lang="en-US" altLang="en-US" dirty="0"/>
              <a:t>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https://www.youtube.com/watch?v=EpfnDijz2d8&amp;t=1s</a:t>
            </a:r>
            <a:endParaRPr lang="en-US" altLang="en-US" dirty="0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8C290529-9418-4D22-B17F-DE57C0A59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0D72D-0C1C-4520-A86A-D75309EAC8F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14E57C1E-73AF-418A-AA76-2A8ED970E8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33F7A91-610B-496A-91CB-9C68382CE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b="1" i="1" dirty="0"/>
          </a:p>
          <a:p>
            <a:r>
              <a:rPr lang="en-US" altLang="en-US" b="1" dirty="0"/>
              <a:t>Marijuana use negatively effects teen brain development. </a:t>
            </a:r>
          </a:p>
          <a:p>
            <a:r>
              <a:rPr lang="en-US" altLang="en-US" b="1" dirty="0"/>
              <a:t> </a:t>
            </a: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A study by Children’s Hospital of Philadelphia and the National Institute on Mental Health, </a:t>
            </a:r>
          </a:p>
          <a:p>
            <a:pPr>
              <a:buFontTx/>
              <a:buNone/>
            </a:pPr>
            <a:r>
              <a:rPr lang="en-US" altLang="en-US" dirty="0"/>
              <a:t> found that adolescents and young adults who are heavy users of marijuana are </a:t>
            </a:r>
          </a:p>
          <a:p>
            <a:r>
              <a:rPr lang="en-US" altLang="en-US" dirty="0"/>
              <a:t> more likely than non-users to have disrupted brain development. </a:t>
            </a:r>
          </a:p>
          <a:p>
            <a:pPr>
              <a:buFontTx/>
              <a:buChar char="•"/>
            </a:pPr>
            <a:r>
              <a:rPr lang="en-US" altLang="en-US" dirty="0"/>
              <a:t>Researchers found abnormalities in areas of the brain that interconnect </a:t>
            </a:r>
          </a:p>
          <a:p>
            <a:pPr>
              <a:buFontTx/>
              <a:buNone/>
            </a:pPr>
            <a:r>
              <a:rPr lang="en-US" altLang="en-US" dirty="0"/>
              <a:t>brain regions involved in memory, attention, decision-making, language and executive functioning skills.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Diagram taken from NIDA, National Institute of Health, U.S. Dept. of Health and Human Services </a:t>
            </a:r>
          </a:p>
          <a:p>
            <a:r>
              <a:rPr lang="en-US" altLang="en-US" dirty="0"/>
              <a:t>included in </a:t>
            </a:r>
            <a:r>
              <a:rPr lang="en-US" altLang="en-US" i="1" dirty="0"/>
              <a:t>Scholastic Magazine, Heads Up Real News About Drugs and Your Body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E6AEFF2-7A3A-4E60-A8B4-0733F2EB2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A0ABCE-BFC9-41BD-B2C0-98F8A633171B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1D27F65-9504-4764-9081-068FF2ECA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3106583A-2329-40D2-A71F-78250ECC82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Decisions don’t “just happen” automatically.   </a:t>
            </a:r>
          </a:p>
          <a:p>
            <a:pPr>
              <a:buFontTx/>
              <a:buChar char="•"/>
            </a:pPr>
            <a:r>
              <a:rPr lang="en-US" altLang="en-US" dirty="0"/>
              <a:t>Decisions you make result from a series of activities in the brain, </a:t>
            </a:r>
          </a:p>
          <a:p>
            <a:pPr>
              <a:buFontTx/>
              <a:buNone/>
            </a:pPr>
            <a:r>
              <a:rPr lang="en-US" altLang="en-US" dirty="0"/>
              <a:t>  which happen almost instantaneously. </a:t>
            </a:r>
          </a:p>
          <a:p>
            <a:pPr>
              <a:buFontTx/>
              <a:buChar char="•"/>
            </a:pPr>
            <a:r>
              <a:rPr lang="en-US" altLang="en-US" dirty="0"/>
              <a:t>These activities in the brain involve a relay system in which different brain structures, </a:t>
            </a:r>
          </a:p>
          <a:p>
            <a:pPr>
              <a:buFontTx/>
              <a:buNone/>
            </a:pPr>
            <a:r>
              <a:rPr lang="en-US" altLang="en-US" dirty="0"/>
              <a:t>  made up of specialized cells called neurons, ”talk” with each other by way of electrochemical </a:t>
            </a:r>
          </a:p>
          <a:p>
            <a:pPr>
              <a:buFontTx/>
              <a:buNone/>
            </a:pPr>
            <a:r>
              <a:rPr lang="en-US" altLang="en-US" dirty="0"/>
              <a:t>  impulses and chemical messengers, called neurotransmitters. </a:t>
            </a:r>
          </a:p>
          <a:p>
            <a:pPr>
              <a:buFontTx/>
              <a:buChar char="•"/>
            </a:pPr>
            <a:r>
              <a:rPr lang="en-US" altLang="en-US" dirty="0"/>
              <a:t>THC in the brain interferes with this process.</a:t>
            </a:r>
          </a:p>
          <a:p>
            <a:pPr>
              <a:buFontTx/>
              <a:buChar char="•"/>
            </a:pPr>
            <a:r>
              <a:rPr lang="en-US" altLang="en-US" dirty="0"/>
              <a:t>The human brain is not fully developed until the mid-20’s or later, </a:t>
            </a:r>
          </a:p>
          <a:p>
            <a:pPr>
              <a:buFontTx/>
              <a:buNone/>
            </a:pPr>
            <a:r>
              <a:rPr lang="en-US" altLang="en-US" dirty="0"/>
              <a:t>  which puts teens at a higher risk of making risky decisions.</a:t>
            </a:r>
          </a:p>
          <a:p>
            <a:endParaRPr lang="en-US" altLang="en-US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NIDA, National Institute of Health, U.S. Dept. of Health and Human Services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included in </a:t>
            </a:r>
            <a:r>
              <a:rPr lang="en-US" altLang="en-US" i="1" dirty="0"/>
              <a:t>Scholastic Magazine, Heads Up Real News About Drugs and Your Body .</a:t>
            </a:r>
          </a:p>
          <a:p>
            <a:endParaRPr lang="en-US" altLang="en-US" dirty="0"/>
          </a:p>
          <a:p>
            <a:r>
              <a:rPr lang="en-US" altLang="en-US" dirty="0"/>
              <a:t>https://www.apa.org/monitor/2015/11/marijuana-brain.aspx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3109768C-9FB6-4F1A-93BF-5CC22BA5A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ED4DD2-CC6D-4704-BAFD-6451B4FA583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D4C9ABA5-D11A-4EFE-8590-966F532EB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44A44320-F466-4589-8A08-0FBEB5410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b="1" dirty="0"/>
          </a:p>
          <a:p>
            <a:r>
              <a:rPr lang="en-US" altLang="en-US" b="0" dirty="0"/>
              <a:t>Anxiety and depression are the most common disorders of childhood.</a:t>
            </a:r>
          </a:p>
          <a:p>
            <a:r>
              <a:rPr lang="en-US" altLang="en-US" b="0" dirty="0"/>
              <a:t>Regular use, particularly of high potency marijuana, has been linked to these and other mental health disorders.</a:t>
            </a:r>
          </a:p>
          <a:p>
            <a:r>
              <a:rPr lang="en-US" altLang="en-US" dirty="0"/>
              <a:t>Much more research needs to be done to discover the connection between marijuana and mental health.</a:t>
            </a:r>
          </a:p>
          <a:p>
            <a:endParaRPr lang="en-US" altLang="en-US" dirty="0"/>
          </a:p>
          <a:p>
            <a:r>
              <a:rPr lang="en-US" altLang="en-US" i="1" dirty="0"/>
              <a:t>A reminder about suicidal thoughts – </a:t>
            </a:r>
          </a:p>
          <a:p>
            <a:r>
              <a:rPr lang="en-US" altLang="en-US" i="1" dirty="0"/>
              <a:t>if you or anyone you know is experiencing suicidal thoughts it is very important to talk with an adult you trust.</a:t>
            </a:r>
          </a:p>
          <a:p>
            <a:endParaRPr lang="en-US" altLang="en-US" dirty="0"/>
          </a:p>
          <a:p>
            <a:r>
              <a:rPr lang="en-US" altLang="en-US" dirty="0"/>
              <a:t>https://www.drugabuse.gov/publications/research-reports/marijuana/</a:t>
            </a:r>
          </a:p>
          <a:p>
            <a:r>
              <a:rPr lang="en-US" altLang="en-US" dirty="0"/>
              <a:t>there-link-between-marijuana-use-psychiatric-disorders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76F1933F-DCA2-45F8-9624-E81989F0F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1FC19C-5306-43ED-A8F3-24F0CB1F29E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4A6875DA-313C-46FD-A045-E259DC6760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15AAE40-DAF7-48ED-9CA0-076C8D8EF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Scientists do not yet know if marijuana use causes lasting mental illness. 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Marijuana use can worsen psychotic symptoms in people who already have schizophrenia,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a form of mental illness and can increase the risk of long-lasting psychosis in some people.</a:t>
            </a: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r>
              <a:rPr lang="en-US" altLang="en-US" dirty="0"/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r>
              <a:rPr lang="en-US" altLang="en-US" dirty="0"/>
              <a:t> </a:t>
            </a: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ECDA891-B4F1-4EC4-B78A-563BC6D8A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9F686-2D3C-438D-AAED-4D283AACA66F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6ACFA2D8-3C08-46B5-868D-F0BA8FDCDF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77C8A6CC-F4DA-4295-A473-5F985AE86A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Group Activity: STOP THIS SLIDE AFTER THE QUESTION  “Why Do Teens Use Marijuana?”. </a:t>
            </a:r>
          </a:p>
          <a:p>
            <a:pPr>
              <a:defRPr/>
            </a:pPr>
            <a:endParaRPr lang="en-US" altLang="en-US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Ask students the question more specifically,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“Why do you think teens would try marijuana after they have been given information about how risky marijuana use is?”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Remind them about the drug prevention/education programming they received in elementary/middle schools,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e.g., DARE, Smart Moves, middle school health class, etc.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Brainstorm and write their answers on the board.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Discuss some of their answers.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Resume showing the complete slide (STOP at “Believe it’s safe”) </a:t>
            </a:r>
            <a:r>
              <a:rPr lang="en-US" altLang="en-US" dirty="0"/>
              <a:t>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Note and discuss any reason why teens use marijuana that hasn’t been mentioned. 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2020, May 28. A Letter to Parents.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https://www.drugabuse.gov/publications/marijuana-facts-parents-need-to-know/letter-to-parents</a:t>
            </a:r>
            <a:endParaRPr lang="en-US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D6C7F09C-6841-4E98-A616-BC13A855F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A5F5D3-C9D0-4B68-9C71-3F7DFC69ECEC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0CB67F7-FFEE-4732-8726-F0EA8BFD77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B10AE-C1C4-42E3-87C3-D3347F88D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b="1" dirty="0"/>
              <a:t>Teacher Comments: </a:t>
            </a:r>
          </a:p>
          <a:p>
            <a:pPr>
              <a:defRPr/>
            </a:pPr>
            <a:endParaRPr lang="en-US" altLang="en-US" b="1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Did you know that between 1914 – 1918 doctors mistakenly thought that tobacco could be used as medicine (see diagram)?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Did you know that from 1920 – 1950 many people smoked cigarettes and thought it was safe to do so?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People smoked openly in restaurants and public places. Most had ashtrays in their homes.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Movies, cartoons, advertisements often showed people smoking.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Group Activity: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Raise your hands if you believe that smoking tobacco cigarettes is dangerous. (Note that almost all or all hands are raised.)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What do you think happened to change people’s minds about smoking cigarettes between 1920 and today?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Allow class to brainstorm ideas – write them on the board if you choose.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Discuss the timeline on the slide noting:</a:t>
            </a:r>
          </a:p>
          <a:p>
            <a:pPr marL="640594" lvl="1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1920’s - Research started that showed the danger of smoking tobacco</a:t>
            </a:r>
          </a:p>
          <a:p>
            <a:pPr marL="640594" lvl="1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1957 - U.S. Surgeon General provides warning that smoking causing cancer</a:t>
            </a:r>
          </a:p>
          <a:p>
            <a:pPr marL="640594" lvl="1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1960’s – 1990’s - warnings appear on packaging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EMPHASIZE THAT IT HAS TAKEN ALMOST 100 YEARS TO CHANGE ATTITUDES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    ABOUT THE DANGERS OF SMOKING TOBACCO, DESPITE CLEAR EVIDENCE THAT IT IS DANGEROUS.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MANY PEOPLE DISREGARD THE DANGERS OF USING MARIJUANA TODAY.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HOPEFULLY, IT WILL NOT TAKE 100 YEARS TO RECOGNIZE THE DANGERS OF MARIJUANA USE.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Diagram taken from NIDA, National Institute of Health, U.S. Dept. of Health and Human Services included in </a:t>
            </a:r>
          </a:p>
          <a:p>
            <a:pPr>
              <a:defRPr/>
            </a:pPr>
            <a:r>
              <a:rPr lang="en-US" altLang="en-US" i="1" dirty="0"/>
              <a:t>Scholastic Magazine, Heads Up Real News About Drugs and Your Body:</a:t>
            </a:r>
          </a:p>
          <a:p>
            <a:pPr>
              <a:defRPr/>
            </a:pPr>
            <a:r>
              <a:rPr lang="en-US" dirty="0"/>
              <a:t>http://headsup.scholastic.com/sites/default/files/NIDA13-INS1_Stu-Mag_timeline.jpg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37D8479-C5B9-49D4-934A-4ABB70E0E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A94D1-50A0-4644-9F39-ABB4328F9D1F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EC0D5986-426A-4BEC-BBB6-A7CD3F1CA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16C97DA6-7461-4EB4-AAA6-58B01EDF81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Marijuana has also been associated with an </a:t>
            </a:r>
            <a:r>
              <a:rPr lang="en-US" altLang="en-US" i="1" dirty="0"/>
              <a:t>amotivational syndrome</a:t>
            </a:r>
            <a:r>
              <a:rPr lang="en-US" altLang="en-US" dirty="0"/>
              <a:t>, </a:t>
            </a:r>
          </a:p>
          <a:p>
            <a:r>
              <a:rPr lang="en-US" altLang="en-US" dirty="0"/>
              <a:t>defined as a diminished or absent drive to engage in typically rewarding activities. </a:t>
            </a:r>
          </a:p>
          <a:p>
            <a:r>
              <a:rPr lang="en-US" altLang="en-US" dirty="0"/>
              <a:t>Because of the role of the endocannabinoid system in regulating mood and reward, I</a:t>
            </a:r>
          </a:p>
          <a:p>
            <a:r>
              <a:rPr lang="en-US" altLang="en-US" dirty="0"/>
              <a:t>t has been hypothesized that brain changes resulting from early use of </a:t>
            </a:r>
          </a:p>
          <a:p>
            <a:r>
              <a:rPr lang="en-US" altLang="en-US" dirty="0"/>
              <a:t>marijuana may underlie these associations, but more research is needed to verify </a:t>
            </a:r>
          </a:p>
          <a:p>
            <a:r>
              <a:rPr lang="en-US" altLang="en-US" dirty="0"/>
              <a:t>that such links exist and better understand them. </a:t>
            </a:r>
          </a:p>
          <a:p>
            <a:endParaRPr lang="en-US" altLang="en-US" dirty="0"/>
          </a:p>
          <a:p>
            <a:r>
              <a:rPr lang="en-US" altLang="en-US" dirty="0"/>
              <a:t>https://www.drugabuse.gov/publications/research-reports/marijuana/</a:t>
            </a:r>
          </a:p>
          <a:p>
            <a:r>
              <a:rPr lang="en-US" altLang="en-US" dirty="0"/>
              <a:t>there-link-between-marijuana-use-psychiatric-disorders</a:t>
            </a:r>
          </a:p>
          <a:p>
            <a:endParaRPr lang="en-US" altLang="en-US" dirty="0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85143356-EED2-4797-9FD4-AF70E8D08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31AC15-1BE3-46BF-BBF7-5683C683ABB4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1BE0A72B-1DEC-4A46-8219-6B61CA15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B6D48E0-5EEC-4DC4-BA63-2920C56FB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Someone who uses marijuana frequently may be functioning at a reduced intellectual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level most or all the time.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r>
              <a:rPr lang="en-US" altLang="en-US" dirty="0"/>
              <a:t> 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2020, May 28. A Letter to Parents.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https://www.drugabuse.gov/publications/marijuana-facts-parents-need-to-know/letter-to-parents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915CCB9-9893-435E-A476-CC791E177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4AE51D-27E5-4D79-8BC3-F77DA970B780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1BE0A72B-1DEC-4A46-8219-6B61CA15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B6D48E0-5EEC-4DC4-BA63-2920C56FB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Comments: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Marijuana is associated with school failure.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Marijuana has negative effects on attention, motivation, memory, and learning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that can persist after the drug's immediate effects wear off—especially in regular users.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 who smokes marijuana daily may be functioning at a reduced intellectual level 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most or all the time.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research suggests that people who begin using marijuana heavily 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as teens may permanently lose an average of 8 points in IQ by mid-adulthood.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with their nonsmoking peers, students who smoke marijuana tend to 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get lower grades and are more likely to drop out of high school.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2020, May 28.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Letter to Parents.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https://www.drugabuse.gov/publications/marijuana-facts-parents-need-to-know/letter-to-parents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915CCB9-9893-435E-A476-CC791E177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4AE51D-27E5-4D79-8BC3-F77DA970B780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7393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1BE0A72B-1DEC-4A46-8219-6B61CA15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B6D48E0-5EEC-4DC4-BA63-2920C56FB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Comments:  </a:t>
            </a:r>
          </a:p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Marijuana can substantially decrease performance,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its proven negative effects on the mental and physical skills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 in playing a sport.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alt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 Facts. ​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https://www.drugabuse.gov/publications/drugfacts/marijuana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915CCB9-9893-435E-A476-CC791E177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4AE51D-27E5-4D79-8BC3-F77DA970B78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7824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A58787F1-7092-4460-83A2-E39032F542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62067B8E-C86E-4615-AD8E-5909ECF77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Long-term marijuana users report decreased overall life satisfaction, including diminished mental </a:t>
            </a:r>
          </a:p>
          <a:p>
            <a:r>
              <a:rPr lang="en-US" altLang="en-US" dirty="0"/>
              <a:t>and physical health, memory and relationship problems, lower salaries, and less career success.</a:t>
            </a:r>
          </a:p>
          <a:p>
            <a:endParaRPr lang="en-US" altLang="en-US" i="1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2020, May 28. A Letter to Parents.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https://www.drugabuse.gov/publications/marijuana-facts-parents-need-to-know/letter-to-parents</a:t>
            </a:r>
            <a:endParaRPr lang="en-US" altLang="en-US" dirty="0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46173A2D-DDE2-4355-A16F-DF35289A5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AEEB9-8958-4AEC-B5FB-7B988036556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95D4E4D4-2FAF-4C40-834B-17462B7A6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42D7A6CC-E51F-4DA1-BC33-AB4B264AC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9532" indent="-279532" eaLnBrk="1" fontAlgn="auto" hangingPunct="1">
              <a:spcAft>
                <a:spcPts val="0"/>
              </a:spcAft>
              <a:defRPr/>
            </a:pPr>
            <a:r>
              <a:rPr lang="it-IT" sz="800" b="0" dirty="0"/>
              <a:t>Michigan Proposal 1, Marijuana Legalization Initiative (2018)</a:t>
            </a:r>
            <a:endParaRPr lang="en-US" b="0" dirty="0"/>
          </a:p>
          <a:p>
            <a:pPr marL="279532" indent="-279532" eaLnBrk="1" fontAlgn="auto" hangingPunct="1">
              <a:spcAft>
                <a:spcPts val="0"/>
              </a:spcAft>
              <a:defRPr/>
            </a:pPr>
            <a:r>
              <a:rPr lang="en-US" dirty="0"/>
              <a:t>https://www.michigan.gov/documents/sos/Full_Text_-_CRMLA_635255_7.pdf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B2CC54A3-1266-415A-8D63-CDCBDAA1B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9A6D80-950A-49D6-A21D-C3E20D11D6EE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7C524F31-1892-4BC7-86C6-D1CDD79C5A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41922968-834C-403B-AAC4-EFBCAF8794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r>
              <a:rPr lang="en-US" altLang="en-US" dirty="0"/>
              <a:t>As part of the Free Application for Federal Student Aid (FAFSA) process, students convicted of a drug offense </a:t>
            </a:r>
          </a:p>
          <a:p>
            <a:r>
              <a:rPr lang="en-US" altLang="en-US" dirty="0"/>
              <a:t>must complete an eligibility worksheet that will determine if they are eligible, </a:t>
            </a:r>
          </a:p>
          <a:p>
            <a:r>
              <a:rPr lang="en-US" altLang="en-US" dirty="0"/>
              <a:t>partially eligible, or ineligible for student aid.</a:t>
            </a:r>
          </a:p>
          <a:p>
            <a:endParaRPr lang="en-US" altLang="en-US" dirty="0"/>
          </a:p>
          <a:p>
            <a:r>
              <a:rPr lang="en-US" altLang="en-US" dirty="0"/>
              <a:t>https://www.justthinktwice.gov/you-might-lose-your-student-loans-or-scholarship-drug-use</a:t>
            </a:r>
          </a:p>
          <a:p>
            <a:endParaRPr lang="en-US" altLang="en-US" dirty="0"/>
          </a:p>
          <a:p>
            <a:endParaRPr lang="en-US" altLang="en-US" b="1" dirty="0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AE9F6E4D-9336-45DE-B82F-023415525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24F60-358A-4727-8257-447EF7253766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/>
              <a:t>Group Activity (Preparing students for next slide):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200" b="1" i="1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1" i="1" dirty="0"/>
              <a:t>Estimate the percentage of 10</a:t>
            </a:r>
            <a:r>
              <a:rPr lang="en-US" altLang="en-US" sz="1200" b="1" i="1" baseline="30000" dirty="0"/>
              <a:t>th</a:t>
            </a:r>
            <a:r>
              <a:rPr lang="en-US" altLang="en-US" sz="1200" b="1" i="1" dirty="0"/>
              <a:t> and 12</a:t>
            </a:r>
            <a:r>
              <a:rPr lang="en-US" altLang="en-US" sz="1200" b="1" i="1" baseline="30000" dirty="0"/>
              <a:t>th</a:t>
            </a:r>
            <a:r>
              <a:rPr lang="en-US" altLang="en-US" sz="1200" b="1" i="1" dirty="0"/>
              <a:t> graders that reported using marijuana in the 30 days before taking a national drug survey.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Write the estimated percentages on the board.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b="1" dirty="0"/>
              <a:t>(The next slide provides the answer.)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The survey is the Monitoring the Future Survey conducted by the University of Michigan each year.</a:t>
            </a:r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57D4-8FDE-439E-910E-D48BC190A761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047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1DEE9EAF-E4E0-422B-9C67-6F0607A8F6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3C209CBE-B299-47AF-A29B-4981B6F96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defRPr/>
            </a:pPr>
            <a:r>
              <a:rPr lang="en-US" altLang="en-US" b="1" dirty="0"/>
              <a:t>Teacher Comments: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dirty="0"/>
              <a:t>More than 8 out of 10 tenth grade students that took the national Monitoring the Future Survey </a:t>
            </a:r>
          </a:p>
          <a:p>
            <a:pPr>
              <a:defRPr/>
            </a:pPr>
            <a:r>
              <a:rPr lang="en-US" altLang="en-US" dirty="0"/>
              <a:t>in 2020 reported that they </a:t>
            </a:r>
            <a:r>
              <a:rPr lang="en-US" altLang="en-US" b="1" dirty="0"/>
              <a:t>DID NOT </a:t>
            </a:r>
            <a:r>
              <a:rPr lang="en-US" altLang="en-US" dirty="0"/>
              <a:t>use marijuana in the month prior to the survey.</a:t>
            </a:r>
          </a:p>
          <a:p>
            <a:pPr>
              <a:defRPr/>
            </a:pPr>
            <a:r>
              <a:rPr lang="en-US" altLang="en-US" dirty="0"/>
              <a:t>Nearly 8 out of 10 twelfth graders that took the survey said they </a:t>
            </a:r>
            <a:r>
              <a:rPr lang="en-US" altLang="en-US" b="1" dirty="0"/>
              <a:t>DID NOT </a:t>
            </a:r>
            <a:r>
              <a:rPr lang="en-US" altLang="en-US" dirty="0"/>
              <a:t>use marijuana in the last 30 days.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Teacher Notes: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Tenth and twelfth grade students in the U.S. that took the Monitoring the Future Survey in 2020 </a:t>
            </a:r>
          </a:p>
          <a:p>
            <a:pPr>
              <a:defRPr/>
            </a:pPr>
            <a:r>
              <a:rPr lang="en-US" altLang="en-US" dirty="0"/>
              <a:t>reported past 30-day marijuana use of 16.6% for 10</a:t>
            </a:r>
            <a:r>
              <a:rPr lang="en-US" altLang="en-US" baseline="30000" dirty="0"/>
              <a:t>th</a:t>
            </a:r>
            <a:r>
              <a:rPr lang="en-US" altLang="en-US" dirty="0"/>
              <a:t> grade and 21.1% for 12</a:t>
            </a:r>
            <a:r>
              <a:rPr lang="en-US" altLang="en-US" baseline="30000" dirty="0"/>
              <a:t>th</a:t>
            </a:r>
            <a:r>
              <a:rPr lang="en-US" altLang="en-US" dirty="0"/>
              <a:t> grade. 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1975 the MTF survey has measured drug and alcohol use and related attitudes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adolescent students nationwide. Survey participants report their drug use behaviors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three time periods: lifetime, past year, and past month.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 11,821 students from 112 public and private schools participated in the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Monitoring the Future survey. The survey is funded by the NIDA, a component of the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Institutes of Health (NIH), and conducted by the University of Michigan.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To view full survey data, visit https://www.drugabuse.gov/drug-topics/trends-statistics/monitoring-future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630E30ED-EB41-49E2-B738-E220C8511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B8ADEE-085D-48FF-AAC5-921BC7DC91F0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FC183C7A-972E-4648-A118-C378871267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7EB77E40-5D20-4193-9047-C5FD11A89E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B5257674-4BEF-46D5-A931-BD8A3D6D0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EF19C-B5A4-4839-928F-AA68DFCE92A9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BEEF15C-678F-4769-85C3-378B7D94B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0A9AF9E-813F-41E0-AB74-DFA98EF79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Teacher Comments: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b="0" dirty="0"/>
              <a:t>In 2018, Michigan legalized the use of marijuana for individuals over the age of 21. </a:t>
            </a:r>
          </a:p>
          <a:p>
            <a:pPr eaLnBrk="1" hangingPunct="1">
              <a:spcBef>
                <a:spcPct val="0"/>
              </a:spcBef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laws regarding marijuana use have changed in several states over the past decade, marijuana remains classified as a Schedule I drug, meaning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it is categorized as having a high potential for abuse and has no currently accepted medical use in treatment in the United States. 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marijuana use remains illegal under federal laws in all states and the District of Columbia. </a:t>
            </a:r>
          </a:p>
          <a:p>
            <a:pPr eaLnBrk="1" hangingPunct="1">
              <a:spcBef>
                <a:spcPct val="0"/>
              </a:spcBef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SAMHSA.gov </a:t>
            </a:r>
            <a:r>
              <a:rPr lang="en-US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endParaRPr lang="en-US" altLang="en-US" b="0" i="0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47B94C-51C6-473D-B742-98BEA175A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1DB3F3-032C-419A-9CA4-E6A2C9E9F3E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A7B8DF47-2D26-4558-BAA5-D22DA0AA8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39FD5EF0-18D0-402B-A1EE-E93BDF80B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Michigan is state with </a:t>
            </a:r>
            <a:r>
              <a:rPr lang="en-US" altLang="en-US" b="1" dirty="0"/>
              <a:t>zero tolerance</a:t>
            </a:r>
            <a:r>
              <a:rPr lang="en-US" altLang="en-US" dirty="0"/>
              <a:t> when it comes to being under the influence of drugs, </a:t>
            </a:r>
          </a:p>
          <a:p>
            <a:r>
              <a:rPr lang="en-US" altLang="en-US" dirty="0"/>
              <a:t>including marijuana, while operating a vehicle. </a:t>
            </a:r>
          </a:p>
          <a:p>
            <a:r>
              <a:rPr lang="en-US" altLang="en-US" dirty="0"/>
              <a:t>If a police officer has reason to believe someone has smoked or ingested any amount of marijuana, </a:t>
            </a:r>
          </a:p>
          <a:p>
            <a:r>
              <a:rPr lang="en-US" altLang="en-US" dirty="0"/>
              <a:t>that person can be charged with </a:t>
            </a:r>
            <a:r>
              <a:rPr lang="en-US" altLang="en-US" dirty="0">
                <a:hlinkClick r:id="rId3"/>
              </a:rPr>
              <a:t>OWI</a:t>
            </a:r>
            <a:r>
              <a:rPr lang="en-US" altLang="en-US" dirty="0"/>
              <a:t> (Operating Under the Influence). </a:t>
            </a:r>
          </a:p>
          <a:p>
            <a:r>
              <a:rPr lang="en-US" altLang="en-US" i="1" dirty="0"/>
              <a:t>This is even true even if the persons no longer feels under the influence or has been certified to use medical marijuana.</a:t>
            </a:r>
          </a:p>
          <a:p>
            <a:endParaRPr lang="en-US" altLang="en-US" i="1" dirty="0"/>
          </a:p>
          <a:p>
            <a:r>
              <a:rPr lang="en-US" altLang="en-US" dirty="0"/>
              <a:t>http://www.mymichigandefenselawyer.com/michigan-criminal-laws/marijuana-possession/</a:t>
            </a:r>
          </a:p>
          <a:p>
            <a:endParaRPr lang="en-US" altLang="en-US" dirty="0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CCA998B0-49C0-4170-A7B4-057F654C4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CB635-0F0D-461F-805D-C24D8A7F8537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A7B8DF47-2D26-4558-BAA5-D22DA0AA8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39FD5EF0-18D0-402B-A1EE-E93BDF80B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http://www.mymichigandefenselawyer.com/michigan-criminal-laws/marijuana-possession/</a:t>
            </a:r>
          </a:p>
          <a:p>
            <a:endParaRPr lang="en-US" altLang="en-US" dirty="0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CCA998B0-49C0-4170-A7B4-057F654C4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CB635-0F0D-461F-805D-C24D8A7F8537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537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4473A8CF-798E-47D1-AF9E-936D8F3E02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EBB6C403-4549-4F50-8891-96D332476D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r>
              <a:rPr lang="en-US" altLang="en-US" dirty="0"/>
              <a:t>Sometimes people believe that there are no restrictions for medical marijuana use in the community.  </a:t>
            </a:r>
          </a:p>
          <a:p>
            <a:r>
              <a:rPr lang="en-US" altLang="en-US" dirty="0"/>
              <a:t>This is not true.  </a:t>
            </a:r>
          </a:p>
          <a:p>
            <a:endParaRPr lang="en-US" altLang="en-US" dirty="0"/>
          </a:p>
          <a:p>
            <a:r>
              <a:rPr lang="en-US" altLang="en-US" b="1" dirty="0"/>
              <a:t>Michigan Medical Marihuana Act 2008 </a:t>
            </a:r>
          </a:p>
          <a:p>
            <a:r>
              <a:rPr lang="en-US" altLang="en-US" dirty="0"/>
              <a:t>http://www.legislature.mi.gov/(S(gpaghb2gfee2j0aattngi4eu))/</a:t>
            </a:r>
          </a:p>
          <a:p>
            <a:r>
              <a:rPr lang="en-US" altLang="en-US" dirty="0"/>
              <a:t>mileg.aspx?page=getobject&amp;objectname=mcl-Initiated-Law-1-of-2008&amp;query</a:t>
            </a:r>
          </a:p>
          <a:p>
            <a:r>
              <a:rPr lang="en-US" altLang="en-US" dirty="0"/>
              <a:t>=on&amp;highlight=medical%20AND%20marihuana</a:t>
            </a: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31FC1722-A504-4E2A-8C31-C47E5C121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6EAA2-54CE-4355-B189-F9A834C14E74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F95422FA-BA7F-4342-B370-C2C4B54BED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F84D01EB-985A-48BE-AEE9-9A0459EFA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lang="en-US" b="1" dirty="0"/>
              <a:t>Teacher Comments: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0" u="sng" dirty="0"/>
              <a:t>Using marijuana as medicine does not make it medicine.</a:t>
            </a:r>
            <a:r>
              <a:rPr lang="en-US" b="0" u="none" dirty="0"/>
              <a:t>  </a:t>
            </a:r>
          </a:p>
          <a:p>
            <a:pPr>
              <a:defRPr/>
            </a:pPr>
            <a:r>
              <a:rPr lang="en-US" dirty="0"/>
              <a:t>It has not gone through the Food and Drug Administration’s (FDA) </a:t>
            </a:r>
          </a:p>
          <a:p>
            <a:pPr>
              <a:defRPr/>
            </a:pPr>
            <a:r>
              <a:rPr lang="en-US" dirty="0"/>
              <a:t>approval process to show that its benefits outweigh its risks.</a:t>
            </a:r>
          </a:p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r>
              <a:rPr lang="en-US" b="1" dirty="0"/>
              <a:t> </a:t>
            </a:r>
            <a:endParaRPr lang="en-US" dirty="0"/>
          </a:p>
          <a:p>
            <a:pPr>
              <a:defRPr/>
            </a:pPr>
            <a:r>
              <a:rPr lang="en-US" b="1" dirty="0"/>
              <a:t>Teacher Notes: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FDA has approved some medications made from marijuana  </a:t>
            </a:r>
          </a:p>
          <a:p>
            <a:pPr>
              <a:defRPr/>
            </a:pPr>
            <a:r>
              <a:rPr lang="en-US" dirty="0"/>
              <a:t>e.g., Marinol, Sativex, and Epidiolex, that contain chemicals in marijuana, including CBDs, </a:t>
            </a:r>
          </a:p>
          <a:p>
            <a:pPr>
              <a:defRPr/>
            </a:pPr>
            <a:r>
              <a:rPr lang="en-US" dirty="0"/>
              <a:t>a chemical that does not create a high.</a:t>
            </a:r>
          </a:p>
          <a:p>
            <a:pPr>
              <a:defRPr/>
            </a:pPr>
            <a:r>
              <a:rPr lang="en-US" dirty="0"/>
              <a:t>New medications that act on the cannabinoid system (where the THC in marijuana acts) </a:t>
            </a:r>
          </a:p>
          <a:p>
            <a:pPr>
              <a:defRPr/>
            </a:pPr>
            <a:r>
              <a:rPr lang="en-US" dirty="0"/>
              <a:t>are being developed to treat a variety of symptoms, but with fewer side effects than smoked marijuana.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u="sng" dirty="0">
                <a:hlinkClick r:id="rId3"/>
              </a:rPr>
              <a:t>http://www.scholastic.com/smp/pdfs/nida/NIDA10-INS3_Stu%20Mag.pdf</a:t>
            </a:r>
            <a:endParaRPr lang="en-US" altLang="en-US" dirty="0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3A291586-5714-4785-AD61-A9AE2FEEF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73A0D-66DF-4B2F-B3E6-B28BEA0E6739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8928FBAB-8343-4F43-9FAE-E243CB50A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972E4C62-CB7C-45A2-8DEB-EB64245B88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b="1" dirty="0"/>
          </a:p>
          <a:p>
            <a:r>
              <a:rPr lang="en-US" altLang="en-US" dirty="0"/>
              <a:t>Additional information can be found about using marijuana as medicine: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https://www.drugabuse.gov/publications/research-reports/marijuana/marijuana-safe-effective-medicine</a:t>
            </a:r>
            <a:endParaRPr lang="en-US" alt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24B91F2E-0A84-4A28-AF66-8719CCF09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2B9ED4-39A5-4822-A49E-5A774AA4A1CE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854FF218-FC43-4263-8076-294E43C78D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B5E48A90-E245-4A23-85F2-05A14D4EE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DA8CBD56-E73F-4714-99C2-1F7DB5BBB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D1411-053B-4ED9-BC2C-BC8D5C05FB7F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0B55166-C9BC-4500-8E78-8853E44A3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33AD2D3A-DAF4-4E8E-BA99-B62F0E1E3B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NOTE THAT VIDEO MAY ONLY PLAY IN “SLIDE SHOW” MODE. PLEASE ALLOW SEVERAL SECONDS FOR VIDEO TO LOAD.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0" dirty="0"/>
              <a:t>This motivational video is 3.51 minutes long.</a:t>
            </a:r>
          </a:p>
          <a:p>
            <a:pPr>
              <a:defRPr/>
            </a:pPr>
            <a:r>
              <a:rPr lang="en-US" altLang="en-US" b="0" dirty="0"/>
              <a:t>It emphasizes the importance of making good decisions. 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Video Link: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https://www.youtube.com/watch?v=nFhGZdo5mrI&amp;t=1s</a:t>
            </a:r>
            <a:endParaRPr lang="en-US" altLang="en-US" b="1" dirty="0"/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Teacher Notes: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Students typically believe that “everyone” uses, even though research does not support that perception.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Group Activity:</a:t>
            </a:r>
          </a:p>
          <a:p>
            <a:pPr>
              <a:defRPr/>
            </a:pPr>
            <a:endParaRPr lang="en-US" altLang="en-US" b="1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Ask students – “Think about times when you have heard other students ‘brag’ about their drug use.”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Ask your students to consider – “There might be 1 student in the entire class who is vocal about their use.”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Other students get the idea that drug use is more common than it really is.”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Then ask – “Have you ever observed a student ‘brag’ that he/she did NOT use marijuana?”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Comment – “While most students do not use marijuana, they are not likely to ‘brag’ about it.”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3BCB9517-B579-4A69-8374-B256EB88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F8272-F2E7-4F54-B707-7DBADF782F7D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0CAFDFB5-A169-40D1-99E2-DF1B6423F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C55923FA-B6DC-4A7D-840A-56B4C7E16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Note:</a:t>
            </a:r>
          </a:p>
          <a:p>
            <a:endParaRPr lang="en-US" altLang="en-US" dirty="0"/>
          </a:p>
          <a:p>
            <a:r>
              <a:rPr lang="en-US" altLang="en-US" dirty="0"/>
              <a:t>Encourage students to go to one or more of these websites to check out the “cool” games, </a:t>
            </a:r>
          </a:p>
          <a:p>
            <a:r>
              <a:rPr lang="en-US" altLang="en-US" dirty="0"/>
              <a:t>fact sheets, blogs, and interactive quizzes for teens.</a:t>
            </a:r>
          </a:p>
          <a:p>
            <a:endParaRPr lang="en-US" altLang="en-US" dirty="0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59428490-4106-4BAD-8D10-4294F8E72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9EC82A-77A8-4FC6-BD59-C999704FABC7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A091C20-7C1C-47CA-BCFA-92B15AF67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5158176-E257-404A-84E9-FE699BD85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This slide contains animations.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Each mouse click will advance to the next item on the slide.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Teacher Comments: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/>
              <a:t>Some people might argue that marijuana is safe because it is a plant and is “natural”.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Consider that poison ivy is a plant that has negative effects just by touching it.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Some of you that have pets at home also know that there are dozens of house plants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can harm your pet – even kill it.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https://www.poison.org/articles/plant#poisonousplants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www.cdc.gov</a:t>
            </a:r>
            <a:endParaRPr lang="en-US" altLang="en-US" sz="98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0F2F55B-FCEE-4EEA-8F6F-8F3220FDF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56A07C-86D8-49C0-B0DC-644DB2760CA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C70F718-264E-4733-A91D-4A8F5D81E9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B4A8C30-17CD-482D-ABB8-8F06554D04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defRPr/>
            </a:pPr>
            <a:r>
              <a:rPr lang="en-US" altLang="en-US" b="1" dirty="0"/>
              <a:t>Teacher Comments:</a:t>
            </a:r>
          </a:p>
          <a:p>
            <a:pPr>
              <a:defRPr/>
            </a:pPr>
            <a:endParaRPr lang="en-US" altLang="en-US" dirty="0"/>
          </a:p>
          <a:p>
            <a:pPr>
              <a:buFontTx/>
              <a:buChar char="•"/>
              <a:defRPr/>
            </a:pPr>
            <a:r>
              <a:rPr lang="en-US" altLang="en-US" b="1" dirty="0"/>
              <a:t> Delta-9-tetrahydrocannabinol (THC) </a:t>
            </a:r>
            <a:r>
              <a:rPr lang="en-US" altLang="en-US" dirty="0"/>
              <a:t>is the main addictive ingredient in marijuana, responsible for many of its known effects. </a:t>
            </a:r>
          </a:p>
          <a:p>
            <a:pPr>
              <a:defRPr/>
            </a:pPr>
            <a:endParaRPr lang="en-US" altLang="en-US" sz="1600" dirty="0"/>
          </a:p>
          <a:p>
            <a:pPr>
              <a:defRPr/>
            </a:pPr>
            <a:endParaRPr lang="en-US" altLang="en-US" sz="16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1600" b="1" dirty="0"/>
              <a:t>Teacher Notes:  </a:t>
            </a:r>
          </a:p>
          <a:p>
            <a:pPr>
              <a:defRPr/>
            </a:pPr>
            <a:endParaRPr lang="en-US" altLang="en-US" sz="1600" b="1" dirty="0"/>
          </a:p>
          <a:p>
            <a:pPr>
              <a:defRPr/>
            </a:pPr>
            <a:r>
              <a:rPr lang="en-US" altLang="en-US" sz="1600" dirty="0"/>
              <a:t>All forms of marijuana are mind-altering (psychoactive). </a:t>
            </a:r>
          </a:p>
          <a:p>
            <a:pPr>
              <a:defRPr/>
            </a:pPr>
            <a:r>
              <a:rPr lang="en-US" altLang="en-US" sz="1600" dirty="0"/>
              <a:t>In other words, they change how the brain works. Marijuana contains more than 400 chemicals, </a:t>
            </a:r>
          </a:p>
          <a:p>
            <a:pPr>
              <a:defRPr/>
            </a:pPr>
            <a:r>
              <a:rPr lang="en-US" altLang="en-US" sz="1600" dirty="0"/>
              <a:t>including THC (delta-9-tetrahydrocannabinol). Since THC is the main addictive chemical in marijuana, </a:t>
            </a:r>
          </a:p>
          <a:p>
            <a:pPr>
              <a:defRPr/>
            </a:pPr>
            <a:r>
              <a:rPr lang="en-US" altLang="en-US" sz="1600" dirty="0"/>
              <a:t>the amount of THC in marijuana determines its strength or potency and therefore its effects. </a:t>
            </a:r>
          </a:p>
          <a:p>
            <a:pPr>
              <a:defRPr/>
            </a:pPr>
            <a:r>
              <a:rPr lang="en-US" altLang="en-US" sz="1600" dirty="0"/>
              <a:t>The THC content of marijuana has been increasing since the 1980s. </a:t>
            </a:r>
          </a:p>
          <a:p>
            <a:pPr>
              <a:defRPr/>
            </a:pPr>
            <a:endParaRPr lang="en-US" altLang="en-US" sz="1600" dirty="0"/>
          </a:p>
          <a:p>
            <a:pPr>
              <a:defRPr/>
            </a:pPr>
            <a:endParaRPr lang="en-US" altLang="en-US" sz="1600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 Facts.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sz="1600" dirty="0"/>
          </a:p>
          <a:p>
            <a:pPr>
              <a:defRPr/>
            </a:pPr>
            <a:endParaRPr lang="en-US" altLang="en-US" sz="16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16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E2B84D0-B57C-422A-B3CB-57E1D31B7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2FF169-9790-4DB5-AC5F-9BCAFFF48DF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958E21F-52D8-48F4-B802-1EB71408F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7BA5EC3-45A5-4743-9060-31C54535F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Teacher Comments:</a:t>
            </a:r>
          </a:p>
          <a:p>
            <a:endParaRPr lang="en-US" altLang="en-US" b="1" dirty="0"/>
          </a:p>
          <a:p>
            <a:r>
              <a:rPr lang="en-US" altLang="en-US" b="1" dirty="0"/>
              <a:t>Addiction </a:t>
            </a:r>
            <a:r>
              <a:rPr lang="en-US" altLang="en-US" dirty="0"/>
              <a:t>is a strong urge to keep taking a drug, even when it is causing harm </a:t>
            </a:r>
          </a:p>
          <a:p>
            <a:r>
              <a:rPr lang="en-US" altLang="en-US" dirty="0"/>
              <a:t>(problems in relationships, with academics, legal issues, emotional problems, etc.). </a:t>
            </a:r>
          </a:p>
          <a:p>
            <a:r>
              <a:rPr lang="en-US" altLang="en-US" dirty="0"/>
              <a:t>Further explanation of addiction is provided later in this power point.</a:t>
            </a:r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b="1" dirty="0"/>
          </a:p>
          <a:p>
            <a:r>
              <a:rPr lang="en-US" altLang="en-US" dirty="0"/>
              <a:t>THC, the addictive element in marijuana, has increased significantly overtime.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Marijuana potency, as detected in confiscated samples, has steadily increased over the past few decades.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In the early 1990s, the average THC content in confiscated marijuana samples was less than 4%.</a:t>
            </a:r>
            <a:endParaRPr lang="en-US" b="0" i="0" u="none" strike="noStrike" baseline="30000" dirty="0">
              <a:solidFill>
                <a:srgbClr val="2869AB"/>
              </a:solidFill>
              <a:effectLst/>
              <a:latin typeface="Open Sans"/>
            </a:endParaRP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In 2018, it was more than 15%.</a:t>
            </a:r>
            <a:r>
              <a:rPr lang="en-US" b="0" i="0" u="none" strike="noStrike" baseline="30000" dirty="0">
                <a:solidFill>
                  <a:srgbClr val="2869AB"/>
                </a:solidFill>
                <a:effectLst/>
                <a:latin typeface="Open Sans"/>
              </a:rPr>
              <a:t> </a:t>
            </a:r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Marijuana concentrates can have much higher levels of THC,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The increasing potency of marijuana, combined with the use of high-THC concentrates, raises concerns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that the consequences of marijuana use today could be worse than in the past, particularly among those who are new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to marijuana use and in young people, whose brains are still developing. </a:t>
            </a:r>
          </a:p>
          <a:p>
            <a:r>
              <a:rPr lang="en-US" altLang="en-US" dirty="0"/>
              <a:t>Marijuana concentrates, another form of marijuana, contain extremely high levels of THC (40%-90%) </a:t>
            </a:r>
          </a:p>
          <a:p>
            <a:r>
              <a:rPr lang="en-US" altLang="en-US" dirty="0"/>
              <a:t>and are used in various forms - food, drink, smoked, and vaped, increasing </a:t>
            </a:r>
          </a:p>
          <a:p>
            <a:r>
              <a:rPr lang="en-US" altLang="en-US" dirty="0"/>
              <a:t>the potential for addiction. Increases in marijuana potency may be the cause for a rise in emergency room visits.</a:t>
            </a:r>
          </a:p>
          <a:p>
            <a:endParaRPr lang="en-US" altLang="en-US" sz="2400" dirty="0">
              <a:latin typeface="Arial Rounded MT Bold" panose="020F0704030504030204" pitchFamily="34" charset="0"/>
            </a:endParaRPr>
          </a:p>
          <a:p>
            <a:r>
              <a:rPr lang="en-US" altLang="en-US" sz="2400" dirty="0">
                <a:latin typeface="Arial Rounded MT Bold" panose="020F0704030504030204" pitchFamily="34" charset="0"/>
              </a:rPr>
              <a:t>NIDA. July 2020. Marijuana Research Report</a:t>
            </a:r>
          </a:p>
          <a:p>
            <a:r>
              <a:rPr lang="en-US" altLang="en-US" sz="2400" dirty="0">
                <a:latin typeface="Arial Rounded MT Bold" panose="020F0704030504030204" pitchFamily="34" charset="0"/>
              </a:rPr>
              <a:t>https://www.drugabuse.gov/publications/research-reports/marijuana/letter-director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D417B96-6003-4865-B141-A14ED0073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7AD9A0-D43F-483B-8999-EACBFB20B96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A429EFB-76F3-4116-8CA1-4F84E592A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4ED2745-C99B-4435-9F4C-C7FCED064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This slide contains animations.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https://www.healthychildren.org/English/ages-stages/teen/substance-abuse/Pages/Edible-Marijuana-Dangers.aspx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5B33EEC-EB8A-47A8-B33D-B6D57BAA0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91BB80-47FC-4A6E-A504-0C42102D985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C28F4DF-49A4-4CD3-9D6E-13A95E5B2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CEFDE7F-BFBF-446F-A1FB-CE59A84B1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This slide contains animations.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https://www.healthychildren.org/English/ages-stages/teen/substance-abuse/Pages/Edible-Marijuana-Dangers.aspx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EEA5EB9-61A8-40FA-8D12-DA1D2D3EA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44DD08-5F1B-4D11-9D56-59ECDA81CD40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81672-7305-4B61-95D9-094DF824D332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3059-57F9-4F14-8BAC-CF01E47FD8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F0137-F3C2-437E-B6F4-D0897162A9CE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30-EABA-45D7-9347-03FF88D90D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67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E33CC-D6A7-47F2-8F13-8CFB18D4803E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6C97-BDD2-4DE1-ADE2-B300D04FCD5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33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FC183-01B6-475F-BF4E-189567E952BC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F2CD-8E99-4C11-A770-1832CB0136B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45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42763-54A6-49D8-B650-966369543320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6DFF-D76D-467E-94C0-56475A4216D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0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CE322-AB69-416E-AF2D-2AE2D2806F23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402C-1DD7-4C05-AF02-1573EB0037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74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355F6-AE83-4CD7-8E0F-4648F44ED544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93D-7B97-4623-9A62-46B08C644C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8598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CF48F-9B21-486D-8F42-C57D57062F7A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3B9-64D0-4895-BAFC-40F8F09A51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8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55D98-1189-4A0C-9687-1ED5CDFAAADE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166-5404-459B-BF93-6A879DF3C01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AC4E5C8-9D7C-4629-9704-187B550C74A6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9F2E7-222F-4BAF-AC5A-5D181A3C87A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45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355F6-AE83-4CD7-8E0F-4648F44ED544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93D-7B97-4623-9A62-46B08C644C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43361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1355F6-AE83-4CD7-8E0F-4648F44ED544}" type="datetime1">
              <a:rPr lang="en-US" smtClean="0"/>
              <a:pPr>
                <a:defRPr/>
              </a:pPr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21E93D-7B97-4623-9A62-46B08C644C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OAKmzKmJo?start=1&amp;feature=oembed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pfnDijz2d8?start=1&amp;feature=oembed" TargetMode="Externa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CE29F5.B3FCF97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defenselaw.com/practice-areas/criminal-defense/owi-dui/driving-influence-drug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hGZdo5mrI?start=1&amp;feature=oembed" TargetMode="Externa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drugabuse.gov/" TargetMode="External"/><Relationship Id="rId7" Type="http://schemas.openxmlformats.org/officeDocument/2006/relationships/hyperlink" Target="http://www.niaaa.nih.gov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mh.nih.gov/" TargetMode="External"/><Relationship Id="rId5" Type="http://schemas.openxmlformats.org/officeDocument/2006/relationships/hyperlink" Target="http://www.cadca.org/" TargetMode="External"/><Relationship Id="rId4" Type="http://schemas.openxmlformats.org/officeDocument/2006/relationships/hyperlink" Target="http://www.teens.drugabuse.gov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>
                <a:lumMod val="8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DE3971D5-6CFD-4FD2-8406-D126E81728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67315" y="1371602"/>
            <a:ext cx="4673436" cy="293855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latin typeface="Calibri" pitchFamily="34" charset="0"/>
              </a:rPr>
              <a:t>The Facts About Marijuana: </a:t>
            </a:r>
            <a:br>
              <a:rPr lang="en-US" sz="5000" b="1" dirty="0">
                <a:latin typeface="Calibri" pitchFamily="34" charset="0"/>
              </a:rPr>
            </a:br>
            <a:r>
              <a:rPr lang="en-US" sz="5000" b="1" dirty="0">
                <a:latin typeface="Calibri" pitchFamily="34" charset="0"/>
              </a:rPr>
              <a:t>Information </a:t>
            </a:r>
            <a:br>
              <a:rPr lang="en-US" sz="5000" b="1" dirty="0">
                <a:latin typeface="Calibri" pitchFamily="34" charset="0"/>
              </a:rPr>
            </a:br>
            <a:r>
              <a:rPr lang="en-US" sz="5000" b="1" dirty="0">
                <a:latin typeface="Calibri" pitchFamily="34" charset="0"/>
              </a:rPr>
              <a:t>for Teens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744E98C-7B69-4C8A-A67B-6EC54BB21B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2" name="Picture 5" descr="smoke.jpg">
            <a:extLst>
              <a:ext uri="{FF2B5EF4-FFF2-40B4-BE49-F238E27FC236}">
                <a16:creationId xmlns:a16="http://schemas.microsoft.com/office/drawing/2014/main" id="{FE129108-0F03-4EEF-91B7-846C6EEF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29679" b="-1"/>
          <a:stretch/>
        </p:blipFill>
        <p:spPr bwMode="auto">
          <a:xfrm>
            <a:off x="503250" y="918076"/>
            <a:ext cx="3258301" cy="50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F654AF-F652-4005-9D0A-F26C4BC7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8675"/>
            <a:ext cx="9296400" cy="8191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sz="5400" b="1" dirty="0"/>
            </a:br>
            <a:br>
              <a:rPr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  </a:t>
            </a:r>
            <a:r>
              <a:rPr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Marijuana Affects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Each Person </a:t>
            </a:r>
            <a:r>
              <a:rPr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Differently</a:t>
            </a:r>
            <a:endParaRPr sz="4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C04454C2-412E-40B4-B41E-4AE1CCE8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43100"/>
            <a:ext cx="6400800" cy="40767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dirty="0"/>
              <a:t>Effects will vary based on: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Biology (e.g., gender, weight, family history of addiction)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Strength or potency of the marijuana (how much THC it has)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User’s previous experience with the drug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Whether alcohol or other drugs are also used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How it is consumed (smoked/vaped/eaten) </a:t>
            </a:r>
          </a:p>
          <a:p>
            <a:pPr marL="841248" lvl="4" indent="0"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b="1" dirty="0"/>
              <a:t>	</a:t>
            </a:r>
            <a:r>
              <a:rPr lang="en-US" altLang="en-US" sz="1500" dirty="0"/>
              <a:t>NIDA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b="1" dirty="0"/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en-US" altLang="en-US" sz="1800" b="1" dirty="0"/>
              <a:t>				                                                                       </a:t>
            </a:r>
            <a:r>
              <a:rPr lang="en-US" altLang="en-US" b="1" dirty="0"/>
              <a:t>			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pic>
        <p:nvPicPr>
          <p:cNvPr id="25604" name="Picture 5" descr="images (10).jpg">
            <a:extLst>
              <a:ext uri="{FF2B5EF4-FFF2-40B4-BE49-F238E27FC236}">
                <a16:creationId xmlns:a16="http://schemas.microsoft.com/office/drawing/2014/main" id="{8964103C-2E13-42B9-945C-FDC0C5E4E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4210050" cy="18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74B74-B4E5-489D-927F-1F51AA4B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80684"/>
            <a:ext cx="8839199" cy="1028715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 Is Vaping Marijuana Safer Than Smoking It?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11BFD-77F9-47CB-8BF9-F32B2056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91020"/>
            <a:ext cx="3048000" cy="1623580"/>
          </a:xfrm>
          <a:custGeom>
            <a:avLst/>
            <a:gdLst>
              <a:gd name="connsiteX0" fmla="*/ 0 w 3048000"/>
              <a:gd name="connsiteY0" fmla="*/ 0 h 1623580"/>
              <a:gd name="connsiteX1" fmla="*/ 447040 w 3048000"/>
              <a:gd name="connsiteY1" fmla="*/ 0 h 1623580"/>
              <a:gd name="connsiteX2" fmla="*/ 985520 w 3048000"/>
              <a:gd name="connsiteY2" fmla="*/ 0 h 1623580"/>
              <a:gd name="connsiteX3" fmla="*/ 1463040 w 3048000"/>
              <a:gd name="connsiteY3" fmla="*/ 0 h 1623580"/>
              <a:gd name="connsiteX4" fmla="*/ 1910080 w 3048000"/>
              <a:gd name="connsiteY4" fmla="*/ 0 h 1623580"/>
              <a:gd name="connsiteX5" fmla="*/ 2448560 w 3048000"/>
              <a:gd name="connsiteY5" fmla="*/ 0 h 1623580"/>
              <a:gd name="connsiteX6" fmla="*/ 3048000 w 3048000"/>
              <a:gd name="connsiteY6" fmla="*/ 0 h 1623580"/>
              <a:gd name="connsiteX7" fmla="*/ 3048000 w 3048000"/>
              <a:gd name="connsiteY7" fmla="*/ 541193 h 1623580"/>
              <a:gd name="connsiteX8" fmla="*/ 3048000 w 3048000"/>
              <a:gd name="connsiteY8" fmla="*/ 1049915 h 1623580"/>
              <a:gd name="connsiteX9" fmla="*/ 3048000 w 3048000"/>
              <a:gd name="connsiteY9" fmla="*/ 1623580 h 1623580"/>
              <a:gd name="connsiteX10" fmla="*/ 2600960 w 3048000"/>
              <a:gd name="connsiteY10" fmla="*/ 1623580 h 1623580"/>
              <a:gd name="connsiteX11" fmla="*/ 2184400 w 3048000"/>
              <a:gd name="connsiteY11" fmla="*/ 1623580 h 1623580"/>
              <a:gd name="connsiteX12" fmla="*/ 1645920 w 3048000"/>
              <a:gd name="connsiteY12" fmla="*/ 1623580 h 1623580"/>
              <a:gd name="connsiteX13" fmla="*/ 1198880 w 3048000"/>
              <a:gd name="connsiteY13" fmla="*/ 1623580 h 1623580"/>
              <a:gd name="connsiteX14" fmla="*/ 660400 w 3048000"/>
              <a:gd name="connsiteY14" fmla="*/ 1623580 h 1623580"/>
              <a:gd name="connsiteX15" fmla="*/ 0 w 3048000"/>
              <a:gd name="connsiteY15" fmla="*/ 1623580 h 1623580"/>
              <a:gd name="connsiteX16" fmla="*/ 0 w 3048000"/>
              <a:gd name="connsiteY16" fmla="*/ 1098622 h 1623580"/>
              <a:gd name="connsiteX17" fmla="*/ 0 w 3048000"/>
              <a:gd name="connsiteY17" fmla="*/ 541193 h 1623580"/>
              <a:gd name="connsiteX18" fmla="*/ 0 w 3048000"/>
              <a:gd name="connsiteY18" fmla="*/ 0 h 162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8000" h="1623580" fill="none" extrusionOk="0">
                <a:moveTo>
                  <a:pt x="0" y="0"/>
                </a:moveTo>
                <a:cubicBezTo>
                  <a:pt x="117229" y="-43986"/>
                  <a:pt x="254449" y="18288"/>
                  <a:pt x="447040" y="0"/>
                </a:cubicBezTo>
                <a:cubicBezTo>
                  <a:pt x="639631" y="-18288"/>
                  <a:pt x="782893" y="22126"/>
                  <a:pt x="985520" y="0"/>
                </a:cubicBezTo>
                <a:cubicBezTo>
                  <a:pt x="1188147" y="-22126"/>
                  <a:pt x="1360046" y="45915"/>
                  <a:pt x="1463040" y="0"/>
                </a:cubicBezTo>
                <a:cubicBezTo>
                  <a:pt x="1566034" y="-45915"/>
                  <a:pt x="1745127" y="49948"/>
                  <a:pt x="1910080" y="0"/>
                </a:cubicBezTo>
                <a:cubicBezTo>
                  <a:pt x="2075033" y="-49948"/>
                  <a:pt x="2303379" y="22428"/>
                  <a:pt x="2448560" y="0"/>
                </a:cubicBezTo>
                <a:cubicBezTo>
                  <a:pt x="2593741" y="-22428"/>
                  <a:pt x="2788898" y="60866"/>
                  <a:pt x="3048000" y="0"/>
                </a:cubicBezTo>
                <a:cubicBezTo>
                  <a:pt x="3068862" y="249926"/>
                  <a:pt x="3042208" y="384425"/>
                  <a:pt x="3048000" y="541193"/>
                </a:cubicBezTo>
                <a:cubicBezTo>
                  <a:pt x="3053792" y="697961"/>
                  <a:pt x="3015114" y="892708"/>
                  <a:pt x="3048000" y="1049915"/>
                </a:cubicBezTo>
                <a:cubicBezTo>
                  <a:pt x="3080886" y="1207122"/>
                  <a:pt x="2979366" y="1394701"/>
                  <a:pt x="3048000" y="1623580"/>
                </a:cubicBezTo>
                <a:cubicBezTo>
                  <a:pt x="2888186" y="1648143"/>
                  <a:pt x="2777202" y="1584187"/>
                  <a:pt x="2600960" y="1623580"/>
                </a:cubicBezTo>
                <a:cubicBezTo>
                  <a:pt x="2424718" y="1662973"/>
                  <a:pt x="2374136" y="1590948"/>
                  <a:pt x="2184400" y="1623580"/>
                </a:cubicBezTo>
                <a:cubicBezTo>
                  <a:pt x="1994664" y="1656212"/>
                  <a:pt x="1896162" y="1581396"/>
                  <a:pt x="1645920" y="1623580"/>
                </a:cubicBezTo>
                <a:cubicBezTo>
                  <a:pt x="1395678" y="1665764"/>
                  <a:pt x="1320351" y="1589108"/>
                  <a:pt x="1198880" y="1623580"/>
                </a:cubicBezTo>
                <a:cubicBezTo>
                  <a:pt x="1077409" y="1658052"/>
                  <a:pt x="913170" y="1574489"/>
                  <a:pt x="660400" y="1623580"/>
                </a:cubicBezTo>
                <a:cubicBezTo>
                  <a:pt x="407630" y="1672671"/>
                  <a:pt x="275531" y="1551467"/>
                  <a:pt x="0" y="1623580"/>
                </a:cubicBezTo>
                <a:cubicBezTo>
                  <a:pt x="-52400" y="1442804"/>
                  <a:pt x="47307" y="1214600"/>
                  <a:pt x="0" y="1098622"/>
                </a:cubicBezTo>
                <a:cubicBezTo>
                  <a:pt x="-47307" y="982644"/>
                  <a:pt x="65422" y="701835"/>
                  <a:pt x="0" y="541193"/>
                </a:cubicBezTo>
                <a:cubicBezTo>
                  <a:pt x="-65422" y="380551"/>
                  <a:pt x="29746" y="252839"/>
                  <a:pt x="0" y="0"/>
                </a:cubicBezTo>
                <a:close/>
              </a:path>
              <a:path w="3048000" h="1623580" stroke="0" extrusionOk="0">
                <a:moveTo>
                  <a:pt x="0" y="0"/>
                </a:moveTo>
                <a:cubicBezTo>
                  <a:pt x="218936" y="-48455"/>
                  <a:pt x="353700" y="19811"/>
                  <a:pt x="477520" y="0"/>
                </a:cubicBezTo>
                <a:cubicBezTo>
                  <a:pt x="601340" y="-19811"/>
                  <a:pt x="718346" y="9190"/>
                  <a:pt x="894080" y="0"/>
                </a:cubicBezTo>
                <a:cubicBezTo>
                  <a:pt x="1069814" y="-9190"/>
                  <a:pt x="1325697" y="44376"/>
                  <a:pt x="1463040" y="0"/>
                </a:cubicBezTo>
                <a:cubicBezTo>
                  <a:pt x="1600383" y="-44376"/>
                  <a:pt x="1806404" y="31567"/>
                  <a:pt x="1940560" y="0"/>
                </a:cubicBezTo>
                <a:cubicBezTo>
                  <a:pt x="2074716" y="-31567"/>
                  <a:pt x="2277687" y="38295"/>
                  <a:pt x="2418080" y="0"/>
                </a:cubicBezTo>
                <a:cubicBezTo>
                  <a:pt x="2558473" y="-38295"/>
                  <a:pt x="2885065" y="14589"/>
                  <a:pt x="3048000" y="0"/>
                </a:cubicBezTo>
                <a:cubicBezTo>
                  <a:pt x="3080000" y="137037"/>
                  <a:pt x="3006880" y="316010"/>
                  <a:pt x="3048000" y="508722"/>
                </a:cubicBezTo>
                <a:cubicBezTo>
                  <a:pt x="3089120" y="701434"/>
                  <a:pt x="2991104" y="877225"/>
                  <a:pt x="3048000" y="1049915"/>
                </a:cubicBezTo>
                <a:cubicBezTo>
                  <a:pt x="3104896" y="1222605"/>
                  <a:pt x="3043337" y="1360163"/>
                  <a:pt x="3048000" y="1623580"/>
                </a:cubicBezTo>
                <a:cubicBezTo>
                  <a:pt x="2900045" y="1661511"/>
                  <a:pt x="2715125" y="1606555"/>
                  <a:pt x="2600960" y="1623580"/>
                </a:cubicBezTo>
                <a:cubicBezTo>
                  <a:pt x="2486795" y="1640605"/>
                  <a:pt x="2244904" y="1575626"/>
                  <a:pt x="2092960" y="1623580"/>
                </a:cubicBezTo>
                <a:cubicBezTo>
                  <a:pt x="1941016" y="1671534"/>
                  <a:pt x="1828282" y="1587685"/>
                  <a:pt x="1615440" y="1623580"/>
                </a:cubicBezTo>
                <a:cubicBezTo>
                  <a:pt x="1402598" y="1659475"/>
                  <a:pt x="1310264" y="1615035"/>
                  <a:pt x="1046480" y="1623580"/>
                </a:cubicBezTo>
                <a:cubicBezTo>
                  <a:pt x="782696" y="1632125"/>
                  <a:pt x="634887" y="1564182"/>
                  <a:pt x="477520" y="1623580"/>
                </a:cubicBezTo>
                <a:cubicBezTo>
                  <a:pt x="320153" y="1682978"/>
                  <a:pt x="113717" y="1598854"/>
                  <a:pt x="0" y="1623580"/>
                </a:cubicBezTo>
                <a:cubicBezTo>
                  <a:pt x="-41104" y="1382920"/>
                  <a:pt x="22773" y="1300977"/>
                  <a:pt x="0" y="1082387"/>
                </a:cubicBezTo>
                <a:cubicBezTo>
                  <a:pt x="-22773" y="863797"/>
                  <a:pt x="18854" y="696326"/>
                  <a:pt x="0" y="557429"/>
                </a:cubicBezTo>
                <a:cubicBezTo>
                  <a:pt x="-18854" y="418532"/>
                  <a:pt x="66829" y="222884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endParaRPr lang="en-US" sz="1900" dirty="0"/>
          </a:p>
          <a:p>
            <a:pPr algn="ctr">
              <a:defRPr/>
            </a:pPr>
            <a:r>
              <a:rPr lang="en-US" sz="11200" b="1" dirty="0"/>
              <a:t>Users inhale different chemicals when vaping marijuana.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300" dirty="0"/>
              <a:t>					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DCEBE0C-3DC2-4953-A1B5-257707A57C57}"/>
              </a:ext>
            </a:extLst>
          </p:cNvPr>
          <p:cNvSpPr txBox="1">
            <a:spLocks/>
          </p:cNvSpPr>
          <p:nvPr/>
        </p:nvSpPr>
        <p:spPr>
          <a:xfrm>
            <a:off x="3581400" y="2803706"/>
            <a:ext cx="4191000" cy="1634625"/>
          </a:xfrm>
          <a:custGeom>
            <a:avLst/>
            <a:gdLst>
              <a:gd name="connsiteX0" fmla="*/ 0 w 4191000"/>
              <a:gd name="connsiteY0" fmla="*/ 0 h 1634625"/>
              <a:gd name="connsiteX1" fmla="*/ 556804 w 4191000"/>
              <a:gd name="connsiteY1" fmla="*/ 0 h 1634625"/>
              <a:gd name="connsiteX2" fmla="*/ 1071699 w 4191000"/>
              <a:gd name="connsiteY2" fmla="*/ 0 h 1634625"/>
              <a:gd name="connsiteX3" fmla="*/ 1712323 w 4191000"/>
              <a:gd name="connsiteY3" fmla="*/ 0 h 1634625"/>
              <a:gd name="connsiteX4" fmla="*/ 2311037 w 4191000"/>
              <a:gd name="connsiteY4" fmla="*/ 0 h 1634625"/>
              <a:gd name="connsiteX5" fmla="*/ 2909751 w 4191000"/>
              <a:gd name="connsiteY5" fmla="*/ 0 h 1634625"/>
              <a:gd name="connsiteX6" fmla="*/ 3592286 w 4191000"/>
              <a:gd name="connsiteY6" fmla="*/ 0 h 1634625"/>
              <a:gd name="connsiteX7" fmla="*/ 4191000 w 4191000"/>
              <a:gd name="connsiteY7" fmla="*/ 0 h 1634625"/>
              <a:gd name="connsiteX8" fmla="*/ 4191000 w 4191000"/>
              <a:gd name="connsiteY8" fmla="*/ 495836 h 1634625"/>
              <a:gd name="connsiteX9" fmla="*/ 4191000 w 4191000"/>
              <a:gd name="connsiteY9" fmla="*/ 1057058 h 1634625"/>
              <a:gd name="connsiteX10" fmla="*/ 4191000 w 4191000"/>
              <a:gd name="connsiteY10" fmla="*/ 1634625 h 1634625"/>
              <a:gd name="connsiteX11" fmla="*/ 3550376 w 4191000"/>
              <a:gd name="connsiteY11" fmla="*/ 1634625 h 1634625"/>
              <a:gd name="connsiteX12" fmla="*/ 2909751 w 4191000"/>
              <a:gd name="connsiteY12" fmla="*/ 1634625 h 1634625"/>
              <a:gd name="connsiteX13" fmla="*/ 2227217 w 4191000"/>
              <a:gd name="connsiteY13" fmla="*/ 1634625 h 1634625"/>
              <a:gd name="connsiteX14" fmla="*/ 1670413 w 4191000"/>
              <a:gd name="connsiteY14" fmla="*/ 1634625 h 1634625"/>
              <a:gd name="connsiteX15" fmla="*/ 987879 w 4191000"/>
              <a:gd name="connsiteY15" fmla="*/ 1634625 h 1634625"/>
              <a:gd name="connsiteX16" fmla="*/ 0 w 4191000"/>
              <a:gd name="connsiteY16" fmla="*/ 1634625 h 1634625"/>
              <a:gd name="connsiteX17" fmla="*/ 0 w 4191000"/>
              <a:gd name="connsiteY17" fmla="*/ 1138789 h 1634625"/>
              <a:gd name="connsiteX18" fmla="*/ 0 w 4191000"/>
              <a:gd name="connsiteY18" fmla="*/ 577567 h 1634625"/>
              <a:gd name="connsiteX19" fmla="*/ 0 w 4191000"/>
              <a:gd name="connsiteY19" fmla="*/ 0 h 16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91000" h="1634625" fill="none" extrusionOk="0">
                <a:moveTo>
                  <a:pt x="0" y="0"/>
                </a:moveTo>
                <a:cubicBezTo>
                  <a:pt x="265322" y="-16036"/>
                  <a:pt x="424971" y="59086"/>
                  <a:pt x="556804" y="0"/>
                </a:cubicBezTo>
                <a:cubicBezTo>
                  <a:pt x="688637" y="-59086"/>
                  <a:pt x="931128" y="36905"/>
                  <a:pt x="1071699" y="0"/>
                </a:cubicBezTo>
                <a:cubicBezTo>
                  <a:pt x="1212271" y="-36905"/>
                  <a:pt x="1483580" y="65463"/>
                  <a:pt x="1712323" y="0"/>
                </a:cubicBezTo>
                <a:cubicBezTo>
                  <a:pt x="1941066" y="-65463"/>
                  <a:pt x="2168684" y="65573"/>
                  <a:pt x="2311037" y="0"/>
                </a:cubicBezTo>
                <a:cubicBezTo>
                  <a:pt x="2453390" y="-65573"/>
                  <a:pt x="2646544" y="14147"/>
                  <a:pt x="2909751" y="0"/>
                </a:cubicBezTo>
                <a:cubicBezTo>
                  <a:pt x="3172958" y="-14147"/>
                  <a:pt x="3332386" y="35933"/>
                  <a:pt x="3592286" y="0"/>
                </a:cubicBezTo>
                <a:cubicBezTo>
                  <a:pt x="3852186" y="-35933"/>
                  <a:pt x="4000591" y="5806"/>
                  <a:pt x="4191000" y="0"/>
                </a:cubicBezTo>
                <a:cubicBezTo>
                  <a:pt x="4218112" y="169350"/>
                  <a:pt x="4153634" y="280133"/>
                  <a:pt x="4191000" y="495836"/>
                </a:cubicBezTo>
                <a:cubicBezTo>
                  <a:pt x="4228366" y="711539"/>
                  <a:pt x="4171733" y="942847"/>
                  <a:pt x="4191000" y="1057058"/>
                </a:cubicBezTo>
                <a:cubicBezTo>
                  <a:pt x="4210267" y="1171269"/>
                  <a:pt x="4127013" y="1505397"/>
                  <a:pt x="4191000" y="1634625"/>
                </a:cubicBezTo>
                <a:cubicBezTo>
                  <a:pt x="3903495" y="1684904"/>
                  <a:pt x="3784137" y="1631912"/>
                  <a:pt x="3550376" y="1634625"/>
                </a:cubicBezTo>
                <a:cubicBezTo>
                  <a:pt x="3316615" y="1637338"/>
                  <a:pt x="3104007" y="1629201"/>
                  <a:pt x="2909751" y="1634625"/>
                </a:cubicBezTo>
                <a:cubicBezTo>
                  <a:pt x="2715496" y="1640049"/>
                  <a:pt x="2423196" y="1607433"/>
                  <a:pt x="2227217" y="1634625"/>
                </a:cubicBezTo>
                <a:cubicBezTo>
                  <a:pt x="2031238" y="1661817"/>
                  <a:pt x="1901718" y="1588058"/>
                  <a:pt x="1670413" y="1634625"/>
                </a:cubicBezTo>
                <a:cubicBezTo>
                  <a:pt x="1439108" y="1681192"/>
                  <a:pt x="1250064" y="1611527"/>
                  <a:pt x="987879" y="1634625"/>
                </a:cubicBezTo>
                <a:cubicBezTo>
                  <a:pt x="725694" y="1657723"/>
                  <a:pt x="213222" y="1593492"/>
                  <a:pt x="0" y="1634625"/>
                </a:cubicBezTo>
                <a:cubicBezTo>
                  <a:pt x="-3490" y="1427214"/>
                  <a:pt x="26051" y="1238050"/>
                  <a:pt x="0" y="1138789"/>
                </a:cubicBezTo>
                <a:cubicBezTo>
                  <a:pt x="-26051" y="1039528"/>
                  <a:pt x="52633" y="701023"/>
                  <a:pt x="0" y="577567"/>
                </a:cubicBezTo>
                <a:cubicBezTo>
                  <a:pt x="-52633" y="454111"/>
                  <a:pt x="6616" y="184127"/>
                  <a:pt x="0" y="0"/>
                </a:cubicBezTo>
                <a:close/>
              </a:path>
              <a:path w="4191000" h="1634625" stroke="0" extrusionOk="0">
                <a:moveTo>
                  <a:pt x="0" y="0"/>
                </a:moveTo>
                <a:cubicBezTo>
                  <a:pt x="221814" y="-46781"/>
                  <a:pt x="319580" y="27341"/>
                  <a:pt x="556804" y="0"/>
                </a:cubicBezTo>
                <a:cubicBezTo>
                  <a:pt x="794028" y="-27341"/>
                  <a:pt x="897489" y="45209"/>
                  <a:pt x="1029789" y="0"/>
                </a:cubicBezTo>
                <a:cubicBezTo>
                  <a:pt x="1162089" y="-45209"/>
                  <a:pt x="1496486" y="36305"/>
                  <a:pt x="1712323" y="0"/>
                </a:cubicBezTo>
                <a:cubicBezTo>
                  <a:pt x="1928160" y="-36305"/>
                  <a:pt x="2113059" y="65993"/>
                  <a:pt x="2269127" y="0"/>
                </a:cubicBezTo>
                <a:cubicBezTo>
                  <a:pt x="2425195" y="-65993"/>
                  <a:pt x="2629038" y="8130"/>
                  <a:pt x="2825931" y="0"/>
                </a:cubicBezTo>
                <a:cubicBezTo>
                  <a:pt x="3022824" y="-8130"/>
                  <a:pt x="3218593" y="53370"/>
                  <a:pt x="3508466" y="0"/>
                </a:cubicBezTo>
                <a:cubicBezTo>
                  <a:pt x="3798339" y="-53370"/>
                  <a:pt x="3940421" y="29873"/>
                  <a:pt x="4191000" y="0"/>
                </a:cubicBezTo>
                <a:cubicBezTo>
                  <a:pt x="4200559" y="117521"/>
                  <a:pt x="4183640" y="335117"/>
                  <a:pt x="4191000" y="577568"/>
                </a:cubicBezTo>
                <a:cubicBezTo>
                  <a:pt x="4198360" y="820019"/>
                  <a:pt x="4182383" y="873638"/>
                  <a:pt x="4191000" y="1089750"/>
                </a:cubicBezTo>
                <a:cubicBezTo>
                  <a:pt x="4199617" y="1305862"/>
                  <a:pt x="4145997" y="1366114"/>
                  <a:pt x="4191000" y="1634625"/>
                </a:cubicBezTo>
                <a:cubicBezTo>
                  <a:pt x="3934224" y="1679279"/>
                  <a:pt x="3843187" y="1596785"/>
                  <a:pt x="3592286" y="1634625"/>
                </a:cubicBezTo>
                <a:cubicBezTo>
                  <a:pt x="3341385" y="1672465"/>
                  <a:pt x="3169303" y="1591953"/>
                  <a:pt x="3035481" y="1634625"/>
                </a:cubicBezTo>
                <a:cubicBezTo>
                  <a:pt x="2901659" y="1677297"/>
                  <a:pt x="2611993" y="1591955"/>
                  <a:pt x="2352947" y="1634625"/>
                </a:cubicBezTo>
                <a:cubicBezTo>
                  <a:pt x="2093901" y="1677295"/>
                  <a:pt x="1808022" y="1567582"/>
                  <a:pt x="1670413" y="1634625"/>
                </a:cubicBezTo>
                <a:cubicBezTo>
                  <a:pt x="1532804" y="1701668"/>
                  <a:pt x="1409405" y="1574756"/>
                  <a:pt x="1155519" y="1634625"/>
                </a:cubicBezTo>
                <a:cubicBezTo>
                  <a:pt x="901633" y="1694494"/>
                  <a:pt x="784920" y="1628023"/>
                  <a:pt x="556804" y="1634625"/>
                </a:cubicBezTo>
                <a:cubicBezTo>
                  <a:pt x="328688" y="1641227"/>
                  <a:pt x="158932" y="1604695"/>
                  <a:pt x="0" y="1634625"/>
                </a:cubicBezTo>
                <a:cubicBezTo>
                  <a:pt x="-17775" y="1363622"/>
                  <a:pt x="44856" y="1321719"/>
                  <a:pt x="0" y="1089750"/>
                </a:cubicBezTo>
                <a:cubicBezTo>
                  <a:pt x="-44856" y="857781"/>
                  <a:pt x="10197" y="733326"/>
                  <a:pt x="0" y="577568"/>
                </a:cubicBezTo>
                <a:cubicBezTo>
                  <a:pt x="-10197" y="421810"/>
                  <a:pt x="4364" y="230877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900" dirty="0"/>
          </a:p>
          <a:p>
            <a:pPr algn="ctr">
              <a:defRPr/>
            </a:pPr>
            <a:r>
              <a:rPr lang="en-US" sz="11200" b="1" dirty="0"/>
              <a:t>Vaping high potency THC oils and concentrates  increases the potential for addiction.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300" dirty="0"/>
              <a:t>		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3BA8200-814E-4CF3-8887-D673A6CD788E}"/>
              </a:ext>
            </a:extLst>
          </p:cNvPr>
          <p:cNvSpPr txBox="1">
            <a:spLocks/>
          </p:cNvSpPr>
          <p:nvPr/>
        </p:nvSpPr>
        <p:spPr>
          <a:xfrm>
            <a:off x="4571987" y="891020"/>
            <a:ext cx="3543287" cy="1634625"/>
          </a:xfrm>
          <a:custGeom>
            <a:avLst/>
            <a:gdLst>
              <a:gd name="connsiteX0" fmla="*/ 0 w 3543287"/>
              <a:gd name="connsiteY0" fmla="*/ 0 h 1634625"/>
              <a:gd name="connsiteX1" fmla="*/ 519682 w 3543287"/>
              <a:gd name="connsiteY1" fmla="*/ 0 h 1634625"/>
              <a:gd name="connsiteX2" fmla="*/ 1145663 w 3543287"/>
              <a:gd name="connsiteY2" fmla="*/ 0 h 1634625"/>
              <a:gd name="connsiteX3" fmla="*/ 1700778 w 3543287"/>
              <a:gd name="connsiteY3" fmla="*/ 0 h 1634625"/>
              <a:gd name="connsiteX4" fmla="*/ 2220460 w 3543287"/>
              <a:gd name="connsiteY4" fmla="*/ 0 h 1634625"/>
              <a:gd name="connsiteX5" fmla="*/ 2846441 w 3543287"/>
              <a:gd name="connsiteY5" fmla="*/ 0 h 1634625"/>
              <a:gd name="connsiteX6" fmla="*/ 3543287 w 3543287"/>
              <a:gd name="connsiteY6" fmla="*/ 0 h 1634625"/>
              <a:gd name="connsiteX7" fmla="*/ 3543287 w 3543287"/>
              <a:gd name="connsiteY7" fmla="*/ 544875 h 1634625"/>
              <a:gd name="connsiteX8" fmla="*/ 3543287 w 3543287"/>
              <a:gd name="connsiteY8" fmla="*/ 1057058 h 1634625"/>
              <a:gd name="connsiteX9" fmla="*/ 3543287 w 3543287"/>
              <a:gd name="connsiteY9" fmla="*/ 1634625 h 1634625"/>
              <a:gd name="connsiteX10" fmla="*/ 3023605 w 3543287"/>
              <a:gd name="connsiteY10" fmla="*/ 1634625 h 1634625"/>
              <a:gd name="connsiteX11" fmla="*/ 2539356 w 3543287"/>
              <a:gd name="connsiteY11" fmla="*/ 1634625 h 1634625"/>
              <a:gd name="connsiteX12" fmla="*/ 1913375 w 3543287"/>
              <a:gd name="connsiteY12" fmla="*/ 1634625 h 1634625"/>
              <a:gd name="connsiteX13" fmla="*/ 1393693 w 3543287"/>
              <a:gd name="connsiteY13" fmla="*/ 1634625 h 1634625"/>
              <a:gd name="connsiteX14" fmla="*/ 767712 w 3543287"/>
              <a:gd name="connsiteY14" fmla="*/ 1634625 h 1634625"/>
              <a:gd name="connsiteX15" fmla="*/ 0 w 3543287"/>
              <a:gd name="connsiteY15" fmla="*/ 1634625 h 1634625"/>
              <a:gd name="connsiteX16" fmla="*/ 0 w 3543287"/>
              <a:gd name="connsiteY16" fmla="*/ 1106096 h 1634625"/>
              <a:gd name="connsiteX17" fmla="*/ 0 w 3543287"/>
              <a:gd name="connsiteY17" fmla="*/ 544875 h 1634625"/>
              <a:gd name="connsiteX18" fmla="*/ 0 w 3543287"/>
              <a:gd name="connsiteY18" fmla="*/ 0 h 16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3287" h="1634625" fill="none" extrusionOk="0">
                <a:moveTo>
                  <a:pt x="0" y="0"/>
                </a:moveTo>
                <a:cubicBezTo>
                  <a:pt x="169848" y="-5835"/>
                  <a:pt x="408570" y="35043"/>
                  <a:pt x="519682" y="0"/>
                </a:cubicBezTo>
                <a:cubicBezTo>
                  <a:pt x="630794" y="-35043"/>
                  <a:pt x="921920" y="12296"/>
                  <a:pt x="1145663" y="0"/>
                </a:cubicBezTo>
                <a:cubicBezTo>
                  <a:pt x="1369406" y="-12296"/>
                  <a:pt x="1494628" y="26054"/>
                  <a:pt x="1700778" y="0"/>
                </a:cubicBezTo>
                <a:cubicBezTo>
                  <a:pt x="1906928" y="-26054"/>
                  <a:pt x="2024666" y="43526"/>
                  <a:pt x="2220460" y="0"/>
                </a:cubicBezTo>
                <a:cubicBezTo>
                  <a:pt x="2416254" y="-43526"/>
                  <a:pt x="2579046" y="56957"/>
                  <a:pt x="2846441" y="0"/>
                </a:cubicBezTo>
                <a:cubicBezTo>
                  <a:pt x="3113836" y="-56957"/>
                  <a:pt x="3235323" y="2896"/>
                  <a:pt x="3543287" y="0"/>
                </a:cubicBezTo>
                <a:cubicBezTo>
                  <a:pt x="3582293" y="153438"/>
                  <a:pt x="3520204" y="283899"/>
                  <a:pt x="3543287" y="544875"/>
                </a:cubicBezTo>
                <a:cubicBezTo>
                  <a:pt x="3566370" y="805851"/>
                  <a:pt x="3528934" y="805551"/>
                  <a:pt x="3543287" y="1057058"/>
                </a:cubicBezTo>
                <a:cubicBezTo>
                  <a:pt x="3557640" y="1308565"/>
                  <a:pt x="3478618" y="1346859"/>
                  <a:pt x="3543287" y="1634625"/>
                </a:cubicBezTo>
                <a:cubicBezTo>
                  <a:pt x="3438786" y="1646030"/>
                  <a:pt x="3257418" y="1586572"/>
                  <a:pt x="3023605" y="1634625"/>
                </a:cubicBezTo>
                <a:cubicBezTo>
                  <a:pt x="2789792" y="1682678"/>
                  <a:pt x="2680177" y="1601664"/>
                  <a:pt x="2539356" y="1634625"/>
                </a:cubicBezTo>
                <a:cubicBezTo>
                  <a:pt x="2398535" y="1667586"/>
                  <a:pt x="2069877" y="1580417"/>
                  <a:pt x="1913375" y="1634625"/>
                </a:cubicBezTo>
                <a:cubicBezTo>
                  <a:pt x="1756873" y="1688833"/>
                  <a:pt x="1555895" y="1577565"/>
                  <a:pt x="1393693" y="1634625"/>
                </a:cubicBezTo>
                <a:cubicBezTo>
                  <a:pt x="1231491" y="1691685"/>
                  <a:pt x="1073608" y="1623780"/>
                  <a:pt x="767712" y="1634625"/>
                </a:cubicBezTo>
                <a:cubicBezTo>
                  <a:pt x="461816" y="1645470"/>
                  <a:pt x="336642" y="1551875"/>
                  <a:pt x="0" y="1634625"/>
                </a:cubicBezTo>
                <a:cubicBezTo>
                  <a:pt x="-44618" y="1470355"/>
                  <a:pt x="50861" y="1259612"/>
                  <a:pt x="0" y="1106096"/>
                </a:cubicBezTo>
                <a:cubicBezTo>
                  <a:pt x="-50861" y="952580"/>
                  <a:pt x="58313" y="819948"/>
                  <a:pt x="0" y="544875"/>
                </a:cubicBezTo>
                <a:cubicBezTo>
                  <a:pt x="-58313" y="269802"/>
                  <a:pt x="14584" y="199505"/>
                  <a:pt x="0" y="0"/>
                </a:cubicBezTo>
                <a:close/>
              </a:path>
              <a:path w="3543287" h="1634625" stroke="0" extrusionOk="0">
                <a:moveTo>
                  <a:pt x="0" y="0"/>
                </a:moveTo>
                <a:cubicBezTo>
                  <a:pt x="175702" y="-23787"/>
                  <a:pt x="398116" y="56638"/>
                  <a:pt x="555115" y="0"/>
                </a:cubicBezTo>
                <a:cubicBezTo>
                  <a:pt x="712114" y="-56638"/>
                  <a:pt x="801284" y="48060"/>
                  <a:pt x="1039364" y="0"/>
                </a:cubicBezTo>
                <a:cubicBezTo>
                  <a:pt x="1277444" y="-48060"/>
                  <a:pt x="1433478" y="1729"/>
                  <a:pt x="1700778" y="0"/>
                </a:cubicBezTo>
                <a:cubicBezTo>
                  <a:pt x="1968078" y="-1729"/>
                  <a:pt x="2125327" y="31605"/>
                  <a:pt x="2255893" y="0"/>
                </a:cubicBezTo>
                <a:cubicBezTo>
                  <a:pt x="2386460" y="-31605"/>
                  <a:pt x="2548749" y="53574"/>
                  <a:pt x="2811008" y="0"/>
                </a:cubicBezTo>
                <a:cubicBezTo>
                  <a:pt x="3073267" y="-53574"/>
                  <a:pt x="3368807" y="50205"/>
                  <a:pt x="3543287" y="0"/>
                </a:cubicBezTo>
                <a:cubicBezTo>
                  <a:pt x="3552911" y="238582"/>
                  <a:pt x="3541931" y="357171"/>
                  <a:pt x="3543287" y="512182"/>
                </a:cubicBezTo>
                <a:cubicBezTo>
                  <a:pt x="3544643" y="667193"/>
                  <a:pt x="3480971" y="865584"/>
                  <a:pt x="3543287" y="1057058"/>
                </a:cubicBezTo>
                <a:cubicBezTo>
                  <a:pt x="3605603" y="1248532"/>
                  <a:pt x="3538870" y="1432302"/>
                  <a:pt x="3543287" y="1634625"/>
                </a:cubicBezTo>
                <a:cubicBezTo>
                  <a:pt x="3411207" y="1639202"/>
                  <a:pt x="3156391" y="1586095"/>
                  <a:pt x="3023605" y="1634625"/>
                </a:cubicBezTo>
                <a:cubicBezTo>
                  <a:pt x="2890819" y="1683155"/>
                  <a:pt x="2610514" y="1575097"/>
                  <a:pt x="2433057" y="1634625"/>
                </a:cubicBezTo>
                <a:cubicBezTo>
                  <a:pt x="2255600" y="1694153"/>
                  <a:pt x="2104027" y="1574579"/>
                  <a:pt x="1877942" y="1634625"/>
                </a:cubicBezTo>
                <a:cubicBezTo>
                  <a:pt x="1651858" y="1694671"/>
                  <a:pt x="1469021" y="1588977"/>
                  <a:pt x="1216529" y="1634625"/>
                </a:cubicBezTo>
                <a:cubicBezTo>
                  <a:pt x="964037" y="1680273"/>
                  <a:pt x="787855" y="1566647"/>
                  <a:pt x="555115" y="1634625"/>
                </a:cubicBezTo>
                <a:cubicBezTo>
                  <a:pt x="322375" y="1702603"/>
                  <a:pt x="154794" y="1627082"/>
                  <a:pt x="0" y="1634625"/>
                </a:cubicBezTo>
                <a:cubicBezTo>
                  <a:pt x="-60417" y="1425718"/>
                  <a:pt x="52360" y="1312857"/>
                  <a:pt x="0" y="1089750"/>
                </a:cubicBezTo>
                <a:cubicBezTo>
                  <a:pt x="-52360" y="866643"/>
                  <a:pt x="59848" y="727416"/>
                  <a:pt x="0" y="561221"/>
                </a:cubicBezTo>
                <a:cubicBezTo>
                  <a:pt x="-59848" y="395026"/>
                  <a:pt x="36865" y="114145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9600" b="1" dirty="0"/>
              <a:t>Vaping products can contain dangerous chemicals and metal particles from the device itself.</a:t>
            </a:r>
          </a:p>
          <a:p>
            <a:pPr algn="ctr">
              <a:defRPr/>
            </a:pPr>
            <a:endParaRPr lang="en-US" sz="11200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sz="112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300" dirty="0"/>
              <a:t>					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66D2F1-C596-4D31-8B34-B9D2F6D5884B}"/>
              </a:ext>
            </a:extLst>
          </p:cNvPr>
          <p:cNvSpPr/>
          <p:nvPr/>
        </p:nvSpPr>
        <p:spPr>
          <a:xfrm>
            <a:off x="5759872" y="4491687"/>
            <a:ext cx="2679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www.Learnaboutmarijuanawa.org</a:t>
            </a:r>
          </a:p>
        </p:txBody>
      </p:sp>
      <p:pic>
        <p:nvPicPr>
          <p:cNvPr id="3078" name="Picture 6" descr="Oregon bans flavored marijuana vaping products for six months">
            <a:extLst>
              <a:ext uri="{FF2B5EF4-FFF2-40B4-BE49-F238E27FC236}">
                <a16:creationId xmlns:a16="http://schemas.microsoft.com/office/drawing/2014/main" id="{BE83BE2A-D36D-4C3E-8DAC-FE459A4C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2818"/>
            <a:ext cx="2229301" cy="14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8C3A5-2474-4CC3-930A-B6895987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</a:t>
            </a:r>
            <a:br>
              <a:rPr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Potential Short-Term Effects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D2AEF-E2BE-4537-BC07-E4D610A5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828800"/>
            <a:ext cx="7620000" cy="4248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	Distorted perception of reality  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			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Impaired short-term memory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</a:t>
            </a:r>
            <a:r>
              <a:rPr lang="en-US" altLang="en-US" b="1" dirty="0">
                <a:solidFill>
                  <a:schemeClr val="tx1"/>
                </a:solidFill>
              </a:rPr>
              <a:t>Paranoia/panic attacks 			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Risky/irresponsible behavior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			Concentration &amp; learning problems</a:t>
            </a:r>
            <a:endParaRPr lang="en-US" altLang="en-US" b="1" dirty="0"/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	Loss of physical &amp; mental motivation </a:t>
            </a:r>
            <a:r>
              <a:rPr lang="en-US" altLang="en-US" b="1" dirty="0"/>
              <a:t>		Dry mouth &amp; throat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				Difficulty keeping track of time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					</a:t>
            </a:r>
            <a:r>
              <a:rPr lang="en-US" altLang="en-US" b="1" dirty="0">
                <a:solidFill>
                  <a:schemeClr val="tx1"/>
                </a:solidFill>
              </a:rPr>
              <a:t>Increased appetite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			Impaired coordination and balance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26506F81-00D4-49B1-8922-2C3CC351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5986463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NIDA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4098" name="Picture 2" descr="Catholics and the Present Confusion – Catholic World Report">
            <a:extLst>
              <a:ext uri="{FF2B5EF4-FFF2-40B4-BE49-F238E27FC236}">
                <a16:creationId xmlns:a16="http://schemas.microsoft.com/office/drawing/2014/main" id="{536A14FE-7E41-4CF9-9E67-FECE6404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36344"/>
            <a:ext cx="2817161" cy="16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tal Health Psychology Illness - Free vector graphic on Pixabay">
            <a:extLst>
              <a:ext uri="{FF2B5EF4-FFF2-40B4-BE49-F238E27FC236}">
                <a16:creationId xmlns:a16="http://schemas.microsoft.com/office/drawing/2014/main" id="{8AB4978A-642E-415E-8C55-3D3143EC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3228"/>
            <a:ext cx="2692754" cy="42517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D15FF1-3AEC-456B-8824-433A339A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969"/>
            <a:ext cx="8229600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</a:t>
            </a:r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Potential Long-Term Effects 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56DCAE9D-4678-498E-A394-27414D624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Risk of Addiction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Permanent brain changes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Increased risk of depression, suicidal thoughts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Changes in appetite and sleeping patterns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Respiratory problems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Increased risk of cancer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624AD7F6-7536-4C2F-AB42-EA990EB5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875338"/>
            <a:ext cx="91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latin typeface="+mn-lt"/>
              </a:rPr>
              <a:t>NIDA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A13BF6-BDED-473E-BEA4-E1A39770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dirty="0">
                <a:solidFill>
                  <a:schemeClr val="tx1"/>
                </a:solidFill>
                <a:latin typeface="+mn-lt"/>
              </a:rPr>
              <a:t>Marijuana is Addictive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8B249-BFAB-459F-8816-B5699608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4" y="1981200"/>
            <a:ext cx="3733800" cy="1828800"/>
          </a:xfrm>
          <a:custGeom>
            <a:avLst/>
            <a:gdLst>
              <a:gd name="connsiteX0" fmla="*/ 0 w 3733800"/>
              <a:gd name="connsiteY0" fmla="*/ 0 h 1828800"/>
              <a:gd name="connsiteX1" fmla="*/ 547624 w 3733800"/>
              <a:gd name="connsiteY1" fmla="*/ 0 h 1828800"/>
              <a:gd name="connsiteX2" fmla="*/ 1207262 w 3733800"/>
              <a:gd name="connsiteY2" fmla="*/ 0 h 1828800"/>
              <a:gd name="connsiteX3" fmla="*/ 1792224 w 3733800"/>
              <a:gd name="connsiteY3" fmla="*/ 0 h 1828800"/>
              <a:gd name="connsiteX4" fmla="*/ 2339848 w 3733800"/>
              <a:gd name="connsiteY4" fmla="*/ 0 h 1828800"/>
              <a:gd name="connsiteX5" fmla="*/ 2999486 w 3733800"/>
              <a:gd name="connsiteY5" fmla="*/ 0 h 1828800"/>
              <a:gd name="connsiteX6" fmla="*/ 3733800 w 3733800"/>
              <a:gd name="connsiteY6" fmla="*/ 0 h 1828800"/>
              <a:gd name="connsiteX7" fmla="*/ 3733800 w 3733800"/>
              <a:gd name="connsiteY7" fmla="*/ 609600 h 1828800"/>
              <a:gd name="connsiteX8" fmla="*/ 3733800 w 3733800"/>
              <a:gd name="connsiteY8" fmla="*/ 1182624 h 1828800"/>
              <a:gd name="connsiteX9" fmla="*/ 3733800 w 3733800"/>
              <a:gd name="connsiteY9" fmla="*/ 1828800 h 1828800"/>
              <a:gd name="connsiteX10" fmla="*/ 3186176 w 3733800"/>
              <a:gd name="connsiteY10" fmla="*/ 1828800 h 1828800"/>
              <a:gd name="connsiteX11" fmla="*/ 2675890 w 3733800"/>
              <a:gd name="connsiteY11" fmla="*/ 1828800 h 1828800"/>
              <a:gd name="connsiteX12" fmla="*/ 2016252 w 3733800"/>
              <a:gd name="connsiteY12" fmla="*/ 1828800 h 1828800"/>
              <a:gd name="connsiteX13" fmla="*/ 1468628 w 3733800"/>
              <a:gd name="connsiteY13" fmla="*/ 1828800 h 1828800"/>
              <a:gd name="connsiteX14" fmla="*/ 808990 w 3733800"/>
              <a:gd name="connsiteY14" fmla="*/ 1828800 h 1828800"/>
              <a:gd name="connsiteX15" fmla="*/ 0 w 3733800"/>
              <a:gd name="connsiteY15" fmla="*/ 1828800 h 1828800"/>
              <a:gd name="connsiteX16" fmla="*/ 0 w 3733800"/>
              <a:gd name="connsiteY16" fmla="*/ 1237488 h 1828800"/>
              <a:gd name="connsiteX17" fmla="*/ 0 w 3733800"/>
              <a:gd name="connsiteY17" fmla="*/ 609600 h 1828800"/>
              <a:gd name="connsiteX18" fmla="*/ 0 w 3733800"/>
              <a:gd name="connsiteY1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3800" h="1828800" fill="none" extrusionOk="0">
                <a:moveTo>
                  <a:pt x="0" y="0"/>
                </a:moveTo>
                <a:cubicBezTo>
                  <a:pt x="187977" y="12453"/>
                  <a:pt x="370851" y="9906"/>
                  <a:pt x="547624" y="0"/>
                </a:cubicBezTo>
                <a:cubicBezTo>
                  <a:pt x="724397" y="-9906"/>
                  <a:pt x="923981" y="-6817"/>
                  <a:pt x="1207262" y="0"/>
                </a:cubicBezTo>
                <a:cubicBezTo>
                  <a:pt x="1490543" y="6817"/>
                  <a:pt x="1571575" y="17861"/>
                  <a:pt x="1792224" y="0"/>
                </a:cubicBezTo>
                <a:cubicBezTo>
                  <a:pt x="2012873" y="-17861"/>
                  <a:pt x="2103071" y="12509"/>
                  <a:pt x="2339848" y="0"/>
                </a:cubicBezTo>
                <a:cubicBezTo>
                  <a:pt x="2576625" y="-12509"/>
                  <a:pt x="2782822" y="-28055"/>
                  <a:pt x="2999486" y="0"/>
                </a:cubicBezTo>
                <a:cubicBezTo>
                  <a:pt x="3216150" y="28055"/>
                  <a:pt x="3410843" y="-35793"/>
                  <a:pt x="3733800" y="0"/>
                </a:cubicBezTo>
                <a:cubicBezTo>
                  <a:pt x="3745281" y="212992"/>
                  <a:pt x="3744152" y="333795"/>
                  <a:pt x="3733800" y="609600"/>
                </a:cubicBezTo>
                <a:cubicBezTo>
                  <a:pt x="3723448" y="885405"/>
                  <a:pt x="3725958" y="955602"/>
                  <a:pt x="3733800" y="1182624"/>
                </a:cubicBezTo>
                <a:cubicBezTo>
                  <a:pt x="3741642" y="1409646"/>
                  <a:pt x="3713503" y="1554544"/>
                  <a:pt x="3733800" y="1828800"/>
                </a:cubicBezTo>
                <a:cubicBezTo>
                  <a:pt x="3470426" y="1840511"/>
                  <a:pt x="3316332" y="1816789"/>
                  <a:pt x="3186176" y="1828800"/>
                </a:cubicBezTo>
                <a:cubicBezTo>
                  <a:pt x="3056020" y="1840811"/>
                  <a:pt x="2912560" y="1828972"/>
                  <a:pt x="2675890" y="1828800"/>
                </a:cubicBezTo>
                <a:cubicBezTo>
                  <a:pt x="2439220" y="1828628"/>
                  <a:pt x="2189145" y="1853253"/>
                  <a:pt x="2016252" y="1828800"/>
                </a:cubicBezTo>
                <a:cubicBezTo>
                  <a:pt x="1843359" y="1804347"/>
                  <a:pt x="1741875" y="1816121"/>
                  <a:pt x="1468628" y="1828800"/>
                </a:cubicBezTo>
                <a:cubicBezTo>
                  <a:pt x="1195381" y="1841479"/>
                  <a:pt x="960673" y="1800575"/>
                  <a:pt x="808990" y="1828800"/>
                </a:cubicBezTo>
                <a:cubicBezTo>
                  <a:pt x="657307" y="1857025"/>
                  <a:pt x="228968" y="1828506"/>
                  <a:pt x="0" y="1828800"/>
                </a:cubicBezTo>
                <a:cubicBezTo>
                  <a:pt x="-26909" y="1555962"/>
                  <a:pt x="18285" y="1515140"/>
                  <a:pt x="0" y="1237488"/>
                </a:cubicBezTo>
                <a:cubicBezTo>
                  <a:pt x="-18285" y="959836"/>
                  <a:pt x="608" y="877889"/>
                  <a:pt x="0" y="609600"/>
                </a:cubicBezTo>
                <a:cubicBezTo>
                  <a:pt x="-608" y="341311"/>
                  <a:pt x="-3221" y="288292"/>
                  <a:pt x="0" y="0"/>
                </a:cubicBezTo>
                <a:close/>
              </a:path>
              <a:path w="3733800" h="1828800" stroke="0" extrusionOk="0">
                <a:moveTo>
                  <a:pt x="0" y="0"/>
                </a:moveTo>
                <a:cubicBezTo>
                  <a:pt x="134581" y="-2493"/>
                  <a:pt x="448891" y="2501"/>
                  <a:pt x="584962" y="0"/>
                </a:cubicBezTo>
                <a:cubicBezTo>
                  <a:pt x="721033" y="-2501"/>
                  <a:pt x="964834" y="11793"/>
                  <a:pt x="1095248" y="0"/>
                </a:cubicBezTo>
                <a:cubicBezTo>
                  <a:pt x="1225662" y="-11793"/>
                  <a:pt x="1592520" y="25174"/>
                  <a:pt x="1792224" y="0"/>
                </a:cubicBezTo>
                <a:cubicBezTo>
                  <a:pt x="1991928" y="-25174"/>
                  <a:pt x="2087288" y="14256"/>
                  <a:pt x="2377186" y="0"/>
                </a:cubicBezTo>
                <a:cubicBezTo>
                  <a:pt x="2667084" y="-14256"/>
                  <a:pt x="2697715" y="17404"/>
                  <a:pt x="2962148" y="0"/>
                </a:cubicBezTo>
                <a:cubicBezTo>
                  <a:pt x="3226581" y="-17404"/>
                  <a:pt x="3555185" y="23251"/>
                  <a:pt x="3733800" y="0"/>
                </a:cubicBezTo>
                <a:cubicBezTo>
                  <a:pt x="3722843" y="237565"/>
                  <a:pt x="3735493" y="382499"/>
                  <a:pt x="3733800" y="573024"/>
                </a:cubicBezTo>
                <a:cubicBezTo>
                  <a:pt x="3732107" y="763549"/>
                  <a:pt x="3735535" y="977389"/>
                  <a:pt x="3733800" y="1182624"/>
                </a:cubicBezTo>
                <a:cubicBezTo>
                  <a:pt x="3732065" y="1387859"/>
                  <a:pt x="3743748" y="1644594"/>
                  <a:pt x="3733800" y="1828800"/>
                </a:cubicBezTo>
                <a:cubicBezTo>
                  <a:pt x="3480563" y="1844938"/>
                  <a:pt x="3325962" y="1824627"/>
                  <a:pt x="3186176" y="1828800"/>
                </a:cubicBezTo>
                <a:cubicBezTo>
                  <a:pt x="3046390" y="1832973"/>
                  <a:pt x="2814201" y="1842441"/>
                  <a:pt x="2563876" y="1828800"/>
                </a:cubicBezTo>
                <a:cubicBezTo>
                  <a:pt x="2313551" y="1815159"/>
                  <a:pt x="2178870" y="1838867"/>
                  <a:pt x="1978914" y="1828800"/>
                </a:cubicBezTo>
                <a:cubicBezTo>
                  <a:pt x="1778958" y="1818733"/>
                  <a:pt x="1467214" y="1799630"/>
                  <a:pt x="1281938" y="1828800"/>
                </a:cubicBezTo>
                <a:cubicBezTo>
                  <a:pt x="1096662" y="1857970"/>
                  <a:pt x="806219" y="1824165"/>
                  <a:pt x="584962" y="1828800"/>
                </a:cubicBezTo>
                <a:cubicBezTo>
                  <a:pt x="363705" y="1833435"/>
                  <a:pt x="251022" y="1856004"/>
                  <a:pt x="0" y="1828800"/>
                </a:cubicBezTo>
                <a:cubicBezTo>
                  <a:pt x="-14877" y="1692899"/>
                  <a:pt x="-10700" y="1405780"/>
                  <a:pt x="0" y="1219200"/>
                </a:cubicBezTo>
                <a:cubicBezTo>
                  <a:pt x="10700" y="1032620"/>
                  <a:pt x="27642" y="896896"/>
                  <a:pt x="0" y="627888"/>
                </a:cubicBezTo>
                <a:cubicBezTo>
                  <a:pt x="-27642" y="358880"/>
                  <a:pt x="-1265" y="261718"/>
                  <a:pt x="0" y="0"/>
                </a:cubicBezTo>
                <a:close/>
              </a:path>
            </a:pathLst>
          </a:custGeom>
          <a:ln w="254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250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5100" dirty="0"/>
              <a:t> 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8000" b="1" dirty="0"/>
              <a:t>The National Institute of Health found that the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EARLIER</a:t>
            </a:r>
            <a:r>
              <a:rPr lang="en-US" sz="8000" b="1" dirty="0"/>
              <a:t> marijuana use begins, the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GREATER</a:t>
            </a:r>
            <a:r>
              <a:rPr lang="en-US" sz="8000" b="1" dirty="0"/>
              <a:t> the risk of drug abuse and addiction. </a:t>
            </a:r>
          </a:p>
          <a:p>
            <a:pPr>
              <a:defRPr/>
            </a:pPr>
            <a:endParaRPr lang="en-US" sz="34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/>
              <a:t>						</a:t>
            </a:r>
            <a:endParaRPr lang="en-US" sz="41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FFAC468-F660-4630-91AE-42A2571CFDEB}"/>
              </a:ext>
            </a:extLst>
          </p:cNvPr>
          <p:cNvSpPr txBox="1">
            <a:spLocks/>
          </p:cNvSpPr>
          <p:nvPr/>
        </p:nvSpPr>
        <p:spPr>
          <a:xfrm>
            <a:off x="4724396" y="1981200"/>
            <a:ext cx="3733800" cy="1828800"/>
          </a:xfrm>
          <a:custGeom>
            <a:avLst/>
            <a:gdLst>
              <a:gd name="connsiteX0" fmla="*/ 0 w 3733800"/>
              <a:gd name="connsiteY0" fmla="*/ 0 h 1828800"/>
              <a:gd name="connsiteX1" fmla="*/ 547624 w 3733800"/>
              <a:gd name="connsiteY1" fmla="*/ 0 h 1828800"/>
              <a:gd name="connsiteX2" fmla="*/ 1207262 w 3733800"/>
              <a:gd name="connsiteY2" fmla="*/ 0 h 1828800"/>
              <a:gd name="connsiteX3" fmla="*/ 1792224 w 3733800"/>
              <a:gd name="connsiteY3" fmla="*/ 0 h 1828800"/>
              <a:gd name="connsiteX4" fmla="*/ 2339848 w 3733800"/>
              <a:gd name="connsiteY4" fmla="*/ 0 h 1828800"/>
              <a:gd name="connsiteX5" fmla="*/ 2999486 w 3733800"/>
              <a:gd name="connsiteY5" fmla="*/ 0 h 1828800"/>
              <a:gd name="connsiteX6" fmla="*/ 3733800 w 3733800"/>
              <a:gd name="connsiteY6" fmla="*/ 0 h 1828800"/>
              <a:gd name="connsiteX7" fmla="*/ 3733800 w 3733800"/>
              <a:gd name="connsiteY7" fmla="*/ 609600 h 1828800"/>
              <a:gd name="connsiteX8" fmla="*/ 3733800 w 3733800"/>
              <a:gd name="connsiteY8" fmla="*/ 1182624 h 1828800"/>
              <a:gd name="connsiteX9" fmla="*/ 3733800 w 3733800"/>
              <a:gd name="connsiteY9" fmla="*/ 1828800 h 1828800"/>
              <a:gd name="connsiteX10" fmla="*/ 3186176 w 3733800"/>
              <a:gd name="connsiteY10" fmla="*/ 1828800 h 1828800"/>
              <a:gd name="connsiteX11" fmla="*/ 2675890 w 3733800"/>
              <a:gd name="connsiteY11" fmla="*/ 1828800 h 1828800"/>
              <a:gd name="connsiteX12" fmla="*/ 2016252 w 3733800"/>
              <a:gd name="connsiteY12" fmla="*/ 1828800 h 1828800"/>
              <a:gd name="connsiteX13" fmla="*/ 1468628 w 3733800"/>
              <a:gd name="connsiteY13" fmla="*/ 1828800 h 1828800"/>
              <a:gd name="connsiteX14" fmla="*/ 808990 w 3733800"/>
              <a:gd name="connsiteY14" fmla="*/ 1828800 h 1828800"/>
              <a:gd name="connsiteX15" fmla="*/ 0 w 3733800"/>
              <a:gd name="connsiteY15" fmla="*/ 1828800 h 1828800"/>
              <a:gd name="connsiteX16" fmla="*/ 0 w 3733800"/>
              <a:gd name="connsiteY16" fmla="*/ 1237488 h 1828800"/>
              <a:gd name="connsiteX17" fmla="*/ 0 w 3733800"/>
              <a:gd name="connsiteY17" fmla="*/ 609600 h 1828800"/>
              <a:gd name="connsiteX18" fmla="*/ 0 w 3733800"/>
              <a:gd name="connsiteY1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3800" h="1828800" fill="none" extrusionOk="0">
                <a:moveTo>
                  <a:pt x="0" y="0"/>
                </a:moveTo>
                <a:cubicBezTo>
                  <a:pt x="187977" y="12453"/>
                  <a:pt x="370851" y="9906"/>
                  <a:pt x="547624" y="0"/>
                </a:cubicBezTo>
                <a:cubicBezTo>
                  <a:pt x="724397" y="-9906"/>
                  <a:pt x="923981" y="-6817"/>
                  <a:pt x="1207262" y="0"/>
                </a:cubicBezTo>
                <a:cubicBezTo>
                  <a:pt x="1490543" y="6817"/>
                  <a:pt x="1571575" y="17861"/>
                  <a:pt x="1792224" y="0"/>
                </a:cubicBezTo>
                <a:cubicBezTo>
                  <a:pt x="2012873" y="-17861"/>
                  <a:pt x="2103071" y="12509"/>
                  <a:pt x="2339848" y="0"/>
                </a:cubicBezTo>
                <a:cubicBezTo>
                  <a:pt x="2576625" y="-12509"/>
                  <a:pt x="2782822" y="-28055"/>
                  <a:pt x="2999486" y="0"/>
                </a:cubicBezTo>
                <a:cubicBezTo>
                  <a:pt x="3216150" y="28055"/>
                  <a:pt x="3410843" y="-35793"/>
                  <a:pt x="3733800" y="0"/>
                </a:cubicBezTo>
                <a:cubicBezTo>
                  <a:pt x="3745281" y="212992"/>
                  <a:pt x="3744152" y="333795"/>
                  <a:pt x="3733800" y="609600"/>
                </a:cubicBezTo>
                <a:cubicBezTo>
                  <a:pt x="3723448" y="885405"/>
                  <a:pt x="3725958" y="955602"/>
                  <a:pt x="3733800" y="1182624"/>
                </a:cubicBezTo>
                <a:cubicBezTo>
                  <a:pt x="3741642" y="1409646"/>
                  <a:pt x="3713503" y="1554544"/>
                  <a:pt x="3733800" y="1828800"/>
                </a:cubicBezTo>
                <a:cubicBezTo>
                  <a:pt x="3470426" y="1840511"/>
                  <a:pt x="3316332" y="1816789"/>
                  <a:pt x="3186176" y="1828800"/>
                </a:cubicBezTo>
                <a:cubicBezTo>
                  <a:pt x="3056020" y="1840811"/>
                  <a:pt x="2912560" y="1828972"/>
                  <a:pt x="2675890" y="1828800"/>
                </a:cubicBezTo>
                <a:cubicBezTo>
                  <a:pt x="2439220" y="1828628"/>
                  <a:pt x="2189145" y="1853253"/>
                  <a:pt x="2016252" y="1828800"/>
                </a:cubicBezTo>
                <a:cubicBezTo>
                  <a:pt x="1843359" y="1804347"/>
                  <a:pt x="1741875" y="1816121"/>
                  <a:pt x="1468628" y="1828800"/>
                </a:cubicBezTo>
                <a:cubicBezTo>
                  <a:pt x="1195381" y="1841479"/>
                  <a:pt x="960673" y="1800575"/>
                  <a:pt x="808990" y="1828800"/>
                </a:cubicBezTo>
                <a:cubicBezTo>
                  <a:pt x="657307" y="1857025"/>
                  <a:pt x="228968" y="1828506"/>
                  <a:pt x="0" y="1828800"/>
                </a:cubicBezTo>
                <a:cubicBezTo>
                  <a:pt x="-26909" y="1555962"/>
                  <a:pt x="18285" y="1515140"/>
                  <a:pt x="0" y="1237488"/>
                </a:cubicBezTo>
                <a:cubicBezTo>
                  <a:pt x="-18285" y="959836"/>
                  <a:pt x="608" y="877889"/>
                  <a:pt x="0" y="609600"/>
                </a:cubicBezTo>
                <a:cubicBezTo>
                  <a:pt x="-608" y="341311"/>
                  <a:pt x="-3221" y="288292"/>
                  <a:pt x="0" y="0"/>
                </a:cubicBezTo>
                <a:close/>
              </a:path>
              <a:path w="3733800" h="1828800" stroke="0" extrusionOk="0">
                <a:moveTo>
                  <a:pt x="0" y="0"/>
                </a:moveTo>
                <a:cubicBezTo>
                  <a:pt x="134581" y="-2493"/>
                  <a:pt x="448891" y="2501"/>
                  <a:pt x="584962" y="0"/>
                </a:cubicBezTo>
                <a:cubicBezTo>
                  <a:pt x="721033" y="-2501"/>
                  <a:pt x="964834" y="11793"/>
                  <a:pt x="1095248" y="0"/>
                </a:cubicBezTo>
                <a:cubicBezTo>
                  <a:pt x="1225662" y="-11793"/>
                  <a:pt x="1592520" y="25174"/>
                  <a:pt x="1792224" y="0"/>
                </a:cubicBezTo>
                <a:cubicBezTo>
                  <a:pt x="1991928" y="-25174"/>
                  <a:pt x="2087288" y="14256"/>
                  <a:pt x="2377186" y="0"/>
                </a:cubicBezTo>
                <a:cubicBezTo>
                  <a:pt x="2667084" y="-14256"/>
                  <a:pt x="2697715" y="17404"/>
                  <a:pt x="2962148" y="0"/>
                </a:cubicBezTo>
                <a:cubicBezTo>
                  <a:pt x="3226581" y="-17404"/>
                  <a:pt x="3555185" y="23251"/>
                  <a:pt x="3733800" y="0"/>
                </a:cubicBezTo>
                <a:cubicBezTo>
                  <a:pt x="3722843" y="237565"/>
                  <a:pt x="3735493" y="382499"/>
                  <a:pt x="3733800" y="573024"/>
                </a:cubicBezTo>
                <a:cubicBezTo>
                  <a:pt x="3732107" y="763549"/>
                  <a:pt x="3735535" y="977389"/>
                  <a:pt x="3733800" y="1182624"/>
                </a:cubicBezTo>
                <a:cubicBezTo>
                  <a:pt x="3732065" y="1387859"/>
                  <a:pt x="3743748" y="1644594"/>
                  <a:pt x="3733800" y="1828800"/>
                </a:cubicBezTo>
                <a:cubicBezTo>
                  <a:pt x="3480563" y="1844938"/>
                  <a:pt x="3325962" y="1824627"/>
                  <a:pt x="3186176" y="1828800"/>
                </a:cubicBezTo>
                <a:cubicBezTo>
                  <a:pt x="3046390" y="1832973"/>
                  <a:pt x="2814201" y="1842441"/>
                  <a:pt x="2563876" y="1828800"/>
                </a:cubicBezTo>
                <a:cubicBezTo>
                  <a:pt x="2313551" y="1815159"/>
                  <a:pt x="2178870" y="1838867"/>
                  <a:pt x="1978914" y="1828800"/>
                </a:cubicBezTo>
                <a:cubicBezTo>
                  <a:pt x="1778958" y="1818733"/>
                  <a:pt x="1467214" y="1799630"/>
                  <a:pt x="1281938" y="1828800"/>
                </a:cubicBezTo>
                <a:cubicBezTo>
                  <a:pt x="1096662" y="1857970"/>
                  <a:pt x="806219" y="1824165"/>
                  <a:pt x="584962" y="1828800"/>
                </a:cubicBezTo>
                <a:cubicBezTo>
                  <a:pt x="363705" y="1833435"/>
                  <a:pt x="251022" y="1856004"/>
                  <a:pt x="0" y="1828800"/>
                </a:cubicBezTo>
                <a:cubicBezTo>
                  <a:pt x="-14877" y="1692899"/>
                  <a:pt x="-10700" y="1405780"/>
                  <a:pt x="0" y="1219200"/>
                </a:cubicBezTo>
                <a:cubicBezTo>
                  <a:pt x="10700" y="1032620"/>
                  <a:pt x="27642" y="896896"/>
                  <a:pt x="0" y="627888"/>
                </a:cubicBezTo>
                <a:cubicBezTo>
                  <a:pt x="-27642" y="358880"/>
                  <a:pt x="-1265" y="261718"/>
                  <a:pt x="0" y="0"/>
                </a:cubicBezTo>
                <a:close/>
              </a:path>
            </a:pathLst>
          </a:custGeom>
          <a:ln w="254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6200" dirty="0"/>
          </a:p>
          <a:p>
            <a:pPr algn="ctr">
              <a:defRPr/>
            </a:pPr>
            <a:r>
              <a:rPr lang="en-US" sz="8000" b="1" dirty="0"/>
              <a:t>About 1 in 6 people who start using as a teen, and 25–50% of people who use it every day, become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addicted</a:t>
            </a:r>
            <a:r>
              <a:rPr lang="en-US" sz="8000" b="1" dirty="0"/>
              <a:t> to marijuana. </a:t>
            </a:r>
          </a:p>
          <a:p>
            <a:pPr>
              <a:defRPr/>
            </a:pPr>
            <a:endParaRPr lang="en-US" sz="3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/>
              <a:t>							     		</a:t>
            </a:r>
            <a:endParaRPr lang="en-US" sz="41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BD5EA10-43A4-42D3-9DDD-4BD2702BA9F2}"/>
              </a:ext>
            </a:extLst>
          </p:cNvPr>
          <p:cNvSpPr txBox="1">
            <a:spLocks/>
          </p:cNvSpPr>
          <p:nvPr/>
        </p:nvSpPr>
        <p:spPr>
          <a:xfrm>
            <a:off x="2743200" y="4068097"/>
            <a:ext cx="3733800" cy="1828800"/>
          </a:xfrm>
          <a:custGeom>
            <a:avLst/>
            <a:gdLst>
              <a:gd name="connsiteX0" fmla="*/ 0 w 3733800"/>
              <a:gd name="connsiteY0" fmla="*/ 0 h 1828800"/>
              <a:gd name="connsiteX1" fmla="*/ 547624 w 3733800"/>
              <a:gd name="connsiteY1" fmla="*/ 0 h 1828800"/>
              <a:gd name="connsiteX2" fmla="*/ 1207262 w 3733800"/>
              <a:gd name="connsiteY2" fmla="*/ 0 h 1828800"/>
              <a:gd name="connsiteX3" fmla="*/ 1792224 w 3733800"/>
              <a:gd name="connsiteY3" fmla="*/ 0 h 1828800"/>
              <a:gd name="connsiteX4" fmla="*/ 2339848 w 3733800"/>
              <a:gd name="connsiteY4" fmla="*/ 0 h 1828800"/>
              <a:gd name="connsiteX5" fmla="*/ 2999486 w 3733800"/>
              <a:gd name="connsiteY5" fmla="*/ 0 h 1828800"/>
              <a:gd name="connsiteX6" fmla="*/ 3733800 w 3733800"/>
              <a:gd name="connsiteY6" fmla="*/ 0 h 1828800"/>
              <a:gd name="connsiteX7" fmla="*/ 3733800 w 3733800"/>
              <a:gd name="connsiteY7" fmla="*/ 609600 h 1828800"/>
              <a:gd name="connsiteX8" fmla="*/ 3733800 w 3733800"/>
              <a:gd name="connsiteY8" fmla="*/ 1182624 h 1828800"/>
              <a:gd name="connsiteX9" fmla="*/ 3733800 w 3733800"/>
              <a:gd name="connsiteY9" fmla="*/ 1828800 h 1828800"/>
              <a:gd name="connsiteX10" fmla="*/ 3186176 w 3733800"/>
              <a:gd name="connsiteY10" fmla="*/ 1828800 h 1828800"/>
              <a:gd name="connsiteX11" fmla="*/ 2675890 w 3733800"/>
              <a:gd name="connsiteY11" fmla="*/ 1828800 h 1828800"/>
              <a:gd name="connsiteX12" fmla="*/ 2016252 w 3733800"/>
              <a:gd name="connsiteY12" fmla="*/ 1828800 h 1828800"/>
              <a:gd name="connsiteX13" fmla="*/ 1468628 w 3733800"/>
              <a:gd name="connsiteY13" fmla="*/ 1828800 h 1828800"/>
              <a:gd name="connsiteX14" fmla="*/ 808990 w 3733800"/>
              <a:gd name="connsiteY14" fmla="*/ 1828800 h 1828800"/>
              <a:gd name="connsiteX15" fmla="*/ 0 w 3733800"/>
              <a:gd name="connsiteY15" fmla="*/ 1828800 h 1828800"/>
              <a:gd name="connsiteX16" fmla="*/ 0 w 3733800"/>
              <a:gd name="connsiteY16" fmla="*/ 1237488 h 1828800"/>
              <a:gd name="connsiteX17" fmla="*/ 0 w 3733800"/>
              <a:gd name="connsiteY17" fmla="*/ 609600 h 1828800"/>
              <a:gd name="connsiteX18" fmla="*/ 0 w 3733800"/>
              <a:gd name="connsiteY1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3800" h="1828800" fill="none" extrusionOk="0">
                <a:moveTo>
                  <a:pt x="0" y="0"/>
                </a:moveTo>
                <a:cubicBezTo>
                  <a:pt x="187977" y="12453"/>
                  <a:pt x="370851" y="9906"/>
                  <a:pt x="547624" y="0"/>
                </a:cubicBezTo>
                <a:cubicBezTo>
                  <a:pt x="724397" y="-9906"/>
                  <a:pt x="923981" y="-6817"/>
                  <a:pt x="1207262" y="0"/>
                </a:cubicBezTo>
                <a:cubicBezTo>
                  <a:pt x="1490543" y="6817"/>
                  <a:pt x="1571575" y="17861"/>
                  <a:pt x="1792224" y="0"/>
                </a:cubicBezTo>
                <a:cubicBezTo>
                  <a:pt x="2012873" y="-17861"/>
                  <a:pt x="2103071" y="12509"/>
                  <a:pt x="2339848" y="0"/>
                </a:cubicBezTo>
                <a:cubicBezTo>
                  <a:pt x="2576625" y="-12509"/>
                  <a:pt x="2782822" y="-28055"/>
                  <a:pt x="2999486" y="0"/>
                </a:cubicBezTo>
                <a:cubicBezTo>
                  <a:pt x="3216150" y="28055"/>
                  <a:pt x="3410843" y="-35793"/>
                  <a:pt x="3733800" y="0"/>
                </a:cubicBezTo>
                <a:cubicBezTo>
                  <a:pt x="3745281" y="212992"/>
                  <a:pt x="3744152" y="333795"/>
                  <a:pt x="3733800" y="609600"/>
                </a:cubicBezTo>
                <a:cubicBezTo>
                  <a:pt x="3723448" y="885405"/>
                  <a:pt x="3725958" y="955602"/>
                  <a:pt x="3733800" y="1182624"/>
                </a:cubicBezTo>
                <a:cubicBezTo>
                  <a:pt x="3741642" y="1409646"/>
                  <a:pt x="3713503" y="1554544"/>
                  <a:pt x="3733800" y="1828800"/>
                </a:cubicBezTo>
                <a:cubicBezTo>
                  <a:pt x="3470426" y="1840511"/>
                  <a:pt x="3316332" y="1816789"/>
                  <a:pt x="3186176" y="1828800"/>
                </a:cubicBezTo>
                <a:cubicBezTo>
                  <a:pt x="3056020" y="1840811"/>
                  <a:pt x="2912560" y="1828972"/>
                  <a:pt x="2675890" y="1828800"/>
                </a:cubicBezTo>
                <a:cubicBezTo>
                  <a:pt x="2439220" y="1828628"/>
                  <a:pt x="2189145" y="1853253"/>
                  <a:pt x="2016252" y="1828800"/>
                </a:cubicBezTo>
                <a:cubicBezTo>
                  <a:pt x="1843359" y="1804347"/>
                  <a:pt x="1741875" y="1816121"/>
                  <a:pt x="1468628" y="1828800"/>
                </a:cubicBezTo>
                <a:cubicBezTo>
                  <a:pt x="1195381" y="1841479"/>
                  <a:pt x="960673" y="1800575"/>
                  <a:pt x="808990" y="1828800"/>
                </a:cubicBezTo>
                <a:cubicBezTo>
                  <a:pt x="657307" y="1857025"/>
                  <a:pt x="228968" y="1828506"/>
                  <a:pt x="0" y="1828800"/>
                </a:cubicBezTo>
                <a:cubicBezTo>
                  <a:pt x="-26909" y="1555962"/>
                  <a:pt x="18285" y="1515140"/>
                  <a:pt x="0" y="1237488"/>
                </a:cubicBezTo>
                <a:cubicBezTo>
                  <a:pt x="-18285" y="959836"/>
                  <a:pt x="608" y="877889"/>
                  <a:pt x="0" y="609600"/>
                </a:cubicBezTo>
                <a:cubicBezTo>
                  <a:pt x="-608" y="341311"/>
                  <a:pt x="-3221" y="288292"/>
                  <a:pt x="0" y="0"/>
                </a:cubicBezTo>
                <a:close/>
              </a:path>
              <a:path w="3733800" h="1828800" stroke="0" extrusionOk="0">
                <a:moveTo>
                  <a:pt x="0" y="0"/>
                </a:moveTo>
                <a:cubicBezTo>
                  <a:pt x="134581" y="-2493"/>
                  <a:pt x="448891" y="2501"/>
                  <a:pt x="584962" y="0"/>
                </a:cubicBezTo>
                <a:cubicBezTo>
                  <a:pt x="721033" y="-2501"/>
                  <a:pt x="964834" y="11793"/>
                  <a:pt x="1095248" y="0"/>
                </a:cubicBezTo>
                <a:cubicBezTo>
                  <a:pt x="1225662" y="-11793"/>
                  <a:pt x="1592520" y="25174"/>
                  <a:pt x="1792224" y="0"/>
                </a:cubicBezTo>
                <a:cubicBezTo>
                  <a:pt x="1991928" y="-25174"/>
                  <a:pt x="2087288" y="14256"/>
                  <a:pt x="2377186" y="0"/>
                </a:cubicBezTo>
                <a:cubicBezTo>
                  <a:pt x="2667084" y="-14256"/>
                  <a:pt x="2697715" y="17404"/>
                  <a:pt x="2962148" y="0"/>
                </a:cubicBezTo>
                <a:cubicBezTo>
                  <a:pt x="3226581" y="-17404"/>
                  <a:pt x="3555185" y="23251"/>
                  <a:pt x="3733800" y="0"/>
                </a:cubicBezTo>
                <a:cubicBezTo>
                  <a:pt x="3722843" y="237565"/>
                  <a:pt x="3735493" y="382499"/>
                  <a:pt x="3733800" y="573024"/>
                </a:cubicBezTo>
                <a:cubicBezTo>
                  <a:pt x="3732107" y="763549"/>
                  <a:pt x="3735535" y="977389"/>
                  <a:pt x="3733800" y="1182624"/>
                </a:cubicBezTo>
                <a:cubicBezTo>
                  <a:pt x="3732065" y="1387859"/>
                  <a:pt x="3743748" y="1644594"/>
                  <a:pt x="3733800" y="1828800"/>
                </a:cubicBezTo>
                <a:cubicBezTo>
                  <a:pt x="3480563" y="1844938"/>
                  <a:pt x="3325962" y="1824627"/>
                  <a:pt x="3186176" y="1828800"/>
                </a:cubicBezTo>
                <a:cubicBezTo>
                  <a:pt x="3046390" y="1832973"/>
                  <a:pt x="2814201" y="1842441"/>
                  <a:pt x="2563876" y="1828800"/>
                </a:cubicBezTo>
                <a:cubicBezTo>
                  <a:pt x="2313551" y="1815159"/>
                  <a:pt x="2178870" y="1838867"/>
                  <a:pt x="1978914" y="1828800"/>
                </a:cubicBezTo>
                <a:cubicBezTo>
                  <a:pt x="1778958" y="1818733"/>
                  <a:pt x="1467214" y="1799630"/>
                  <a:pt x="1281938" y="1828800"/>
                </a:cubicBezTo>
                <a:cubicBezTo>
                  <a:pt x="1096662" y="1857970"/>
                  <a:pt x="806219" y="1824165"/>
                  <a:pt x="584962" y="1828800"/>
                </a:cubicBezTo>
                <a:cubicBezTo>
                  <a:pt x="363705" y="1833435"/>
                  <a:pt x="251022" y="1856004"/>
                  <a:pt x="0" y="1828800"/>
                </a:cubicBezTo>
                <a:cubicBezTo>
                  <a:pt x="-14877" y="1692899"/>
                  <a:pt x="-10700" y="1405780"/>
                  <a:pt x="0" y="1219200"/>
                </a:cubicBezTo>
                <a:cubicBezTo>
                  <a:pt x="10700" y="1032620"/>
                  <a:pt x="27642" y="896896"/>
                  <a:pt x="0" y="627888"/>
                </a:cubicBezTo>
                <a:cubicBezTo>
                  <a:pt x="-27642" y="358880"/>
                  <a:pt x="-1265" y="261718"/>
                  <a:pt x="0" y="0"/>
                </a:cubicBezTo>
                <a:close/>
              </a:path>
            </a:pathLst>
          </a:custGeom>
          <a:ln w="254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8000" dirty="0"/>
          </a:p>
          <a:p>
            <a:pPr algn="ctr">
              <a:defRPr/>
            </a:pPr>
            <a:r>
              <a:rPr lang="en-US" sz="8000" b="1" dirty="0"/>
              <a:t>Research shows that approximately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9 percent, </a:t>
            </a:r>
            <a:r>
              <a:rPr lang="en-US" sz="8000" b="1" dirty="0"/>
              <a:t>or about 1 in 11, of those who use marijuana will become addicted.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/>
              <a:t>							     		</a:t>
            </a:r>
            <a:endParaRPr lang="en-US" sz="4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BC75B-5EA8-4B52-9427-2A9CC410A787}"/>
              </a:ext>
            </a:extLst>
          </p:cNvPr>
          <p:cNvSpPr txBox="1"/>
          <p:nvPr/>
        </p:nvSpPr>
        <p:spPr>
          <a:xfrm>
            <a:off x="7696200" y="5867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8619D-B98E-4022-B6CE-77018648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41" y="1828800"/>
            <a:ext cx="2627858" cy="2103875"/>
          </a:xfrm>
        </p:spPr>
        <p:txBody>
          <a:bodyPr vert="horz" lIns="91440" tIns="45720" rIns="91440" bIns="45720" rtlCol="0" anchorCtr="0">
            <a:noAutofit/>
          </a:bodyPr>
          <a:lstStyle/>
          <a:p>
            <a:r>
              <a:rPr lang="en-US" sz="4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latin typeface="+mn-lt"/>
              </a:rPr>
              <a:t>Video:</a:t>
            </a:r>
            <a:br>
              <a:rPr lang="en-US" sz="4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latin typeface="+mn-lt"/>
              </a:rPr>
            </a:br>
            <a:r>
              <a:rPr lang="en-US" sz="4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latin typeface="+mn-lt"/>
              </a:rPr>
              <a:t>What is Addiction?</a:t>
            </a:r>
            <a:endParaRPr lang="en-US" sz="4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nline Media 3" title="ADDICTION || The Hijacker || Episode 1">
            <a:hlinkClick r:id="" action="ppaction://media"/>
            <a:extLst>
              <a:ext uri="{FF2B5EF4-FFF2-40B4-BE49-F238E27FC236}">
                <a16:creationId xmlns:a16="http://schemas.microsoft.com/office/drawing/2014/main" id="{43791FC7-589F-43AC-B2E6-76F6BEF7CC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53994" y="1828800"/>
            <a:ext cx="5720619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E566C-66C0-432A-A06F-E0D3C45E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" y="762000"/>
            <a:ext cx="8695509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  <a:latin typeface="+mn-lt"/>
              </a:rPr>
            </a:br>
            <a:r>
              <a:rPr sz="4900" b="1" dirty="0">
                <a:solidFill>
                  <a:srgbClr val="663300"/>
                </a:solidFill>
                <a:latin typeface="+mn-lt"/>
              </a:rPr>
              <a:t>Marijuana  Withdrawal </a:t>
            </a:r>
            <a:r>
              <a:rPr lang="en-US" sz="4900" b="1" dirty="0">
                <a:solidFill>
                  <a:srgbClr val="663300"/>
                </a:solidFill>
                <a:latin typeface="+mn-lt"/>
              </a:rPr>
              <a:t> </a:t>
            </a:r>
            <a:r>
              <a:rPr sz="4900" b="1" dirty="0">
                <a:solidFill>
                  <a:srgbClr val="663300"/>
                </a:solidFill>
                <a:latin typeface="+mn-lt"/>
              </a:rPr>
              <a:t>Symptoms </a:t>
            </a:r>
            <a:br>
              <a:rPr b="1" dirty="0"/>
            </a:br>
            <a:endParaRPr dirty="0"/>
          </a:p>
        </p:txBody>
      </p:sp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A1507583-73E5-40E6-8A14-63021362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1828800"/>
            <a:ext cx="5410200" cy="4419600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b="1" dirty="0"/>
              <a:t>Symptoms are similar in type and severity to those of nicotine withdrawal: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Irritability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Sleeping difficulties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Anxiety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Cravings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Symptoms can be the most intense a few days after marijuana use has stopped.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Withdrawal symptoms make it hard for someone to quit using marijuana.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800" dirty="0"/>
              <a:t>	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400" dirty="0"/>
              <a:t>NIDA </a:t>
            </a:r>
          </a:p>
        </p:txBody>
      </p:sp>
      <p:pic>
        <p:nvPicPr>
          <p:cNvPr id="37892" name="Picture 3" descr="stress teen.jpg">
            <a:extLst>
              <a:ext uri="{FF2B5EF4-FFF2-40B4-BE49-F238E27FC236}">
                <a16:creationId xmlns:a16="http://schemas.microsoft.com/office/drawing/2014/main" id="{BA31C2EB-A6F1-4B96-BA36-8A9E1F9DF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84" y="2039166"/>
            <a:ext cx="2447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358FA2-EC13-452A-9979-8F3FAAC4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627652"/>
            <a:ext cx="8229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dirty="0">
                <a:solidFill>
                  <a:schemeClr val="tx1"/>
                </a:solidFill>
                <a:latin typeface="+mn-lt"/>
              </a:rPr>
              <a:t>Marijuana &amp; Your Body</a:t>
            </a:r>
            <a:endParaRPr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6CC72952-94C3-4697-A63B-8C598B63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914"/>
            <a:ext cx="53340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THC (Delta-9 tetrahydrocannabinol)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rapidly passes from the lungs into the bloodstream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sz="2400" dirty="0"/>
              <a:t>which carries the chemical to organs throughout the body, including the brain.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2400" dirty="0"/>
              <a:t>THC is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rapidly absorbed by fatty tissues in various organs</a:t>
            </a:r>
            <a:r>
              <a:rPr lang="en-US" altLang="en-US" sz="2400" dirty="0">
                <a:solidFill>
                  <a:schemeClr val="tx1"/>
                </a:solidFill>
              </a:rPr>
              <a:t>,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including the brain.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2400" dirty="0"/>
              <a:t>THC is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released very slowly </a:t>
            </a:r>
            <a:r>
              <a:rPr lang="en-US" altLang="en-US" sz="2400" dirty="0"/>
              <a:t>in the body over time.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2400" b="1" dirty="0"/>
          </a:p>
        </p:txBody>
      </p:sp>
      <p:pic>
        <p:nvPicPr>
          <p:cNvPr id="41988" name="Picture 3" descr="body.gif">
            <a:extLst>
              <a:ext uri="{FF2B5EF4-FFF2-40B4-BE49-F238E27FC236}">
                <a16:creationId xmlns:a16="http://schemas.microsoft.com/office/drawing/2014/main" id="{AEA2906E-E316-4D0C-A59D-9288F0B9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796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>
            <a:extLst>
              <a:ext uri="{FF2B5EF4-FFF2-40B4-BE49-F238E27FC236}">
                <a16:creationId xmlns:a16="http://schemas.microsoft.com/office/drawing/2014/main" id="{33CA513B-2AFB-45C4-9121-F09E55982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88" y="6050551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NIDA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C425CA23-5848-4A11-A6FA-2F3D0B8F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5396C-EE99-4AA6-AA12-787079C2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3200" b="1" dirty="0">
                <a:solidFill>
                  <a:schemeClr val="accent2">
                    <a:lumMod val="50000"/>
                  </a:schemeClr>
                </a:solidFill>
              </a:rPr>
              <a:t>    How long does THC stay in your system?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40F4E909-F9B3-4755-83B9-84031B83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FFFF"/>
                </a:solidFill>
                <a:latin typeface="+mn-lt"/>
              </a:rPr>
              <a:t>How long can THC be detected?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148A38AB-00CE-475E-9CC7-0D8B0FF7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57200"/>
            <a:ext cx="7520940" cy="4100945"/>
          </a:xfrm>
          <a:custGeom>
            <a:avLst/>
            <a:gdLst>
              <a:gd name="connsiteX0" fmla="*/ 0 w 7520940"/>
              <a:gd name="connsiteY0" fmla="*/ 0 h 4100945"/>
              <a:gd name="connsiteX1" fmla="*/ 7520940 w 7520940"/>
              <a:gd name="connsiteY1" fmla="*/ 0 h 4100945"/>
              <a:gd name="connsiteX2" fmla="*/ 7520940 w 7520940"/>
              <a:gd name="connsiteY2" fmla="*/ 4100945 h 4100945"/>
              <a:gd name="connsiteX3" fmla="*/ 0 w 7520940"/>
              <a:gd name="connsiteY3" fmla="*/ 4100945 h 4100945"/>
              <a:gd name="connsiteX4" fmla="*/ 0 w 7520940"/>
              <a:gd name="connsiteY4" fmla="*/ 0 h 41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940" h="4100945" fill="none" extrusionOk="0">
                <a:moveTo>
                  <a:pt x="0" y="0"/>
                </a:moveTo>
                <a:cubicBezTo>
                  <a:pt x="3597327" y="-49533"/>
                  <a:pt x="5385858" y="-14809"/>
                  <a:pt x="7520940" y="0"/>
                </a:cubicBezTo>
                <a:cubicBezTo>
                  <a:pt x="7608579" y="1128599"/>
                  <a:pt x="7448261" y="2298525"/>
                  <a:pt x="7520940" y="4100945"/>
                </a:cubicBezTo>
                <a:cubicBezTo>
                  <a:pt x="6284411" y="4052714"/>
                  <a:pt x="3143647" y="4185400"/>
                  <a:pt x="0" y="4100945"/>
                </a:cubicBezTo>
                <a:cubicBezTo>
                  <a:pt x="-38581" y="2202517"/>
                  <a:pt x="63341" y="1881285"/>
                  <a:pt x="0" y="0"/>
                </a:cubicBezTo>
                <a:close/>
              </a:path>
              <a:path w="7520940" h="4100945" stroke="0" extrusionOk="0">
                <a:moveTo>
                  <a:pt x="0" y="0"/>
                </a:moveTo>
                <a:cubicBezTo>
                  <a:pt x="3265139" y="118645"/>
                  <a:pt x="5516550" y="116012"/>
                  <a:pt x="7520940" y="0"/>
                </a:cubicBezTo>
                <a:cubicBezTo>
                  <a:pt x="7388058" y="1667727"/>
                  <a:pt x="7605891" y="2534587"/>
                  <a:pt x="7520940" y="4100945"/>
                </a:cubicBezTo>
                <a:cubicBezTo>
                  <a:pt x="5025128" y="4235545"/>
                  <a:pt x="2249305" y="3943749"/>
                  <a:pt x="0" y="4100945"/>
                </a:cubicBezTo>
                <a:cubicBezTo>
                  <a:pt x="-20187" y="3339475"/>
                  <a:pt x="-152480" y="1124806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endParaRPr lang="en-US" altLang="en-US" sz="1900" b="1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3200" b="1" dirty="0"/>
              <a:t>Detection Time for Marijuana use: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1900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One time use: 		5 - 8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	2-4x per month: 	11 - 18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	2-4x per week:		23 - 35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	5-6x per week:		33 - 48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	Daily Use:	 	49 - 63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1900" b="1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9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B7272E-90CE-4B07-81CC-E59AA04A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Marijuana?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B9D8E753-A250-4F9E-B082-122E922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649817"/>
            <a:ext cx="4977888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 called </a:t>
            </a:r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weed, pot, grass, herb, 420.</a:t>
            </a: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Marijuana is a mixture of the dried and shredded leaves, stems, seeds, and flowers of the cannabis sativa plant.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mixture can be green,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brown, or gray.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Marijuana has a chemical in it called delta-9-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tetrahydrocannabinol (THC) -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main addictive ingredient.                      </a:t>
            </a:r>
          </a:p>
          <a:p>
            <a:pPr marL="1325563" lvl="4" indent="0">
              <a:buFont typeface="Wingdings 2" panose="05020102010507070707" pitchFamily="18" charset="2"/>
              <a:buNone/>
            </a:pPr>
            <a:r>
              <a:rPr lang="en-US" altLang="en-US" dirty="0"/>
              <a:t>							NIDA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C1BA3FB-F074-47B5-9940-DC2D7D6C96DB}"/>
              </a:ext>
            </a:extLst>
          </p:cNvPr>
          <p:cNvSpPr/>
          <p:nvPr/>
        </p:nvSpPr>
        <p:spPr>
          <a:xfrm>
            <a:off x="5975547" y="16002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ED480E7-185F-41C3-92FB-24C6CFEC0C65}"/>
              </a:ext>
            </a:extLst>
          </p:cNvPr>
          <p:cNvSpPr/>
          <p:nvPr/>
        </p:nvSpPr>
        <p:spPr>
          <a:xfrm>
            <a:off x="5917944" y="40386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C8C6D-439D-4606-B609-1A0544E1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Your Body</a:t>
            </a:r>
            <a:endParaRPr lang="en-US" sz="3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2DC4A153-0A24-4312-8A53-A00AAC53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89" y="2609638"/>
            <a:ext cx="4731567" cy="3640994"/>
          </a:xfrm>
        </p:spPr>
        <p:txBody>
          <a:bodyPr>
            <a:normAutofit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FFFF"/>
                </a:solidFill>
              </a:rPr>
              <a:t>The Heart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Normal heart rate is 70 to 80 beats per minute. Marijuana use can </a:t>
            </a:r>
            <a:r>
              <a:rPr lang="en-US" altLang="en-US" sz="2400" b="1" dirty="0">
                <a:solidFill>
                  <a:schemeClr val="tx1"/>
                </a:solidFill>
              </a:rPr>
              <a:t>increase heart rate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b="1" dirty="0">
                <a:solidFill>
                  <a:srgbClr val="FFFFFF"/>
                </a:solidFill>
              </a:rPr>
              <a:t>to up to 160 beats per minute. 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This can result in a </a:t>
            </a:r>
            <a:r>
              <a:rPr lang="en-US" altLang="en-US" sz="2400" b="1" dirty="0">
                <a:solidFill>
                  <a:schemeClr val="tx1"/>
                </a:solidFill>
              </a:rPr>
              <a:t>heart attack </a:t>
            </a:r>
            <a:r>
              <a:rPr lang="en-US" altLang="en-US" b="1" dirty="0">
                <a:solidFill>
                  <a:srgbClr val="FFFFFF"/>
                </a:solidFill>
              </a:rPr>
              <a:t>in an otherwise healthy person.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Taking </a:t>
            </a:r>
            <a:r>
              <a:rPr lang="en-US" altLang="en-US" sz="2400" b="1" dirty="0">
                <a:solidFill>
                  <a:schemeClr val="tx1"/>
                </a:solidFill>
              </a:rPr>
              <a:t>other drugs </a:t>
            </a:r>
            <a:r>
              <a:rPr lang="en-US" altLang="en-US" b="1" dirty="0">
                <a:solidFill>
                  <a:srgbClr val="FFFFFF"/>
                </a:solidFill>
              </a:rPr>
              <a:t>with marijuana can increase this effect.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9" name="TextBox 4">
            <a:extLst>
              <a:ext uri="{FF2B5EF4-FFF2-40B4-BE49-F238E27FC236}">
                <a16:creationId xmlns:a16="http://schemas.microsoft.com/office/drawing/2014/main" id="{5A1B6496-F64F-4642-8774-C88FF22B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56" y="60198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		NIDA</a:t>
            </a:r>
          </a:p>
        </p:txBody>
      </p:sp>
      <p:pic>
        <p:nvPicPr>
          <p:cNvPr id="5122" name="Picture 2" descr="Anatomy of a Human Heart | Bibloteka">
            <a:extLst>
              <a:ext uri="{FF2B5EF4-FFF2-40B4-BE49-F238E27FC236}">
                <a16:creationId xmlns:a16="http://schemas.microsoft.com/office/drawing/2014/main" id="{EEA7C018-8D92-42D6-B8D6-83306E5B8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8" r="26435"/>
          <a:stretch/>
        </p:blipFill>
        <p:spPr bwMode="auto">
          <a:xfrm>
            <a:off x="6502919" y="1928812"/>
            <a:ext cx="20929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C8C6D-439D-4606-B609-1A0544E1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Your Body</a:t>
            </a:r>
            <a:endParaRPr lang="en-US" sz="3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2DC4A153-0A24-4312-8A53-A00AAC53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4" y="2700171"/>
            <a:ext cx="5192656" cy="3640994"/>
          </a:xfrm>
        </p:spPr>
        <p:txBody>
          <a:bodyPr>
            <a:normAutofit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FFFF"/>
                </a:solidFill>
              </a:rPr>
              <a:t>The Lungs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Someone who smokes marijuana regularly can have many of the same </a:t>
            </a:r>
            <a:r>
              <a:rPr lang="en-US" altLang="en-US" sz="2400" b="1" dirty="0">
                <a:solidFill>
                  <a:schemeClr val="tx1"/>
                </a:solidFill>
              </a:rPr>
              <a:t>breathing and lung problems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chemeClr val="bg1"/>
                </a:solidFill>
              </a:rPr>
              <a:t>as people who smoke tobacco.</a:t>
            </a: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</a:rPr>
              <a:t>Like tobacco smoke</a:t>
            </a:r>
            <a:r>
              <a:rPr lang="en-US" altLang="en-US" b="1" dirty="0">
                <a:solidFill>
                  <a:schemeClr val="bg1"/>
                </a:solidFill>
              </a:rPr>
              <a:t>, marijuana smoke has a toxic mix of gases and tiny particles that can harm the lungs.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The </a:t>
            </a:r>
            <a:r>
              <a:rPr lang="en-US" altLang="en-US" sz="2400" b="1" dirty="0">
                <a:solidFill>
                  <a:schemeClr val="tx1"/>
                </a:solidFill>
              </a:rPr>
              <a:t>long-term effects </a:t>
            </a:r>
            <a:r>
              <a:rPr lang="en-US" altLang="en-US" b="1" dirty="0">
                <a:solidFill>
                  <a:schemeClr val="bg1"/>
                </a:solidFill>
              </a:rPr>
              <a:t>of vaping marijuana on the lungs are not currently known.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9" name="TextBox 4">
            <a:extLst>
              <a:ext uri="{FF2B5EF4-FFF2-40B4-BE49-F238E27FC236}">
                <a16:creationId xmlns:a16="http://schemas.microsoft.com/office/drawing/2014/main" id="{5A1B6496-F64F-4642-8774-C88FF22B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56" y="60198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		NIDA</a:t>
            </a:r>
          </a:p>
        </p:txBody>
      </p:sp>
      <p:pic>
        <p:nvPicPr>
          <p:cNvPr id="6146" name="Picture 2" descr="ATHRA: Vaping much less harmful to lungs than smoking, review confirms">
            <a:extLst>
              <a:ext uri="{FF2B5EF4-FFF2-40B4-BE49-F238E27FC236}">
                <a16:creationId xmlns:a16="http://schemas.microsoft.com/office/drawing/2014/main" id="{FBB0D02D-1FE9-4329-BFED-7F43AC14F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19143"/>
          <a:stretch/>
        </p:blipFill>
        <p:spPr bwMode="auto">
          <a:xfrm>
            <a:off x="5825863" y="2183336"/>
            <a:ext cx="3081873" cy="26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A943-49F7-4ECB-9DE9-F8D5B9AD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solidFill>
                  <a:srgbClr val="996633"/>
                </a:solidFill>
                <a:latin typeface="+mn-lt"/>
              </a:rPr>
              <a:t>Can Marijuana Use During Pregnancy Harm the </a:t>
            </a:r>
            <a:r>
              <a:rPr lang="en-US" sz="4000" b="1" dirty="0">
                <a:solidFill>
                  <a:srgbClr val="996633"/>
                </a:solidFill>
                <a:latin typeface="+mn-lt"/>
              </a:rPr>
              <a:t>Developing </a:t>
            </a:r>
            <a:r>
              <a:rPr sz="4000" b="1" dirty="0">
                <a:solidFill>
                  <a:srgbClr val="996633"/>
                </a:solidFill>
                <a:latin typeface="+mn-lt"/>
              </a:rPr>
              <a:t>Baby?</a:t>
            </a:r>
          </a:p>
        </p:txBody>
      </p:sp>
      <p:pic>
        <p:nvPicPr>
          <p:cNvPr id="52227" name="Content Placeholder 4" descr="baby.jpg">
            <a:extLst>
              <a:ext uri="{FF2B5EF4-FFF2-40B4-BE49-F238E27FC236}">
                <a16:creationId xmlns:a16="http://schemas.microsoft.com/office/drawing/2014/main" id="{C2C559F2-007E-4DA9-A5EA-2E7E2AD366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14600"/>
            <a:ext cx="3870325" cy="2565400"/>
          </a:xfrm>
        </p:spPr>
      </p:pic>
      <p:sp>
        <p:nvSpPr>
          <p:cNvPr id="41988" name="Content Placeholder 3">
            <a:extLst>
              <a:ext uri="{FF2B5EF4-FFF2-40B4-BE49-F238E27FC236}">
                <a16:creationId xmlns:a16="http://schemas.microsoft.com/office/drawing/2014/main" id="{1ADE0E32-0043-4A1C-97A0-791DEA51A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191000" cy="39624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</a:rPr>
              <a:t>YES</a:t>
            </a:r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en-US" altLang="en-US" sz="2400" dirty="0"/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Research shows that children of mothers who used marijuana during pregnancy are more likely to have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trouble with problem-solving, memory, and attention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alt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sz="1200" b="1" dirty="0"/>
              <a:t>				</a:t>
            </a:r>
            <a:r>
              <a:rPr lang="en-US" altLang="en-US" sz="1400" dirty="0"/>
              <a:t>          </a:t>
            </a:r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en-US" altLang="en-US" sz="1400" dirty="0"/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sz="1400" dirty="0"/>
              <a:t>NIDA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8615E-D1E1-4C91-B639-3132FD05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" y="605896"/>
            <a:ext cx="2990087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Marijuana and the Teen Brain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22" name="Content Placeholder 1">
            <a:extLst>
              <a:ext uri="{FF2B5EF4-FFF2-40B4-BE49-F238E27FC236}">
                <a16:creationId xmlns:a16="http://schemas.microsoft.com/office/drawing/2014/main" id="{9F01F05F-E62B-4306-9216-E52953C4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403" y="533400"/>
            <a:ext cx="5057394" cy="3508904"/>
          </a:xfrm>
        </p:spPr>
        <p:txBody>
          <a:bodyPr anchor="ctr"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300" b="1" dirty="0"/>
              <a:t>Your brain is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300" b="1" dirty="0"/>
              <a:t>“under construction”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300" b="1" dirty="0"/>
              <a:t>- not fully developed -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300" b="1" dirty="0"/>
              <a:t>until your mid 20’s.</a:t>
            </a:r>
          </a:p>
        </p:txBody>
      </p:sp>
      <p:pic>
        <p:nvPicPr>
          <p:cNvPr id="7170" name="Picture 2" descr="Business strategy under construction? It should be. | Seventhwave">
            <a:extLst>
              <a:ext uri="{FF2B5EF4-FFF2-40B4-BE49-F238E27FC236}">
                <a16:creationId xmlns:a16="http://schemas.microsoft.com/office/drawing/2014/main" id="{6BE3FB3A-05CE-4481-AAE9-270F113E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18" y="4191000"/>
            <a:ext cx="4876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614263-1A64-47D8-B787-38BB6827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72925"/>
            <a:ext cx="7543800" cy="10086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663300"/>
                </a:solidFill>
                <a:latin typeface="+mn-lt"/>
              </a:rPr>
              <a:t>Video: </a:t>
            </a:r>
            <a:r>
              <a:rPr b="1" dirty="0">
                <a:solidFill>
                  <a:srgbClr val="663300"/>
                </a:solidFill>
                <a:latin typeface="+mn-lt"/>
              </a:rPr>
              <a:t>Guide to the Teen Brain</a:t>
            </a: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5A0A395D-B919-4DFA-9192-4C07E35F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912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</p:txBody>
      </p:sp>
      <p:pic>
        <p:nvPicPr>
          <p:cNvPr id="2" name="Online Media 1" title="Teen Brain Development">
            <a:hlinkClick r:id="" action="ppaction://media"/>
            <a:extLst>
              <a:ext uri="{FF2B5EF4-FFF2-40B4-BE49-F238E27FC236}">
                <a16:creationId xmlns:a16="http://schemas.microsoft.com/office/drawing/2014/main" id="{42F8B8C4-AD0A-4F0E-AC12-A7A685D97F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1867091"/>
            <a:ext cx="7543800" cy="4262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799E-D049-4054-BC6E-977C31F03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609600"/>
            <a:ext cx="760095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Marijuana: </a:t>
            </a:r>
            <a:b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Effects on the Teen Brain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927D7-A682-4635-B5BF-3EFC4E49A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7700" y="5441950"/>
            <a:ext cx="4343400" cy="83502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S</a:t>
            </a:r>
          </a:p>
          <a:p>
            <a:pPr algn="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B6CB2BF1-D55D-4219-BA73-70E052D66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1867" r="869" b="8001"/>
          <a:stretch>
            <a:fillRect/>
          </a:stretch>
        </p:blipFill>
        <p:spPr bwMode="auto">
          <a:xfrm>
            <a:off x="342900" y="2057401"/>
            <a:ext cx="8458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141F91-D354-4465-94F5-3AC52A10607A}"/>
              </a:ext>
            </a:extLst>
          </p:cNvPr>
          <p:cNvSpPr/>
          <p:nvPr/>
        </p:nvSpPr>
        <p:spPr>
          <a:xfrm>
            <a:off x="5215205" y="5940623"/>
            <a:ext cx="3557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/>
              <a:t>Scholastic, NIDA, NIH, U.S. Department of HHS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D991D-66FD-4B8D-973C-C6099D12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The Teen Brain &amp; Decision Making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A4AE955E-3806-459B-9E69-083EE5C7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1" y="573998"/>
            <a:ext cx="4901689" cy="3051704"/>
          </a:xfrm>
          <a:custGeom>
            <a:avLst/>
            <a:gdLst>
              <a:gd name="connsiteX0" fmla="*/ 0 w 4901689"/>
              <a:gd name="connsiteY0" fmla="*/ 0 h 3051704"/>
              <a:gd name="connsiteX1" fmla="*/ 4901689 w 4901689"/>
              <a:gd name="connsiteY1" fmla="*/ 0 h 3051704"/>
              <a:gd name="connsiteX2" fmla="*/ 4901689 w 4901689"/>
              <a:gd name="connsiteY2" fmla="*/ 3051704 h 3051704"/>
              <a:gd name="connsiteX3" fmla="*/ 0 w 4901689"/>
              <a:gd name="connsiteY3" fmla="*/ 3051704 h 3051704"/>
              <a:gd name="connsiteX4" fmla="*/ 0 w 4901689"/>
              <a:gd name="connsiteY4" fmla="*/ 0 h 30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1689" h="3051704" fill="none" extrusionOk="0">
                <a:moveTo>
                  <a:pt x="0" y="0"/>
                </a:moveTo>
                <a:cubicBezTo>
                  <a:pt x="1833075" y="-49533"/>
                  <a:pt x="3668832" y="-14809"/>
                  <a:pt x="4901689" y="0"/>
                </a:cubicBezTo>
                <a:cubicBezTo>
                  <a:pt x="4989328" y="512348"/>
                  <a:pt x="4829010" y="2103827"/>
                  <a:pt x="4901689" y="3051704"/>
                </a:cubicBezTo>
                <a:cubicBezTo>
                  <a:pt x="3213638" y="3003473"/>
                  <a:pt x="767799" y="3136159"/>
                  <a:pt x="0" y="3051704"/>
                </a:cubicBezTo>
                <a:cubicBezTo>
                  <a:pt x="-38581" y="2168393"/>
                  <a:pt x="63341" y="918930"/>
                  <a:pt x="0" y="0"/>
                </a:cubicBezTo>
                <a:close/>
              </a:path>
              <a:path w="4901689" h="3051704" stroke="0" extrusionOk="0">
                <a:moveTo>
                  <a:pt x="0" y="0"/>
                </a:moveTo>
                <a:cubicBezTo>
                  <a:pt x="969390" y="118645"/>
                  <a:pt x="2969875" y="116012"/>
                  <a:pt x="4901689" y="0"/>
                </a:cubicBezTo>
                <a:cubicBezTo>
                  <a:pt x="4768807" y="1207879"/>
                  <a:pt x="4986640" y="1759618"/>
                  <a:pt x="4901689" y="3051704"/>
                </a:cubicBezTo>
                <a:cubicBezTo>
                  <a:pt x="3348823" y="3186304"/>
                  <a:pt x="1421618" y="2894508"/>
                  <a:pt x="0" y="3051704"/>
                </a:cubicBezTo>
                <a:cubicBezTo>
                  <a:pt x="-20187" y="2586270"/>
                  <a:pt x="-152480" y="1213310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 fontScale="47500" lnSpcReduction="20000"/>
          </a:bodyPr>
          <a:lstStyle/>
          <a:p>
            <a:pPr marL="0" indent="0">
              <a:buClrTx/>
              <a:buNone/>
              <a:defRPr/>
            </a:pPr>
            <a:endParaRPr lang="en-US" altLang="en-US" dirty="0"/>
          </a:p>
          <a:p>
            <a:pPr>
              <a:buClrTx/>
              <a:defRPr/>
            </a:pPr>
            <a:r>
              <a:rPr lang="en-US" altLang="en-US" sz="4400" dirty="0"/>
              <a:t>The Prefrontal Cortex is the decision -making area of your brain.</a:t>
            </a:r>
          </a:p>
          <a:p>
            <a:pPr marL="0" indent="0">
              <a:buClrTx/>
              <a:buFont typeface="Wingdings 2" panose="05020102010507070707" pitchFamily="18" charset="2"/>
              <a:buNone/>
              <a:defRPr/>
            </a:pPr>
            <a:r>
              <a:rPr lang="en-US" altLang="en-US" sz="4400" dirty="0"/>
              <a:t>				</a:t>
            </a:r>
          </a:p>
          <a:p>
            <a:pPr>
              <a:buClrTx/>
              <a:defRPr/>
            </a:pPr>
            <a:endParaRPr lang="en-US" altLang="en-US" sz="4400" b="1" dirty="0"/>
          </a:p>
          <a:p>
            <a:pPr>
              <a:buClrTx/>
              <a:defRPr/>
            </a:pPr>
            <a:r>
              <a:rPr lang="en-US" altLang="en-US" sz="4400" b="1" dirty="0">
                <a:solidFill>
                  <a:schemeClr val="accent2">
                    <a:lumMod val="50000"/>
                  </a:schemeClr>
                </a:solidFill>
              </a:rPr>
              <a:t>The THC in marijuana interferes with healthy decision making.</a:t>
            </a:r>
          </a:p>
          <a:p>
            <a:pPr>
              <a:buClrTx/>
              <a:defRPr/>
            </a:pPr>
            <a:endParaRPr lang="en-US" altLang="en-US" b="1" dirty="0"/>
          </a:p>
          <a:p>
            <a:pPr marL="0" indent="0">
              <a:buClrTx/>
              <a:buFont typeface="Wingdings 2" panose="05020102010507070707" pitchFamily="18" charset="2"/>
              <a:buNone/>
              <a:defRPr/>
            </a:pPr>
            <a:r>
              <a:rPr lang="en-US" altLang="en-US" b="1" dirty="0"/>
              <a:t>	      </a:t>
            </a:r>
            <a:r>
              <a:rPr lang="en-US" altLang="en-US" sz="2900" dirty="0"/>
              <a:t>Scholastic, NIDA, NIH, U.S. Department of HHS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2D3392-A74E-4014-9648-4DFE8B2CADEE}"/>
              </a:ext>
            </a:extLst>
          </p:cNvPr>
          <p:cNvCxnSpPr>
            <a:cxnSpLocks/>
          </p:cNvCxnSpPr>
          <p:nvPr/>
        </p:nvCxnSpPr>
        <p:spPr>
          <a:xfrm>
            <a:off x="5726476" y="1676400"/>
            <a:ext cx="470315" cy="609600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3CAFCE-9E16-42F3-9AD1-2FFDBD0A2909}"/>
              </a:ext>
            </a:extLst>
          </p:cNvPr>
          <p:cNvSpPr txBox="1"/>
          <p:nvPr/>
        </p:nvSpPr>
        <p:spPr>
          <a:xfrm>
            <a:off x="3556511" y="3886200"/>
            <a:ext cx="4901689" cy="2708434"/>
          </a:xfrm>
          <a:custGeom>
            <a:avLst/>
            <a:gdLst>
              <a:gd name="connsiteX0" fmla="*/ 0 w 4901689"/>
              <a:gd name="connsiteY0" fmla="*/ 0 h 2708434"/>
              <a:gd name="connsiteX1" fmla="*/ 4901689 w 4901689"/>
              <a:gd name="connsiteY1" fmla="*/ 0 h 2708434"/>
              <a:gd name="connsiteX2" fmla="*/ 4901689 w 4901689"/>
              <a:gd name="connsiteY2" fmla="*/ 2708434 h 2708434"/>
              <a:gd name="connsiteX3" fmla="*/ 0 w 4901689"/>
              <a:gd name="connsiteY3" fmla="*/ 2708434 h 2708434"/>
              <a:gd name="connsiteX4" fmla="*/ 0 w 4901689"/>
              <a:gd name="connsiteY4" fmla="*/ 0 h 27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1689" h="2708434" extrusionOk="0">
                <a:moveTo>
                  <a:pt x="0" y="0"/>
                </a:moveTo>
                <a:cubicBezTo>
                  <a:pt x="969390" y="118645"/>
                  <a:pt x="2969875" y="116012"/>
                  <a:pt x="4901689" y="0"/>
                </a:cubicBezTo>
                <a:cubicBezTo>
                  <a:pt x="4768807" y="959460"/>
                  <a:pt x="4986640" y="1929192"/>
                  <a:pt x="4901689" y="2708434"/>
                </a:cubicBezTo>
                <a:cubicBezTo>
                  <a:pt x="3348823" y="2843034"/>
                  <a:pt x="1421618" y="2551238"/>
                  <a:pt x="0" y="2708434"/>
                </a:cubicBezTo>
                <a:cubicBezTo>
                  <a:pt x="-20187" y="2225935"/>
                  <a:pt x="-152480" y="757872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endParaRPr lang="en-US" sz="2000" dirty="0"/>
          </a:p>
          <a:p>
            <a:pPr>
              <a:buClrTx/>
              <a:defRPr/>
            </a:pPr>
            <a:r>
              <a:rPr lang="en-US" sz="2000" dirty="0"/>
              <a:t>Marijuana use has been shown to negatively effect brain functions, such as attention, memory, learning and decision making.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Those effects can last for days after the “high” wears off.</a:t>
            </a:r>
            <a:endParaRPr lang="en-US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b="1" dirty="0"/>
              <a:t>			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sz="1200" b="1" dirty="0"/>
              <a:t>				  </a:t>
            </a:r>
            <a:r>
              <a:rPr lang="en-US" altLang="en-US" sz="1400" dirty="0"/>
              <a:t>American Psychological Association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B1CC2-16F5-4245-91EB-B67BE76F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79" y="2057400"/>
            <a:ext cx="2313633" cy="2103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+mn-lt"/>
              </a:rPr>
              <a:t>Marijuana &amp; Mental Health</a:t>
            </a:r>
          </a:p>
        </p:txBody>
      </p:sp>
      <p:sp>
        <p:nvSpPr>
          <p:cNvPr id="65538" name="Content Placeholder 1">
            <a:extLst>
              <a:ext uri="{FF2B5EF4-FFF2-40B4-BE49-F238E27FC236}">
                <a16:creationId xmlns:a16="http://schemas.microsoft.com/office/drawing/2014/main" id="{DAEB3786-D2F1-4A49-804C-B0193B4D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990600"/>
            <a:ext cx="4418669" cy="3335519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Regular marijuana use has been linked to increased risk for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depression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anxiety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suicidal thoughts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personality disturbances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and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psychosis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altLang="en-US" sz="1300" dirty="0">
                <a:solidFill>
                  <a:schemeClr val="tx1"/>
                </a:solidFill>
              </a:rPr>
              <a:t>									   		 		NIDA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540" name="Picture 4" descr="brain.png">
            <a:extLst>
              <a:ext uri="{FF2B5EF4-FFF2-40B4-BE49-F238E27FC236}">
                <a16:creationId xmlns:a16="http://schemas.microsoft.com/office/drawing/2014/main" id="{69D1F1A1-A5FD-4A47-8662-0CF90B275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10409" b="3"/>
          <a:stretch/>
        </p:blipFill>
        <p:spPr bwMode="auto">
          <a:xfrm>
            <a:off x="4569868" y="3505200"/>
            <a:ext cx="2787674" cy="30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8E2CB7-B2BA-4AE9-B262-EDC86512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15" y="2286000"/>
            <a:ext cx="2614303" cy="1905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+mn-lt"/>
              </a:rPr>
              <a:t>Marijuana &amp; Psychosis/ Panic</a:t>
            </a:r>
          </a:p>
        </p:txBody>
      </p:sp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B077CF2C-F769-4A9E-8F96-50CE1DDDE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607" y="855481"/>
            <a:ext cx="4271991" cy="333551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Using high potency marijuana can cause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psychosis </a:t>
            </a:r>
            <a:r>
              <a:rPr lang="en-US" altLang="en-US" b="1" dirty="0">
                <a:solidFill>
                  <a:schemeClr val="tx1"/>
                </a:solidFill>
              </a:rPr>
              <a:t>(distorted perceptions, disturbing thoughts, paranoia) or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panic</a:t>
            </a:r>
            <a:r>
              <a:rPr lang="en-US" altLang="en-US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100" b="1" dirty="0">
              <a:solidFill>
                <a:schemeClr val="tx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1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Some users have an acute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psychotic reaction or panic attack </a:t>
            </a:r>
            <a:r>
              <a:rPr lang="en-US" altLang="en-US" b="1" dirty="0">
                <a:solidFill>
                  <a:schemeClr val="tx1"/>
                </a:solidFill>
              </a:rPr>
              <a:t>under the influence of marijuana.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en-US" sz="1300" b="1" dirty="0">
                <a:solidFill>
                  <a:schemeClr val="tx1"/>
                </a:solidFill>
              </a:rPr>
              <a:t>								</a:t>
            </a:r>
            <a:r>
              <a:rPr lang="en-US" altLang="en-US" sz="1400" dirty="0">
                <a:solidFill>
                  <a:schemeClr val="tx1"/>
                </a:solidFill>
              </a:rPr>
              <a:t>NIDA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1300" dirty="0">
              <a:solidFill>
                <a:srgbClr val="FFFFFF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588" name="Picture 4" descr="images (1).jpg">
            <a:extLst>
              <a:ext uri="{FF2B5EF4-FFF2-40B4-BE49-F238E27FC236}">
                <a16:creationId xmlns:a16="http://schemas.microsoft.com/office/drawing/2014/main" id="{5A423FB0-317D-4DA1-8DF8-79B871C2F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r="15091"/>
          <a:stretch/>
        </p:blipFill>
        <p:spPr bwMode="auto">
          <a:xfrm>
            <a:off x="4060934" y="4219575"/>
            <a:ext cx="4010018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D17A8B96-A606-4138-87C9-AE9B6EE3412B}"/>
              </a:ext>
            </a:extLst>
          </p:cNvPr>
          <p:cNvSpPr/>
          <p:nvPr/>
        </p:nvSpPr>
        <p:spPr>
          <a:xfrm>
            <a:off x="6031900" y="21336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AED6-9311-4E27-BA01-4DED2170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14375"/>
            <a:ext cx="86106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b="1" dirty="0">
                <a:solidFill>
                  <a:schemeClr val="tx1"/>
                </a:solidFill>
                <a:latin typeface="+mn-lt"/>
              </a:rPr>
              <a:t>Why Do Teens Use Marijuana?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5AA2D3-E932-4B2E-AB44-E90108BAE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				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Pressure from friends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</a:t>
            </a:r>
            <a:r>
              <a:rPr lang="en-US" altLang="en-US" sz="2400" b="1" dirty="0">
                <a:solidFill>
                  <a:schemeClr val="tx1"/>
                </a:solidFill>
              </a:rPr>
              <a:t>Boredom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		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To experiment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Influence of media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To “fit in”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		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To rebel</a:t>
            </a:r>
            <a:r>
              <a:rPr lang="en-US" altLang="en-US" sz="2400" b="1" dirty="0"/>
              <a:t>	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		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						</a:t>
            </a:r>
            <a:r>
              <a:rPr lang="en-US" altLang="en-US" sz="2400" b="1" dirty="0">
                <a:solidFill>
                  <a:srgbClr val="996633"/>
                </a:solidFill>
              </a:rPr>
              <a:t>To deal with feelings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</a:t>
            </a:r>
            <a:r>
              <a:rPr lang="en-US" altLang="en-US" sz="2400" b="1" dirty="0">
                <a:solidFill>
                  <a:schemeClr val="tx1"/>
                </a:solidFill>
              </a:rPr>
              <a:t>Curiosity</a:t>
            </a:r>
            <a:r>
              <a:rPr lang="en-US" altLang="en-US" sz="2400" b="1" dirty="0"/>
              <a:t>										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Believe it’s safe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				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54276" name="TextBox 3">
            <a:extLst>
              <a:ext uri="{FF2B5EF4-FFF2-40B4-BE49-F238E27FC236}">
                <a16:creationId xmlns:a16="http://schemas.microsoft.com/office/drawing/2014/main" id="{9F06BDB5-2420-427A-9A6D-D6202CFB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5974556"/>
            <a:ext cx="800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NIDA</a:t>
            </a:r>
          </a:p>
        </p:txBody>
      </p:sp>
      <p:pic>
        <p:nvPicPr>
          <p:cNvPr id="3074" name="Picture 2" descr="Free I Wonder Cliparts, Download Free Clip Art, Free Clip Art on Clipart  Library">
            <a:extLst>
              <a:ext uri="{FF2B5EF4-FFF2-40B4-BE49-F238E27FC236}">
                <a16:creationId xmlns:a16="http://schemas.microsoft.com/office/drawing/2014/main" id="{64D3A00C-0CEA-49CA-B97B-D96D0F8B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1136915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A3966-A695-44BD-9205-1F66D060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87" y="381000"/>
            <a:ext cx="8751887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4000" b="1" dirty="0">
                <a:solidFill>
                  <a:schemeClr val="tx1"/>
                </a:solidFill>
                <a:latin typeface="+mn-lt"/>
              </a:rPr>
              <a:t>         </a:t>
            </a:r>
            <a:r>
              <a:rPr sz="3600" b="1" dirty="0">
                <a:solidFill>
                  <a:schemeClr val="tx1"/>
                </a:solidFill>
                <a:latin typeface="+mn-lt"/>
              </a:rPr>
              <a:t>Lessons from Tobacco: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A </a:t>
            </a:r>
            <a:r>
              <a:rPr sz="3600" b="1" dirty="0">
                <a:solidFill>
                  <a:schemeClr val="tx1"/>
                </a:solidFill>
                <a:latin typeface="+mn-lt"/>
              </a:rPr>
              <a:t>Look at History</a:t>
            </a:r>
            <a:endParaRPr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266" name="Content Placeholder 3">
            <a:extLst>
              <a:ext uri="{FF2B5EF4-FFF2-40B4-BE49-F238E27FC236}">
                <a16:creationId xmlns:a16="http://schemas.microsoft.com/office/drawing/2014/main" id="{D744419F-CFD3-4432-B271-BA8DDFDA1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8461" r="52243" b="70001"/>
          <a:stretch>
            <a:fillRect/>
          </a:stretch>
        </p:blipFill>
        <p:spPr>
          <a:xfrm>
            <a:off x="431800" y="990600"/>
            <a:ext cx="8418513" cy="2616200"/>
          </a:xfr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CA24509-810F-4140-B666-C77BA969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3" t="8148" r="5196" b="69963"/>
          <a:stretch>
            <a:fillRect/>
          </a:stretch>
        </p:blipFill>
        <p:spPr bwMode="auto">
          <a:xfrm>
            <a:off x="431800" y="3606800"/>
            <a:ext cx="841851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B9C71-A32C-484D-8983-C45A68104AC7}"/>
              </a:ext>
            </a:extLst>
          </p:cNvPr>
          <p:cNvSpPr txBox="1"/>
          <p:nvPr/>
        </p:nvSpPr>
        <p:spPr>
          <a:xfrm>
            <a:off x="6019800" y="6081713"/>
            <a:ext cx="3922713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+mn-lt"/>
              </a:rPr>
              <a:t>Scholastic, NIDA, NIH, U.S. Department of HHS</a:t>
            </a:r>
            <a:br>
              <a:rPr lang="en-US" sz="6000" dirty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C7D1D-381F-4ED0-8415-992DA4DD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2000"/>
            <a:ext cx="8229600" cy="167640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use can close the door to your future! </a:t>
            </a:r>
            <a:br>
              <a:rPr sz="48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</a:rPr>
            </a:br>
            <a:endParaRPr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6791A-7FE4-4814-967C-1322D14A3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087" y="1845734"/>
            <a:ext cx="4410073" cy="402336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Marijuana use can take away the drive to be involved in activities and to succeed in school (called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amotivational syndrome</a:t>
            </a:r>
            <a:r>
              <a:rPr lang="en-US" sz="3200" b="1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3200" dirty="0"/>
              <a:t>			</a:t>
            </a:r>
            <a:r>
              <a:rPr lang="en-US" sz="1400" dirty="0"/>
              <a:t>NIDA</a:t>
            </a:r>
            <a:endParaRPr lang="en-US" sz="2800" dirty="0"/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4246DEDF-D8E4-4388-A723-0E6D2A1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r="7233"/>
          <a:stretch>
            <a:fillRect/>
          </a:stretch>
        </p:blipFill>
        <p:spPr bwMode="auto">
          <a:xfrm>
            <a:off x="4887912" y="2209800"/>
            <a:ext cx="3778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B0A33-A6BC-4BBA-B921-1C2092F8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School</a:t>
            </a:r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89665202-B004-44CE-91CD-998FED2E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1600" dirty="0">
              <a:solidFill>
                <a:srgbClr val="FFFFFF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</a:rPr>
              <a:t>Marijuana has negative effects on </a:t>
            </a:r>
            <a:r>
              <a:rPr lang="en-US" sz="2400" b="1" dirty="0">
                <a:solidFill>
                  <a:schemeClr val="tx1"/>
                </a:solidFill>
              </a:rPr>
              <a:t>attention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motivation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memory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FFFFFF"/>
                </a:solidFill>
              </a:rPr>
              <a:t>and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learning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that can last for days after the drug's immediate effects wear off—especially in people who use regularly.</a:t>
            </a:r>
            <a:r>
              <a:rPr lang="en-US" altLang="en-US" sz="1600" b="1" dirty="0">
                <a:solidFill>
                  <a:srgbClr val="FFFFFF"/>
                </a:solidFill>
              </a:rPr>
              <a:t>		</a:t>
            </a:r>
          </a:p>
          <a:p>
            <a:pPr marL="0" indent="0">
              <a:buClr>
                <a:srgbClr val="F3A44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1600" b="1" dirty="0">
                <a:solidFill>
                  <a:srgbClr val="FFFFFF"/>
                </a:solidFill>
              </a:rPr>
              <a:t>			</a:t>
            </a:r>
            <a:r>
              <a:rPr lang="en-US" altLang="en-US" sz="1600" dirty="0">
                <a:solidFill>
                  <a:srgbClr val="FFFFFF"/>
                </a:solidFill>
              </a:rPr>
              <a:t>	</a:t>
            </a:r>
            <a:r>
              <a:rPr lang="en-US" sz="1400" dirty="0">
                <a:solidFill>
                  <a:srgbClr val="FFFFFF"/>
                </a:solidFill>
              </a:rPr>
              <a:t>NIDA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684" name="Content Placeholder 4">
            <a:extLst>
              <a:ext uri="{FF2B5EF4-FFF2-40B4-BE49-F238E27FC236}">
                <a16:creationId xmlns:a16="http://schemas.microsoft.com/office/drawing/2014/main" id="{0D67E2CC-731E-4746-8F13-50CD8E27E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986" y="1876981"/>
            <a:ext cx="2470690" cy="30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B0A33-A6BC-4BBA-B921-1C2092F8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School</a:t>
            </a:r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89665202-B004-44CE-91CD-998FED2E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680252"/>
            <a:ext cx="4483453" cy="14974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Students who use marijuana are </a:t>
            </a:r>
            <a:r>
              <a:rPr lang="en-US" altLang="en-US" sz="2400" b="1" dirty="0">
                <a:solidFill>
                  <a:schemeClr val="tx1"/>
                </a:solidFill>
              </a:rPr>
              <a:t>FAR MORE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likely to drop out of high school &amp; </a:t>
            </a:r>
            <a:r>
              <a:rPr lang="en-US" altLang="en-US" sz="2400" b="1" dirty="0">
                <a:solidFill>
                  <a:schemeClr val="tx1"/>
                </a:solidFill>
              </a:rPr>
              <a:t>MUCH LESS LIKELY </a:t>
            </a:r>
            <a:r>
              <a:rPr lang="en-US" altLang="en-US" sz="2400" dirty="0">
                <a:solidFill>
                  <a:schemeClr val="bg1"/>
                </a:solidFill>
              </a:rPr>
              <a:t>to get a college degree.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A20CF37-431E-41E5-AFEA-BA727A7F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5904" y="2057400"/>
            <a:ext cx="2976477" cy="25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2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B0A33-A6BC-4BBA-B921-1C2092F8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Sports</a:t>
            </a:r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89665202-B004-44CE-91CD-998FED2E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680252"/>
            <a:ext cx="4483453" cy="2577548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Marijuana use affects timing, concentration, balance, movement, and coordination, which can significantly </a:t>
            </a:r>
            <a:r>
              <a:rPr lang="en-US" altLang="en-US" sz="2400" b="1" dirty="0">
                <a:solidFill>
                  <a:schemeClr val="tx1"/>
                </a:solidFill>
              </a:rPr>
              <a:t>harm athletic performance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3092DD2-27DA-4881-960A-2E110B38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641" r="16667" b="43"/>
          <a:stretch>
            <a:fillRect/>
          </a:stretch>
        </p:blipFill>
        <p:spPr bwMode="auto">
          <a:xfrm>
            <a:off x="5795175" y="1447800"/>
            <a:ext cx="31242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65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E8F79-BCD2-4BAA-9BA4-42EF73DB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85800"/>
            <a:ext cx="5943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800" b="1" dirty="0">
                <a:solidFill>
                  <a:schemeClr val="tx1"/>
                </a:solidFill>
                <a:latin typeface="+mn-lt"/>
              </a:rPr>
              <a:t>Marijuana &amp; the Future</a:t>
            </a:r>
          </a:p>
        </p:txBody>
      </p:sp>
      <p:sp>
        <p:nvSpPr>
          <p:cNvPr id="77826" name="Content Placeholder 1">
            <a:extLst>
              <a:ext uri="{FF2B5EF4-FFF2-40B4-BE49-F238E27FC236}">
                <a16:creationId xmlns:a16="http://schemas.microsoft.com/office/drawing/2014/main" id="{312D8203-BB3D-473E-B86F-C1F7AFBE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391" y="1447800"/>
            <a:ext cx="5181600" cy="5105400"/>
          </a:xfrm>
        </p:spPr>
        <p:txBody>
          <a:bodyPr>
            <a:normAutofit fontScale="925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/>
              <a:t>Longtime marijuana users report: </a:t>
            </a:r>
            <a:endParaRPr lang="en-US" alt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less satisfaction with their lives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memory and relationship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poorer mental and physical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lower salaries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less career success</a:t>
            </a:r>
          </a:p>
          <a:p>
            <a:pPr marL="1325563" lvl="4" indent="0">
              <a:buFont typeface="Wingdings 2" panose="05020102010507070707" pitchFamily="18" charset="2"/>
              <a:buNone/>
            </a:pPr>
            <a:r>
              <a:rPr lang="en-US" altLang="en-US" sz="2600" b="1" dirty="0"/>
              <a:t>				</a:t>
            </a:r>
            <a:r>
              <a:rPr lang="en-US" altLang="en-US" sz="1200" dirty="0"/>
              <a:t>NIDA</a:t>
            </a:r>
          </a:p>
          <a:p>
            <a:endParaRPr lang="en-US" altLang="en-US" dirty="0"/>
          </a:p>
        </p:txBody>
      </p:sp>
      <p:pic>
        <p:nvPicPr>
          <p:cNvPr id="77828" name="Picture 3" descr="images (8).jpg">
            <a:extLst>
              <a:ext uri="{FF2B5EF4-FFF2-40B4-BE49-F238E27FC236}">
                <a16:creationId xmlns:a16="http://schemas.microsoft.com/office/drawing/2014/main" id="{DD140C74-0B5E-4625-BDB9-CA84610BD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700"/>
            <a:ext cx="2828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EB06-49A2-42A9-92D2-48FA9DE4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Employment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&amp;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Use</a:t>
            </a:r>
            <a:br>
              <a:rPr altLang="en-US" sz="4800" dirty="0">
                <a:solidFill>
                  <a:srgbClr val="996633"/>
                </a:solidFill>
              </a:rPr>
            </a:br>
            <a:endParaRPr sz="4800" dirty="0">
              <a:solidFill>
                <a:srgbClr val="996633"/>
              </a:solidFill>
            </a:endParaRPr>
          </a:p>
        </p:txBody>
      </p:sp>
      <p:pic>
        <p:nvPicPr>
          <p:cNvPr id="79876" name="Content Placeholder 5">
            <a:extLst>
              <a:ext uri="{FF2B5EF4-FFF2-40B4-BE49-F238E27FC236}">
                <a16:creationId xmlns:a16="http://schemas.microsoft.com/office/drawing/2014/main" id="{AC265911-B035-413E-AA71-ACA75429D6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5724" y="1981200"/>
            <a:ext cx="3697288" cy="3595688"/>
          </a:xfrm>
        </p:spPr>
      </p:pic>
      <p:sp>
        <p:nvSpPr>
          <p:cNvPr id="69635" name="Content Placeholder 3">
            <a:extLst>
              <a:ext uri="{FF2B5EF4-FFF2-40B4-BE49-F238E27FC236}">
                <a16:creationId xmlns:a16="http://schemas.microsoft.com/office/drawing/2014/main" id="{0E036248-90B1-4249-B129-92AA68F24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4303417" cy="41910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1200" dirty="0"/>
              <a:t>Legalization of medical and recreational marijuana in Michigan </a:t>
            </a:r>
            <a:r>
              <a:rPr lang="en-US" sz="11200" b="1" dirty="0"/>
              <a:t>DOES NOT </a:t>
            </a:r>
            <a:r>
              <a:rPr lang="en-US" sz="11200" dirty="0"/>
              <a:t>protect job applicants or workers that test positive for marijuana on workplace drug testing.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7200" dirty="0"/>
          </a:p>
          <a:p>
            <a:pPr>
              <a:defRPr/>
            </a:pPr>
            <a:r>
              <a:rPr lang="en-US" sz="11200" dirty="0"/>
              <a:t>Someone can still get fired or not be hired for a positive drug test.</a:t>
            </a:r>
            <a:endParaRPr lang="en-US" altLang="en-US" sz="11200" dirty="0"/>
          </a:p>
          <a:p>
            <a:pPr>
              <a:defRPr/>
            </a:pPr>
            <a:endParaRPr lang="en-US" altLang="en-US" sz="24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sz="2400" dirty="0"/>
              <a:t>                     								</a:t>
            </a:r>
          </a:p>
          <a:p>
            <a:pPr>
              <a:defRPr/>
            </a:pPr>
            <a:endParaRPr lang="en-US" altLang="en-US" sz="2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32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36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3200" dirty="0"/>
          </a:p>
          <a:p>
            <a:pPr lvl="1">
              <a:buFont typeface="Wingdings 2" panose="05020102010507070707" pitchFamily="18" charset="2"/>
              <a:buNone/>
              <a:defRPr/>
            </a:pPr>
            <a:endParaRPr lang="en-US" altLang="en-US" sz="20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				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4ABD-476E-4B9A-BD3F-64A05CC5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579"/>
            <a:ext cx="8801100" cy="8642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Financial Aid  &amp; College Scholarships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72451-AA11-42AF-BDB9-8AB1484EE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95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Colleges have different rules  about scholarship requirements. </a:t>
            </a:r>
          </a:p>
          <a:p>
            <a:pPr>
              <a:defRPr/>
            </a:pPr>
            <a:r>
              <a:rPr lang="en-US" sz="2400" dirty="0"/>
              <a:t>Some may not allow a student to apply for scholarships if he/she has a conviction for a drug offense.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Don’t take the risk of being unable to go to the school of your choice or losing your scholarship. 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1923" name="Content Placeholder 3">
            <a:extLst>
              <a:ext uri="{FF2B5EF4-FFF2-40B4-BE49-F238E27FC236}">
                <a16:creationId xmlns:a16="http://schemas.microsoft.com/office/drawing/2014/main" id="{A32C660A-0FD8-4939-B715-04C19A0CC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5029200" cy="42672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3600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/>
          </a:p>
          <a:p>
            <a:pPr>
              <a:buFont typeface="Wingdings 2" panose="05020102010507070707" pitchFamily="18" charset="2"/>
              <a:buNone/>
            </a:pPr>
            <a:endParaRPr lang="en-US" altLang="en-US" sz="1100" dirty="0"/>
          </a:p>
          <a:p>
            <a:pPr lvl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				</a:t>
            </a:r>
            <a:endParaRPr lang="en-US" altLang="en-US" sz="1200" dirty="0"/>
          </a:p>
        </p:txBody>
      </p:sp>
      <p:pic>
        <p:nvPicPr>
          <p:cNvPr id="81925" name="Picture 4">
            <a:extLst>
              <a:ext uri="{FF2B5EF4-FFF2-40B4-BE49-F238E27FC236}">
                <a16:creationId xmlns:a16="http://schemas.microsoft.com/office/drawing/2014/main" id="{E859CEBB-F996-4EB7-9523-75214AA3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19300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E3F6-99D0-4F85-BC5E-68B7B92A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Group Activity</a:t>
            </a:r>
          </a:p>
        </p:txBody>
      </p:sp>
      <p:pic>
        <p:nvPicPr>
          <p:cNvPr id="4" name="Picture 2" descr="Free I Wonder Cliparts, Download Free Clip Art, Free Clip Art on Clipart  Library">
            <a:extLst>
              <a:ext uri="{FF2B5EF4-FFF2-40B4-BE49-F238E27FC236}">
                <a16:creationId xmlns:a16="http://schemas.microsoft.com/office/drawing/2014/main" id="{A9B49504-36A0-4734-8BB2-4FF652F2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24" y="2062012"/>
            <a:ext cx="2321247" cy="31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0E5-7FA6-41AA-A679-812ECCE6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“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altLang="en-US" i="1" dirty="0"/>
          </a:p>
          <a:p>
            <a:pPr marL="0" indent="0">
              <a:buNone/>
              <a:defRPr/>
            </a:pPr>
            <a:r>
              <a:rPr lang="en-US" altLang="en-US" sz="3200" b="1" i="1" dirty="0"/>
              <a:t>Estimate the percentage of 10</a:t>
            </a:r>
            <a:r>
              <a:rPr lang="en-US" altLang="en-US" sz="3200" b="1" i="1" baseline="30000" dirty="0"/>
              <a:t>th</a:t>
            </a:r>
            <a:r>
              <a:rPr lang="en-US" altLang="en-US" sz="3200" b="1" i="1" dirty="0"/>
              <a:t> and 12</a:t>
            </a:r>
            <a:r>
              <a:rPr lang="en-US" altLang="en-US" sz="3200" b="1" i="1" baseline="30000" dirty="0"/>
              <a:t>th</a:t>
            </a:r>
            <a:r>
              <a:rPr lang="en-US" altLang="en-US" sz="3200" b="1" i="1" dirty="0"/>
              <a:t> graders that reported using marijuana in the 30 days before taking a national drug survey.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15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4F282EBC-5E2D-4DC0-B9CB-91DAED114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81100"/>
            <a:ext cx="9144000" cy="16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r>
              <a:rPr lang="en-US" sz="4000" b="1" dirty="0">
                <a:solidFill>
                  <a:schemeClr val="tx1"/>
                </a:solidFill>
                <a:latin typeface="+mn-lt"/>
                <a:ea typeface="Gulim" pitchFamily="34" charset="-127"/>
              </a:rPr>
              <a:t>Monitoring the Future</a:t>
            </a:r>
            <a:r>
              <a:rPr sz="4000" b="1" dirty="0">
                <a:solidFill>
                  <a:schemeClr val="tx1"/>
                </a:solidFill>
                <a:latin typeface="+mn-lt"/>
                <a:ea typeface="Gulim" pitchFamily="34" charset="-127"/>
              </a:rPr>
              <a:t> Survey (20</a:t>
            </a:r>
            <a:r>
              <a:rPr lang="en-US" sz="4000" b="1" dirty="0">
                <a:solidFill>
                  <a:schemeClr val="tx1"/>
                </a:solidFill>
                <a:latin typeface="+mn-lt"/>
                <a:ea typeface="Gulim" pitchFamily="34" charset="-127"/>
              </a:rPr>
              <a:t>20</a:t>
            </a:r>
            <a:r>
              <a:rPr sz="4000" b="1" dirty="0">
                <a:solidFill>
                  <a:schemeClr val="tx1"/>
                </a:solidFill>
                <a:latin typeface="+mn-lt"/>
                <a:ea typeface="Gulim" pitchFamily="34" charset="-127"/>
              </a:rPr>
              <a:t>) </a:t>
            </a:r>
            <a:br>
              <a:rPr sz="4000" b="1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</a:br>
            <a:br>
              <a:rPr sz="4400" b="1" dirty="0">
                <a:latin typeface="Kristen ITC" pitchFamily="66" charset="0"/>
              </a:rPr>
            </a:br>
            <a:endParaRPr b="1" dirty="0">
              <a:latin typeface="Kristen ITC" pitchFamily="66" charset="0"/>
            </a:endParaRPr>
          </a:p>
        </p:txBody>
      </p:sp>
      <p:pic>
        <p:nvPicPr>
          <p:cNvPr id="86018" name="Content Placeholder 6" descr="michigan 3.jpg">
            <a:extLst>
              <a:ext uri="{FF2B5EF4-FFF2-40B4-BE49-F238E27FC236}">
                <a16:creationId xmlns:a16="http://schemas.microsoft.com/office/drawing/2014/main" id="{307ECB6B-A25C-4CFA-90D9-D036A8C6C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2096" y="1981200"/>
            <a:ext cx="2219808" cy="2209800"/>
          </a:xfr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820907-95FC-4EF2-B0DB-A272599EC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42893"/>
              </p:ext>
            </p:extLst>
          </p:nvPr>
        </p:nvGraphicFramePr>
        <p:xfrm>
          <a:off x="762000" y="4267200"/>
          <a:ext cx="7467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3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 Days Before the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Graders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Graders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4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Did </a:t>
                      </a:r>
                      <a:r>
                        <a:rPr lang="en-US" sz="2800" b="1" i="0" u="sng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NOT</a:t>
                      </a: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 Use</a:t>
                      </a:r>
                      <a:r>
                        <a:rPr lang="en-US" sz="2800" b="1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Marijuana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83.4%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78.9%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FE4650-7854-44FF-B089-63C43609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691552"/>
            <a:ext cx="4891298" cy="5655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Marijuana &amp; Driving</a:t>
            </a:r>
          </a:p>
        </p:txBody>
      </p:sp>
      <p:pic>
        <p:nvPicPr>
          <p:cNvPr id="88068" name="Picture 7">
            <a:extLst>
              <a:ext uri="{FF2B5EF4-FFF2-40B4-BE49-F238E27FC236}">
                <a16:creationId xmlns:a16="http://schemas.microsoft.com/office/drawing/2014/main" id="{77077109-F2E8-4621-8D26-5BEB5751F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 r="28659" b="-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AC6DB8-1507-45BC-88EB-34BF6CF6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010" y="1600200"/>
            <a:ext cx="4891298" cy="518159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Marijuana is a drug commonly involved in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fatal car accidents. 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Marijuana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negatively affects skills </a:t>
            </a:r>
            <a:r>
              <a:rPr lang="en-US" b="1" dirty="0">
                <a:solidFill>
                  <a:schemeClr val="tx1"/>
                </a:solidFill>
              </a:rPr>
              <a:t>needed for safe driving—alertness, concentration, coordination, and reaction time.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Marijuana makes it hard to judge distances and react to signals and sounds on the road.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It’s not safe to drive high or to ride with someone who’s been using marijuana.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/>
              <a:t>				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300" dirty="0"/>
              <a:t>									      NIDA 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12292AF-E55B-4199-8E72-293AA06E9906}"/>
              </a:ext>
            </a:extLst>
          </p:cNvPr>
          <p:cNvSpPr/>
          <p:nvPr/>
        </p:nvSpPr>
        <p:spPr>
          <a:xfrm>
            <a:off x="6241161" y="28194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55B21805-9145-4247-9BE1-4469500DEEAC}"/>
              </a:ext>
            </a:extLst>
          </p:cNvPr>
          <p:cNvSpPr/>
          <p:nvPr/>
        </p:nvSpPr>
        <p:spPr>
          <a:xfrm>
            <a:off x="6241161" y="3913605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1148A386-4F1F-458A-AEF4-658892522A80}"/>
              </a:ext>
            </a:extLst>
          </p:cNvPr>
          <p:cNvSpPr/>
          <p:nvPr/>
        </p:nvSpPr>
        <p:spPr>
          <a:xfrm>
            <a:off x="6241161" y="4971552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86985-DCA4-4D36-AC5A-2C72544B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is Not Safe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F4863E-174D-46D8-900F-0F4D0321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00" y="2743200"/>
            <a:ext cx="9067800" cy="5334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b="1" dirty="0"/>
              <a:t>  </a:t>
            </a:r>
            <a:r>
              <a:rPr lang="en-US" sz="3200" dirty="0"/>
              <a:t>Even though Michigan has legalized 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None/>
              <a:defRPr/>
            </a:pPr>
            <a:r>
              <a:rPr lang="en-US" sz="3200" dirty="0"/>
              <a:t>medical and retail marijuana, 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sz="3200" dirty="0"/>
              <a:t>the </a:t>
            </a: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</a:rPr>
              <a:t>facts</a:t>
            </a:r>
            <a:r>
              <a:rPr lang="en-US" sz="3200" dirty="0"/>
              <a:t> are clear…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endParaRPr lang="en-US" sz="3200" dirty="0"/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Marijuana is NOT a safe drug, 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especially for teens and young adults.</a:t>
            </a:r>
          </a:p>
        </p:txBody>
      </p:sp>
      <p:pic>
        <p:nvPicPr>
          <p:cNvPr id="1026" name="Picture 2" descr="FDA Issues Warning for Chlorine Dioxide Products Claiming to Treat COVID-19  | Drug Topics">
            <a:extLst>
              <a:ext uri="{FF2B5EF4-FFF2-40B4-BE49-F238E27FC236}">
                <a16:creationId xmlns:a16="http://schemas.microsoft.com/office/drawing/2014/main" id="{A1EA1DD5-54EC-4781-B499-F32AB68D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209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BAB45-6C49-47DA-BD31-E06E0A06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24" y="554439"/>
            <a:ext cx="5172332" cy="16665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/>
            </a:pPr>
            <a:r>
              <a:rPr lang="en-US" sz="3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+mn-lt"/>
              </a:rPr>
              <a:t>Even though recreational marijuana is legal in Michigan, there are serious consequences for underage use (under 21 years)…</a:t>
            </a:r>
            <a:endParaRPr lang="en-US" sz="3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115" name="Content Placeholder 6">
            <a:extLst>
              <a:ext uri="{FF2B5EF4-FFF2-40B4-BE49-F238E27FC236}">
                <a16:creationId xmlns:a16="http://schemas.microsoft.com/office/drawing/2014/main" id="{FC4D0857-A8C7-4D0C-8AB4-A6A763BA7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698" y="2494287"/>
            <a:ext cx="4544412" cy="910059"/>
          </a:xfrm>
          <a:ln w="34925">
            <a:solidFill>
              <a:schemeClr val="bg1">
                <a:lumMod val="65000"/>
              </a:schemeClr>
            </a:solidFill>
            <a:prstDash val="sysDot"/>
          </a:ln>
        </p:spPr>
        <p:txBody>
          <a:bodyPr vert="horz" lIns="0" tIns="45720" rIns="0" bIns="45720" rtlCol="0">
            <a:normAutofit/>
          </a:bodyPr>
          <a:lstStyle/>
          <a:p>
            <a:pPr marL="0" indent="0" algn="ctr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A marijuana conviction delays getting a driver’s license.</a:t>
            </a:r>
            <a:endParaRPr lang="en-US" altLang="en-US" sz="1600" dirty="0">
              <a:solidFill>
                <a:srgbClr val="FFFFFF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117" name="Content Placeholder 3" descr="john q.jpg">
            <a:extLst>
              <a:ext uri="{FF2B5EF4-FFF2-40B4-BE49-F238E27FC236}">
                <a16:creationId xmlns:a16="http://schemas.microsoft.com/office/drawing/2014/main" id="{6C483247-77CE-4D16-A7DE-63A37474E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986" y="1492891"/>
            <a:ext cx="2470690" cy="38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ABC32-F49D-4369-9FB1-867F0F1A8004}"/>
              </a:ext>
            </a:extLst>
          </p:cNvPr>
          <p:cNvSpPr txBox="1"/>
          <p:nvPr/>
        </p:nvSpPr>
        <p:spPr>
          <a:xfrm>
            <a:off x="655598" y="4087570"/>
            <a:ext cx="4544412" cy="2215991"/>
          </a:xfrm>
          <a:prstGeom prst="rect">
            <a:avLst/>
          </a:prstGeom>
          <a:noFill/>
          <a:ln w="34925">
            <a:solidFill>
              <a:schemeClr val="bg1">
                <a:lumMod val="6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FF"/>
                </a:solidFill>
              </a:rPr>
              <a:t>Marijuana use/possession results in an automatic 6 months suspension of a driver’s license - whether use/possession was </a:t>
            </a:r>
          </a:p>
          <a:p>
            <a:pPr algn="ctr"/>
            <a:r>
              <a:rPr lang="en-US" altLang="en-US" sz="2400" dirty="0">
                <a:solidFill>
                  <a:srgbClr val="FFFFFF"/>
                </a:solidFill>
              </a:rPr>
              <a:t>in a car or not.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BAB45-6C49-47DA-BD31-E06E0A06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57" y="554439"/>
            <a:ext cx="4655055" cy="16665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/>
            </a:pPr>
            <a:r>
              <a:rPr lang="en-US" sz="3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+mn-lt"/>
              </a:rPr>
              <a:t>Even though recreational marijuana is legal in Michigan, there are serious consequences for driving under the influence…</a:t>
            </a:r>
            <a:endParaRPr lang="en-US" sz="3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115" name="Content Placeholder 6">
            <a:extLst>
              <a:ext uri="{FF2B5EF4-FFF2-40B4-BE49-F238E27FC236}">
                <a16:creationId xmlns:a16="http://schemas.microsoft.com/office/drawing/2014/main" id="{FC4D0857-A8C7-4D0C-8AB4-A6A763BA7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381" y="2362200"/>
            <a:ext cx="4544412" cy="1352780"/>
          </a:xfrm>
          <a:ln w="34925">
            <a:solidFill>
              <a:schemeClr val="bg1">
                <a:lumMod val="65000"/>
              </a:schemeClr>
            </a:solidFill>
            <a:prstDash val="sysDot"/>
          </a:ln>
        </p:spPr>
        <p:txBody>
          <a:bodyPr vert="horz" lIns="0" tIns="45720" rIns="0" bIns="45720" rtlCol="0"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 person can be charged with </a:t>
            </a:r>
            <a:r>
              <a:rPr lang="en-US" alt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operating while intoxicated</a:t>
            </a:r>
            <a:r>
              <a:rPr lang="en-US" altLang="en-US" sz="2800" dirty="0">
                <a:solidFill>
                  <a:schemeClr val="bg1"/>
                </a:solidFill>
              </a:rPr>
              <a:t>, often called OWI or DUI, for being under the influence of drugs, including marijuana.</a:t>
            </a:r>
            <a:endParaRPr lang="en-US" altLang="en-US" sz="1600" dirty="0">
              <a:solidFill>
                <a:schemeClr val="bg1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117" name="Content Placeholder 3" descr="john q.jpg">
            <a:extLst>
              <a:ext uri="{FF2B5EF4-FFF2-40B4-BE49-F238E27FC236}">
                <a16:creationId xmlns:a16="http://schemas.microsoft.com/office/drawing/2014/main" id="{6C483247-77CE-4D16-A7DE-63A37474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986" y="1492891"/>
            <a:ext cx="2470690" cy="38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ABC32-F49D-4369-9FB1-867F0F1A8004}"/>
              </a:ext>
            </a:extLst>
          </p:cNvPr>
          <p:cNvSpPr txBox="1"/>
          <p:nvPr/>
        </p:nvSpPr>
        <p:spPr>
          <a:xfrm>
            <a:off x="655598" y="4235320"/>
            <a:ext cx="4544412" cy="2215991"/>
          </a:xfrm>
          <a:prstGeom prst="rect">
            <a:avLst/>
          </a:prstGeom>
          <a:noFill/>
          <a:ln w="34925">
            <a:solidFill>
              <a:schemeClr val="bg1">
                <a:lumMod val="6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The penalties can include jail time, fines,  license suspension, community service, and/or completion of a drug rehabilitation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9821A-272C-4FB1-96CD-DC1C1473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7500"/>
            <a:ext cx="74676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b="1" dirty="0">
                <a:solidFill>
                  <a:srgbClr val="663300"/>
                </a:solidFill>
                <a:latin typeface="+mn-lt"/>
              </a:rPr>
              <a:t>Some Facts about Michigan’s </a:t>
            </a:r>
            <a:br>
              <a:rPr b="1" dirty="0">
                <a:solidFill>
                  <a:srgbClr val="663300"/>
                </a:solidFill>
                <a:latin typeface="+mn-lt"/>
              </a:rPr>
            </a:br>
            <a:r>
              <a:rPr b="1" dirty="0">
                <a:solidFill>
                  <a:srgbClr val="663300"/>
                </a:solidFill>
                <a:latin typeface="+mn-lt"/>
              </a:rPr>
              <a:t>Medical Marihuana Act</a:t>
            </a:r>
            <a:endParaRPr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13C2-7998-494F-8103-8A8DC3E4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8001000" cy="4394200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Medical Marijuana use is not allowed: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While operating a car or any other motor vehicle, aircraft, or motorboat</a:t>
            </a: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In a public place or on any form of public transportation, including a school bus</a:t>
            </a: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In schools</a:t>
            </a: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In a correctional facility</a:t>
            </a:r>
          </a:p>
          <a:p>
            <a:pPr marL="1554480" lvl="4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endParaRPr lang="en-US" sz="200" dirty="0">
              <a:solidFill>
                <a:srgbClr val="FFC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1100" dirty="0"/>
              <a:t>							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1100" dirty="0"/>
              <a:t>						</a:t>
            </a:r>
            <a:r>
              <a:rPr lang="en-US" sz="1400" dirty="0"/>
              <a:t>Michigan Medical Marihuana Act 2008</a:t>
            </a:r>
            <a:endParaRPr lang="en-US" sz="1200" dirty="0"/>
          </a:p>
        </p:txBody>
      </p:sp>
      <p:pic>
        <p:nvPicPr>
          <p:cNvPr id="94212" name="Picture 2" descr="C:\Users\Jamie\AppData\Local\Microsoft\Windows\Temporary Internet Files\Content.IE5\3KHTXBND\MC900027393[1].wmf">
            <a:extLst>
              <a:ext uri="{FF2B5EF4-FFF2-40B4-BE49-F238E27FC236}">
                <a16:creationId xmlns:a16="http://schemas.microsoft.com/office/drawing/2014/main" id="{664CE8EB-64FF-4C5D-8435-53CD247F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31" y="3810000"/>
            <a:ext cx="14403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409076-FCB8-4719-8215-24B8EBCE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5056"/>
            <a:ext cx="8229600" cy="841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4400" b="1" dirty="0">
                <a:solidFill>
                  <a:schemeClr val="tx1"/>
                </a:solidFill>
                <a:latin typeface="+mn-lt"/>
              </a:rPr>
              <a:t>FDA: How Medicine is Approved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FFC8E-E38E-4668-8C25-7AD835F1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9" y="990600"/>
            <a:ext cx="7461222" cy="527274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BDD0E-47FE-4908-935D-7B2990D1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150813"/>
            <a:ext cx="9601200" cy="1600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tx1"/>
                </a:solidFill>
                <a:latin typeface="+mn-lt"/>
              </a:rPr>
              <a:t>Smoked Marijuana is NOT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b="1" dirty="0">
                <a:solidFill>
                  <a:schemeClr val="tx1"/>
                </a:solidFill>
                <a:latin typeface="+mn-lt"/>
              </a:rPr>
              <a:t>Medicine</a:t>
            </a:r>
          </a:p>
        </p:txBody>
      </p:sp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68DB4004-5880-4BF7-9D45-32FB82CF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853962"/>
            <a:ext cx="3965575" cy="503238"/>
          </a:xfrm>
        </p:spPr>
        <p:txBody>
          <a:bodyPr>
            <a:normAutofit fontScale="25000" lnSpcReduction="2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sz="5600" dirty="0"/>
              <a:t>Scholastic, NIDA, NIH, U.S. Department of HHS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400" dirty="0"/>
              <a:t>								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400" i="1" dirty="0"/>
          </a:p>
        </p:txBody>
      </p:sp>
      <p:pic>
        <p:nvPicPr>
          <p:cNvPr id="98308" name="Picture 5" descr="did you know?">
            <a:extLst>
              <a:ext uri="{FF2B5EF4-FFF2-40B4-BE49-F238E27FC236}">
                <a16:creationId xmlns:a16="http://schemas.microsoft.com/office/drawing/2014/main" id="{4FCB873D-892A-4B20-AC8E-D70BD2DC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133600"/>
            <a:ext cx="2847975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1">
            <a:extLst>
              <a:ext uri="{FF2B5EF4-FFF2-40B4-BE49-F238E27FC236}">
                <a16:creationId xmlns:a16="http://schemas.microsoft.com/office/drawing/2014/main" id="{158543BB-AEFF-4C2D-9DEF-EE3A50957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97075"/>
            <a:ext cx="533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222222"/>
                </a:solidFill>
                <a:latin typeface="Trebuchet MS" panose="020B0603020202020204" pitchFamily="34" charset="0"/>
              </a:rPr>
              <a:t>Some people may get relief from some symptoms of severe illnesses by smoking marijuana, BUT… </a:t>
            </a:r>
            <a:r>
              <a:rPr lang="en-US" altLang="en-US" sz="3200" b="1" dirty="0">
                <a:solidFill>
                  <a:srgbClr val="222222"/>
                </a:solidFill>
                <a:latin typeface="Trebuchet MS" panose="020B0603020202020204" pitchFamily="34" charset="0"/>
              </a:rPr>
              <a:t>U</a:t>
            </a:r>
            <a:r>
              <a:rPr lang="en-US" altLang="en-US" sz="3200" b="1" dirty="0">
                <a:latin typeface="Arial" panose="020B0604020202020204" pitchFamily="34" charset="0"/>
              </a:rPr>
              <a:t>sing marijuana as medicine DOESN’T make it medicine.</a:t>
            </a:r>
            <a:endParaRPr lang="en-US" altLang="en-US" sz="3200" b="1" dirty="0">
              <a:solidFill>
                <a:srgbClr val="22222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6DB04-C180-4CF0-BC34-043BC343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58" y="605896"/>
            <a:ext cx="2628441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latin typeface="+mn-lt"/>
              </a:rPr>
              <a:t>Marijuana Matters – </a:t>
            </a:r>
            <a:br>
              <a:rPr lang="en-US" sz="4400" b="1" dirty="0">
                <a:solidFill>
                  <a:srgbClr val="FFFFFF"/>
                </a:solidFill>
                <a:latin typeface="+mn-lt"/>
              </a:rPr>
            </a:br>
            <a:br>
              <a:rPr lang="en-US" sz="4400" b="1" dirty="0">
                <a:solidFill>
                  <a:srgbClr val="FFFFFF"/>
                </a:solidFill>
                <a:latin typeface="+mn-lt"/>
              </a:rPr>
            </a:br>
            <a:r>
              <a:rPr lang="en-US" sz="4400" b="1" dirty="0">
                <a:solidFill>
                  <a:srgbClr val="FFFFFF"/>
                </a:solidFill>
                <a:latin typeface="+mn-lt"/>
              </a:rPr>
              <a:t>The Facts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58" name="Content Placeholder 1">
            <a:extLst>
              <a:ext uri="{FF2B5EF4-FFF2-40B4-BE49-F238E27FC236}">
                <a16:creationId xmlns:a16="http://schemas.microsoft.com/office/drawing/2014/main" id="{22CA66AE-D433-4132-A5F7-A22026B3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084" y="605896"/>
            <a:ext cx="5271639" cy="5947304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en-US" altLang="en-US" sz="2400" dirty="0"/>
              <a:t>Any time you put drugs in your body, you risk serious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physical and emotional damage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Drug use, including use of marijuana, can have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significant negative effects </a:t>
            </a:r>
            <a:r>
              <a:rPr lang="en-US" altLang="en-US" sz="2400" dirty="0"/>
              <a:t>on your family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relationships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friendships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school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athletic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performance</a:t>
            </a:r>
            <a:r>
              <a:rPr lang="en-US" altLang="en-US" sz="2400" dirty="0"/>
              <a:t>, and your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future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It’s important to find ways to manage feelings, deal with stress, and have fun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without using drugs.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MOST TEENS DO NOT USE MARIJUANA, ALCOHOL, OR OTHER DRUGS.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29872955-F637-499E-AF39-C23EA6434100}"/>
              </a:ext>
            </a:extLst>
          </p:cNvPr>
          <p:cNvSpPr/>
          <p:nvPr/>
        </p:nvSpPr>
        <p:spPr>
          <a:xfrm>
            <a:off x="5962171" y="15240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69E8FF2D-48B5-4AB3-9678-0C7879F4B9ED}"/>
              </a:ext>
            </a:extLst>
          </p:cNvPr>
          <p:cNvSpPr/>
          <p:nvPr/>
        </p:nvSpPr>
        <p:spPr>
          <a:xfrm>
            <a:off x="5979449" y="3579548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34C2D6F-CD89-477D-83C7-6E79DA1C35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4527" y="5562600"/>
            <a:ext cx="8334945" cy="7318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teens </a:t>
            </a:r>
            <a:r>
              <a:rPr lang="en-US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marijuana.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en-US" altLang="en-US" sz="6600" dirty="0">
              <a:latin typeface="Rockwell Extra Bold" panose="02060903040505020403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6600" dirty="0">
              <a:latin typeface="Ravie" panose="04040805050809020602" pitchFamily="82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681596B9-3E82-4867-B35A-04928CD28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67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Online Media 1" title="Every Decision Matters - Motivational Video">
            <a:hlinkClick r:id="" action="ppaction://media"/>
            <a:extLst>
              <a:ext uri="{FF2B5EF4-FFF2-40B4-BE49-F238E27FC236}">
                <a16:creationId xmlns:a16="http://schemas.microsoft.com/office/drawing/2014/main" id="{A07AFB6B-CA96-483A-8297-D076C9CE80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8396" y="533400"/>
            <a:ext cx="8580804" cy="484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FB6A94-9E34-40AA-9BAA-57CC1946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Get The Facts…</a:t>
            </a:r>
          </a:p>
        </p:txBody>
      </p:sp>
      <p:sp>
        <p:nvSpPr>
          <p:cNvPr id="98306" name="Content Placeholder 1">
            <a:extLst>
              <a:ext uri="{FF2B5EF4-FFF2-40B4-BE49-F238E27FC236}">
                <a16:creationId xmlns:a16="http://schemas.microsoft.com/office/drawing/2014/main" id="{E54630C9-F029-4223-8C58-1B8AB798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745066"/>
          </a:xfrm>
        </p:spPr>
        <p:txBody>
          <a:bodyPr>
            <a:norm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3600" b="1" dirty="0">
                <a:solidFill>
                  <a:schemeClr val="tx1"/>
                </a:solidFill>
              </a:rPr>
              <a:t>For more research-based information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C08E0-8867-4E46-AE54-A58E429728B0}"/>
              </a:ext>
            </a:extLst>
          </p:cNvPr>
          <p:cNvSpPr txBox="1"/>
          <p:nvPr/>
        </p:nvSpPr>
        <p:spPr>
          <a:xfrm>
            <a:off x="152400" y="3005317"/>
            <a:ext cx="4114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>
                <a:hlinkClick r:id="rId3"/>
              </a:rPr>
              <a:t>www.drugabuse.gov</a:t>
            </a:r>
            <a:r>
              <a:rPr lang="en-US" sz="2800" dirty="0"/>
              <a:t>  </a:t>
            </a:r>
          </a:p>
          <a:p>
            <a:pPr algn="ctr">
              <a:defRPr/>
            </a:pPr>
            <a:r>
              <a:rPr lang="en-US" sz="2800" dirty="0">
                <a:hlinkClick r:id="rId4"/>
              </a:rPr>
              <a:t>www.teens.drugabuse.gov</a:t>
            </a:r>
            <a:endParaRPr lang="en-US" sz="2800" dirty="0"/>
          </a:p>
          <a:p>
            <a:pPr algn="ctr">
              <a:defRPr/>
            </a:pPr>
            <a:r>
              <a:rPr lang="en-US" sz="2800" dirty="0">
                <a:hlinkClick r:id="rId5"/>
              </a:rPr>
              <a:t>www.cadca.org</a:t>
            </a:r>
            <a:r>
              <a:rPr lang="en-US" sz="2800" dirty="0"/>
              <a:t> </a:t>
            </a:r>
          </a:p>
          <a:p>
            <a:pPr algn="ctr">
              <a:defRPr/>
            </a:pPr>
            <a:r>
              <a:rPr lang="en-US" sz="2800" dirty="0">
                <a:hlinkClick r:id="rId6"/>
              </a:rPr>
              <a:t>www.nimh.nih.gov</a:t>
            </a:r>
            <a:r>
              <a:rPr lang="en-US" sz="2800" dirty="0"/>
              <a:t>  </a:t>
            </a:r>
          </a:p>
          <a:p>
            <a:pPr algn="ctr">
              <a:defRPr/>
            </a:pPr>
            <a:r>
              <a:rPr lang="en-US" sz="2800" dirty="0">
                <a:hlinkClick r:id="rId7"/>
              </a:rPr>
              <a:t>www.niaaa.nih.gov</a:t>
            </a:r>
            <a:r>
              <a:rPr lang="en-US" sz="2800" dirty="0"/>
              <a:t>  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1026" name="Picture 2" descr="ENIL – European Network on Independent Living | Introducing ENIL's  Independent Living Research Network - ENIL - European Network on  Independent Living">
            <a:extLst>
              <a:ext uri="{FF2B5EF4-FFF2-40B4-BE49-F238E27FC236}">
                <a16:creationId xmlns:a16="http://schemas.microsoft.com/office/drawing/2014/main" id="{EB382198-FC88-4681-BA1C-C5F535F6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99174"/>
            <a:ext cx="4355781" cy="29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67EF5-085F-4D87-984A-0FC9D9DF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09600"/>
            <a:ext cx="83820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is Not Safe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09095C-73D7-4F80-8433-A3A216C5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682979"/>
            <a:ext cx="8029575" cy="15240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100" b="1" dirty="0"/>
              <a:t> 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8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822960" lvl="2" indent="0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None/>
              <a:defRPr/>
            </a:pPr>
            <a:r>
              <a:rPr lang="en-US" sz="12800" b="1" dirty="0">
                <a:solidFill>
                  <a:schemeClr val="accent3">
                    <a:lumMod val="50000"/>
                  </a:schemeClr>
                </a:solidFill>
              </a:rPr>
              <a:t>Not all plants are safe to smoke or ingest. </a:t>
            </a:r>
            <a:r>
              <a:rPr lang="en-US" sz="11200" dirty="0"/>
              <a:t>(Tobacco is a plant</a:t>
            </a:r>
            <a:r>
              <a:rPr lang="en-US" sz="8600" dirty="0"/>
              <a:t>.)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11200" dirty="0"/>
          </a:p>
          <a:p>
            <a:pPr marL="822960" lvl="2" indent="0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None/>
              <a:defRPr/>
            </a:pPr>
            <a:r>
              <a:rPr lang="en-US" sz="11200" dirty="0"/>
              <a:t>		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11200" dirty="0"/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11200" dirty="0"/>
              <a:t>				</a:t>
            </a:r>
            <a:endParaRPr lang="en-US" b="1" dirty="0"/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endParaRPr lang="en-US" b="1" dirty="0"/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b="1" dirty="0"/>
              <a:t>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F2CFA-C147-4518-950D-09870F79AE91}"/>
              </a:ext>
            </a:extLst>
          </p:cNvPr>
          <p:cNvSpPr txBox="1"/>
          <p:nvPr/>
        </p:nvSpPr>
        <p:spPr>
          <a:xfrm>
            <a:off x="666750" y="3414981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Oleander, Holly, and Lily of the Valley are a few of the hundreds of plants that are poisonous.</a:t>
            </a:r>
            <a:r>
              <a:rPr lang="en-US" sz="2800" dirty="0"/>
              <a:t>			   </a:t>
            </a:r>
          </a:p>
          <a:p>
            <a:r>
              <a:rPr lang="en-US" sz="1400" dirty="0"/>
              <a:t>														Poison.org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6345C-FD46-4F2E-88A1-DAD7E89DC7BA}"/>
              </a:ext>
            </a:extLst>
          </p:cNvPr>
          <p:cNvSpPr txBox="1"/>
          <p:nvPr/>
        </p:nvSpPr>
        <p:spPr>
          <a:xfrm>
            <a:off x="0" y="5063774"/>
            <a:ext cx="815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40" lvl="2" algn="ctr">
              <a:buClr>
                <a:schemeClr val="accent2">
                  <a:shade val="50000"/>
                </a:schemeClr>
              </a:buClr>
              <a:defRPr/>
            </a:pPr>
            <a:r>
              <a:rPr lang="en-US" sz="2400" dirty="0"/>
              <a:t>Heroin, cocaine, cyanide and strychnine are all harmful substances made from plants.  </a:t>
            </a:r>
          </a:p>
          <a:p>
            <a:pPr marL="1005840" lvl="2" algn="ctr">
              <a:buClr>
                <a:schemeClr val="accent2">
                  <a:shade val="50000"/>
                </a:schemeClr>
              </a:buClr>
              <a:defRPr/>
            </a:pPr>
            <a:r>
              <a:rPr lang="en-US" sz="1400" dirty="0"/>
              <a:t>										Centers for Disease Control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FB7756-FE78-43E8-A661-C19A5172C9FF}"/>
              </a:ext>
            </a:extLst>
          </p:cNvPr>
          <p:cNvCxnSpPr>
            <a:cxnSpLocks/>
          </p:cNvCxnSpPr>
          <p:nvPr/>
        </p:nvCxnSpPr>
        <p:spPr>
          <a:xfrm>
            <a:off x="4229100" y="2867993"/>
            <a:ext cx="647700" cy="546988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AC584F-000B-47B3-B4A3-8DC0BCA2BF55}"/>
              </a:ext>
            </a:extLst>
          </p:cNvPr>
          <p:cNvCxnSpPr>
            <a:cxnSpLocks/>
          </p:cNvCxnSpPr>
          <p:nvPr/>
        </p:nvCxnSpPr>
        <p:spPr>
          <a:xfrm flipH="1">
            <a:off x="4371975" y="4277992"/>
            <a:ext cx="400050" cy="785782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69294E0-C6A1-4C1F-A7DE-788788F5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499"/>
            <a:ext cx="8229600" cy="10668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is Not Safe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4D46C666-7312-4C31-B702-6C894F6B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91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DB651AA1-2A36-4557-9758-D9C64B48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4876800"/>
            <a:ext cx="7915275" cy="1200329"/>
          </a:xfrm>
          <a:prstGeom prst="rect">
            <a:avLst/>
          </a:prstGeom>
          <a:noFill/>
          <a:ln w="31750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The percentage of THC found in marijuana has increased significantly over the years, making it a much more potent and addictive drug today than it was in past decades.</a:t>
            </a:r>
            <a:r>
              <a:rPr lang="en-US" altLang="en-US" sz="2000" dirty="0">
                <a:latin typeface="Calibri" panose="020F0502020204030204" pitchFamily="34" charset="0"/>
              </a:rPr>
              <a:t>			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5149F-DC17-4F09-8323-3A8D2575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HAS BECOME MUCH STRONGER OVER THE YEARS</a:t>
            </a:r>
          </a:p>
        </p:txBody>
      </p:sp>
      <p:pic>
        <p:nvPicPr>
          <p:cNvPr id="19458" name="Content Placeholder 4">
            <a:extLst>
              <a:ext uri="{FF2B5EF4-FFF2-40B4-BE49-F238E27FC236}">
                <a16:creationId xmlns:a16="http://schemas.microsoft.com/office/drawing/2014/main" id="{328BBFCD-FEF8-4AD1-8B34-5D171E487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5246">
            <a:off x="1934071" y="1639191"/>
            <a:ext cx="1200659" cy="12170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1C19C-2470-4184-A56F-D0E39C6CE42C}"/>
              </a:ext>
            </a:extLst>
          </p:cNvPr>
          <p:cNvSpPr txBox="1"/>
          <p:nvPr/>
        </p:nvSpPr>
        <p:spPr>
          <a:xfrm>
            <a:off x="3468602" y="1905000"/>
            <a:ext cx="514199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Addiction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School Failure and Suspensions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Emergency Room Visits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Poison Control Calls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Rocky Mountain HIDTA Report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36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ED12F399-6992-4D99-B91D-12EE1C98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5246">
            <a:off x="1918576" y="2492378"/>
            <a:ext cx="1200659" cy="1217034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3F3BEE2-24E2-467E-97F8-9E47BAE9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5246">
            <a:off x="1903080" y="3589501"/>
            <a:ext cx="1200659" cy="1217034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C183C7E-6B27-4B5B-BDAC-B7B84A92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5246">
            <a:off x="1903081" y="4686622"/>
            <a:ext cx="1200659" cy="121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BAB7D-B72C-4F98-B16F-A23D72D6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Dangers of  Marijuana Edibles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FCD88D3C-3395-47C5-B4E2-CCAEF510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20" y="841904"/>
            <a:ext cx="4945380" cy="5410200"/>
          </a:xfrm>
        </p:spPr>
        <p:txBody>
          <a:bodyPr anchor="ctr">
            <a:normAutofit lnSpcReduction="10000"/>
          </a:bodyPr>
          <a:lstStyle/>
          <a:p>
            <a:endParaRPr lang="en-US" altLang="en-US" dirty="0"/>
          </a:p>
          <a:p>
            <a:r>
              <a:rPr lang="en-US" altLang="en-US" dirty="0"/>
              <a:t>A single marijuana </a:t>
            </a:r>
            <a:r>
              <a:rPr lang="en-US" altLang="en-US" b="1" dirty="0"/>
              <a:t>edible</a:t>
            </a:r>
            <a:r>
              <a:rPr lang="en-US" altLang="en-US" dirty="0"/>
              <a:t> (e.g., cookies, candy bars, brownies) can have many times a “usual” dose of THC.</a:t>
            </a:r>
          </a:p>
          <a:p>
            <a:endParaRPr lang="en-US" altLang="en-US" dirty="0"/>
          </a:p>
          <a:p>
            <a:r>
              <a:rPr lang="en-US" altLang="en-US" dirty="0"/>
              <a:t>When marijuana edibles are used, the effects are delayed. </a:t>
            </a:r>
          </a:p>
          <a:p>
            <a:endParaRPr lang="en-US" altLang="en-US" dirty="0"/>
          </a:p>
          <a:p>
            <a:r>
              <a:rPr lang="en-US" altLang="en-US" dirty="0"/>
              <a:t>The most intense effects may not be felt for   3-4 hours after the edible is eaten.</a:t>
            </a:r>
          </a:p>
          <a:p>
            <a:endParaRPr lang="en-US" altLang="en-US" dirty="0"/>
          </a:p>
          <a:p>
            <a:r>
              <a:rPr lang="en-US" altLang="en-US" dirty="0"/>
              <a:t>Someone experimenting with marijuana edibles generally doesn’t feel the effects right away and may eat more to "get high." This leads to dangerous </a:t>
            </a:r>
            <a:r>
              <a:rPr lang="en-US" altLang="en-US" b="1" dirty="0"/>
              <a:t>overdosing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FD765456-8FB9-4061-B6D3-680A6AA119E3}"/>
              </a:ext>
            </a:extLst>
          </p:cNvPr>
          <p:cNvSpPr/>
          <p:nvPr/>
        </p:nvSpPr>
        <p:spPr>
          <a:xfrm>
            <a:off x="5994144" y="1901296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2B2F855B-642D-4F8F-BA06-7B8EB8290ECA}"/>
              </a:ext>
            </a:extLst>
          </p:cNvPr>
          <p:cNvSpPr/>
          <p:nvPr/>
        </p:nvSpPr>
        <p:spPr>
          <a:xfrm>
            <a:off x="5997954" y="2969948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FCCC8404-33A1-47EB-B9A3-B02387BF71CC}"/>
              </a:ext>
            </a:extLst>
          </p:cNvPr>
          <p:cNvSpPr/>
          <p:nvPr/>
        </p:nvSpPr>
        <p:spPr>
          <a:xfrm>
            <a:off x="5994144" y="41910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FC565-80CD-46CA-953E-3FE4A1B5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376" y="762000"/>
            <a:ext cx="5460024" cy="441960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Consuming </a:t>
            </a:r>
            <a:r>
              <a:rPr lang="en-US" sz="2400" b="1" dirty="0">
                <a:solidFill>
                  <a:schemeClr val="tx1"/>
                </a:solidFill>
              </a:rPr>
              <a:t>high potency edibles </a:t>
            </a:r>
            <a:r>
              <a:rPr lang="en-US" sz="2400" dirty="0">
                <a:solidFill>
                  <a:schemeClr val="tx1"/>
                </a:solidFill>
              </a:rPr>
              <a:t>can result in </a:t>
            </a:r>
            <a:r>
              <a:rPr lang="en-US" sz="2400" b="1" dirty="0">
                <a:solidFill>
                  <a:schemeClr val="tx1"/>
                </a:solidFill>
              </a:rPr>
              <a:t>overdose effects </a:t>
            </a:r>
            <a:r>
              <a:rPr lang="en-US" sz="2400" dirty="0">
                <a:solidFill>
                  <a:schemeClr val="tx1"/>
                </a:solidFill>
              </a:rPr>
              <a:t>including: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Intoxication/altered perception 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Anxiety/panic/paranoia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Dizziness 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Weakness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Slurred speech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Poor coordination 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Increased heart rate/breathing problems</a:t>
            </a:r>
          </a:p>
          <a:p>
            <a:pPr>
              <a:defRPr/>
            </a:pPr>
            <a:endParaRPr lang="en-US" sz="13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1334F52-E370-4D00-9E7C-91A67EF3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Dangers of  Marijuana Edibles</a:t>
            </a:r>
          </a:p>
        </p:txBody>
      </p:sp>
      <p:pic>
        <p:nvPicPr>
          <p:cNvPr id="2050" name="Picture 2" descr="Vape death prompts Oregon to ask cannabis stores to review products | KVAL">
            <a:extLst>
              <a:ext uri="{FF2B5EF4-FFF2-40B4-BE49-F238E27FC236}">
                <a16:creationId xmlns:a16="http://schemas.microsoft.com/office/drawing/2014/main" id="{A4637EA7-597F-42D4-B8B6-F24A5753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24368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CC7C2C21A60428BF7088FCD3ADC83" ma:contentTypeVersion="7" ma:contentTypeDescription="Create a new document." ma:contentTypeScope="" ma:versionID="48fcaecf0728d9091a9421e6044dc822">
  <xsd:schema xmlns:xsd="http://www.w3.org/2001/XMLSchema" xmlns:xs="http://www.w3.org/2001/XMLSchema" xmlns:p="http://schemas.microsoft.com/office/2006/metadata/properties" xmlns:ns3="003d49ab-801f-4ddb-b485-f76d9cc847d2" xmlns:ns4="c8f25705-1f5a-4e3f-a23b-83c722fc6bc1" targetNamespace="http://schemas.microsoft.com/office/2006/metadata/properties" ma:root="true" ma:fieldsID="56678e8686653011e44b6e4fabe74824" ns3:_="" ns4:_="">
    <xsd:import namespace="003d49ab-801f-4ddb-b485-f76d9cc847d2"/>
    <xsd:import namespace="c8f25705-1f5a-4e3f-a23b-83c722fc6b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d49ab-801f-4ddb-b485-f76d9cc84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25705-1f5a-4e3f-a23b-83c722fc6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447CD6-AC41-4CE6-9C84-C95005CFD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d49ab-801f-4ddb-b485-f76d9cc847d2"/>
    <ds:schemaRef ds:uri="c8f25705-1f5a-4e3f-a23b-83c722fc6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E28F34-7BC0-4240-91D5-FFD5B9C6D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C109E-7376-4202-8EDB-2B22D30162A3}">
  <ds:schemaRefs>
    <ds:schemaRef ds:uri="http://schemas.openxmlformats.org/package/2006/metadata/core-properties"/>
    <ds:schemaRef ds:uri="c8f25705-1f5a-4e3f-a23b-83c722fc6bc1"/>
    <ds:schemaRef ds:uri="http://schemas.microsoft.com/office/2006/documentManagement/types"/>
    <ds:schemaRef ds:uri="003d49ab-801f-4ddb-b485-f76d9cc847d2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7865</Words>
  <Application>Microsoft Office PowerPoint</Application>
  <PresentationFormat>On-screen Show (4:3)</PresentationFormat>
  <Paragraphs>1003</Paragraphs>
  <Slides>47</Slides>
  <Notes>47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Gulim</vt:lpstr>
      <vt:lpstr>Arial</vt:lpstr>
      <vt:lpstr>Arial Rounded MT Bold</vt:lpstr>
      <vt:lpstr>Calibri</vt:lpstr>
      <vt:lpstr>Calibri Light</vt:lpstr>
      <vt:lpstr>CIDFont+F3</vt:lpstr>
      <vt:lpstr>Constantia</vt:lpstr>
      <vt:lpstr>Franklin Gothic Demi</vt:lpstr>
      <vt:lpstr>Kristen ITC</vt:lpstr>
      <vt:lpstr>Open Sans</vt:lpstr>
      <vt:lpstr>Ravie</vt:lpstr>
      <vt:lpstr>Rockwell Extra Bold</vt:lpstr>
      <vt:lpstr>Symbol</vt:lpstr>
      <vt:lpstr>Trebuchet MS</vt:lpstr>
      <vt:lpstr>Verdana</vt:lpstr>
      <vt:lpstr>Wingdings</vt:lpstr>
      <vt:lpstr>Wingdings 2</vt:lpstr>
      <vt:lpstr>Retrospect</vt:lpstr>
      <vt:lpstr>The Facts About Marijuana:  Information  for Teens</vt:lpstr>
      <vt:lpstr>What is Marijuana?</vt:lpstr>
      <vt:lpstr>         Lessons from Tobacco: A Look at History</vt:lpstr>
      <vt:lpstr>Marijuana is Not Safe</vt:lpstr>
      <vt:lpstr>Marijuana is Not Safe</vt:lpstr>
      <vt:lpstr>Marijuana is Not Safe</vt:lpstr>
      <vt:lpstr>MARIJUANA HAS BECOME MUCH STRONGER OVER THE YEARS</vt:lpstr>
      <vt:lpstr>The Dangers of  Marijuana Edibles</vt:lpstr>
      <vt:lpstr>The Dangers of  Marijuana Edibles</vt:lpstr>
      <vt:lpstr>    Marijuana Affects Each Person Differently</vt:lpstr>
      <vt:lpstr> Is Vaping Marijuana Safer Than Smoking It?</vt:lpstr>
      <vt:lpstr>Marijuana Potential Short-Term Effects </vt:lpstr>
      <vt:lpstr>Marijuana Potential Long-Term Effects </vt:lpstr>
      <vt:lpstr>Marijuana is Addictive</vt:lpstr>
      <vt:lpstr>Video: What is Addiction?</vt:lpstr>
      <vt:lpstr>       Marijuana  Withdrawal  Symptoms  </vt:lpstr>
      <vt:lpstr>Marijuana &amp; Your Body</vt:lpstr>
      <vt:lpstr>    How long does THC stay in your system?</vt:lpstr>
      <vt:lpstr>How long can THC be detected?</vt:lpstr>
      <vt:lpstr>Marijuana &amp; Your Body</vt:lpstr>
      <vt:lpstr>Marijuana &amp; Your Body</vt:lpstr>
      <vt:lpstr>Can Marijuana Use During Pregnancy Harm the Developing Baby?</vt:lpstr>
      <vt:lpstr>Marijuana and the Teen Brain</vt:lpstr>
      <vt:lpstr>Video: Guide to the Teen Brain</vt:lpstr>
      <vt:lpstr>Marijuana:  Effects on the Teen Brain</vt:lpstr>
      <vt:lpstr>The Teen Brain &amp; Decision Making</vt:lpstr>
      <vt:lpstr>Marijuana &amp; Mental Health</vt:lpstr>
      <vt:lpstr>Marijuana &amp; Psychosis/ Panic</vt:lpstr>
      <vt:lpstr>Why Do Teens Use Marijuana?</vt:lpstr>
      <vt:lpstr>                      Marijuana use can close the door to your future!  </vt:lpstr>
      <vt:lpstr>Marijuana &amp; School</vt:lpstr>
      <vt:lpstr>Marijuana &amp; School</vt:lpstr>
      <vt:lpstr>Marijuana &amp; Sports</vt:lpstr>
      <vt:lpstr>Marijuana &amp; the Future</vt:lpstr>
      <vt:lpstr>Employment &amp; Marijuana Use </vt:lpstr>
      <vt:lpstr>Financial Aid  &amp; College Scholarships</vt:lpstr>
      <vt:lpstr>Group Activity</vt:lpstr>
      <vt:lpstr>               Monitoring the Future Survey (2020)   </vt:lpstr>
      <vt:lpstr>Marijuana &amp; Driving</vt:lpstr>
      <vt:lpstr>Even though recreational marijuana is legal in Michigan, there are serious consequences for underage use (under 21 years)…</vt:lpstr>
      <vt:lpstr>Even though recreational marijuana is legal in Michigan, there are serious consequences for driving under the influence…</vt:lpstr>
      <vt:lpstr>Some Facts about Michigan’s  Medical Marihuana Act</vt:lpstr>
      <vt:lpstr>FDA: How Medicine is Approved</vt:lpstr>
      <vt:lpstr>Smoked Marijuana is NOT Medicine</vt:lpstr>
      <vt:lpstr>Marijuana Matters –   The Facts</vt:lpstr>
      <vt:lpstr>PowerPoint Presentation</vt:lpstr>
      <vt:lpstr>Get The Facts…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Facts About Marijuana:  Information for Teens</dc:title>
  <dc:creator/>
  <cp:lastModifiedBy/>
  <cp:revision>238</cp:revision>
  <dcterms:created xsi:type="dcterms:W3CDTF">2021-01-19T17:42:13Z</dcterms:created>
  <dcterms:modified xsi:type="dcterms:W3CDTF">2021-11-04T17:21:15Z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0x010100406CC7C2C21A60428BF7088FCD3ADC83</vt:lpwstr>
  </property>
</Properties>
</file>