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4929" r:id="rId5"/>
    <p:sldMasterId id="2147483768" r:id="rId6"/>
  </p:sldMasterIdLst>
  <p:notesMasterIdLst>
    <p:notesMasterId r:id="rId42"/>
  </p:notesMasterIdLst>
  <p:handoutMasterIdLst>
    <p:handoutMasterId r:id="rId43"/>
  </p:handoutMasterIdLst>
  <p:sldIdLst>
    <p:sldId id="404" r:id="rId7"/>
    <p:sldId id="314" r:id="rId8"/>
    <p:sldId id="354" r:id="rId9"/>
    <p:sldId id="403" r:id="rId10"/>
    <p:sldId id="417" r:id="rId11"/>
    <p:sldId id="423" r:id="rId12"/>
    <p:sldId id="418" r:id="rId13"/>
    <p:sldId id="419" r:id="rId14"/>
    <p:sldId id="274" r:id="rId15"/>
    <p:sldId id="305" r:id="rId16"/>
    <p:sldId id="420" r:id="rId17"/>
    <p:sldId id="421" r:id="rId18"/>
    <p:sldId id="398" r:id="rId19"/>
    <p:sldId id="352" r:id="rId20"/>
    <p:sldId id="331" r:id="rId21"/>
    <p:sldId id="411" r:id="rId22"/>
    <p:sldId id="265" r:id="rId23"/>
    <p:sldId id="406" r:id="rId24"/>
    <p:sldId id="317" r:id="rId25"/>
    <p:sldId id="318" r:id="rId26"/>
    <p:sldId id="399" r:id="rId27"/>
    <p:sldId id="414" r:id="rId28"/>
    <p:sldId id="412" r:id="rId29"/>
    <p:sldId id="425" r:id="rId30"/>
    <p:sldId id="359" r:id="rId31"/>
    <p:sldId id="353" r:id="rId32"/>
    <p:sldId id="360" r:id="rId33"/>
    <p:sldId id="393" r:id="rId34"/>
    <p:sldId id="413" r:id="rId35"/>
    <p:sldId id="269" r:id="rId36"/>
    <p:sldId id="268" r:id="rId37"/>
    <p:sldId id="262" r:id="rId38"/>
    <p:sldId id="378" r:id="rId39"/>
    <p:sldId id="409" r:id="rId40"/>
    <p:sldId id="397" r:id="rId4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modifyVerifier cryptProviderType="rsaAES" cryptAlgorithmClass="hash" cryptAlgorithmType="typeAny" cryptAlgorithmSid="14" spinCount="100000" saltData="b966G3LTGMembaz5AMow0A==" hashData="fPSF/zb7aLU/1R0eyQxgGUvvxEIaaXTqlg40nuAkCI860Ig5MjcFkgn89WrJ9MClgP/O2UoLw7bNvXY6h3NqJ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996633"/>
    <a:srgbClr val="C59EE2"/>
    <a:srgbClr val="006C31"/>
    <a:srgbClr val="D1780D"/>
    <a:srgbClr val="A5D2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83055" autoAdjust="0"/>
  </p:normalViewPr>
  <p:slideViewPr>
    <p:cSldViewPr>
      <p:cViewPr varScale="1">
        <p:scale>
          <a:sx n="95" d="100"/>
          <a:sy n="95" d="100"/>
        </p:scale>
        <p:origin x="212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er, Barbara" userId="6429a211-c462-4033-8900-538e82bd62c4" providerId="ADAL" clId="{7C0F70B9-59F9-45AF-B2A5-953E8504B9B6}"/>
    <pc:docChg chg="modSld">
      <pc:chgData name="Towner, Barbara" userId="6429a211-c462-4033-8900-538e82bd62c4" providerId="ADAL" clId="{7C0F70B9-59F9-45AF-B2A5-953E8504B9B6}" dt="2021-09-21T14:07:59.852" v="5" actId="20577"/>
      <pc:docMkLst>
        <pc:docMk/>
      </pc:docMkLst>
      <pc:sldChg chg="modSp mod">
        <pc:chgData name="Towner, Barbara" userId="6429a211-c462-4033-8900-538e82bd62c4" providerId="ADAL" clId="{7C0F70B9-59F9-45AF-B2A5-953E8504B9B6}" dt="2021-09-21T14:07:59.852" v="5" actId="20577"/>
        <pc:sldMkLst>
          <pc:docMk/>
          <pc:sldMk cId="0" sldId="404"/>
        </pc:sldMkLst>
        <pc:spChg chg="mod">
          <ac:chgData name="Towner, Barbara" userId="6429a211-c462-4033-8900-538e82bd62c4" providerId="ADAL" clId="{7C0F70B9-59F9-45AF-B2A5-953E8504B9B6}" dt="2021-09-21T14:07:59.852" v="5" actId="20577"/>
          <ac:spMkLst>
            <pc:docMk/>
            <pc:sldMk cId="0" sldId="404"/>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5547DA1D-51D4-43D7-B6E2-2107BE02D75E}" type="datetimeFigureOut">
              <a:rPr lang="en-US"/>
              <a:pPr>
                <a:defRPr/>
              </a:pPr>
              <a:t>9/21/2021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679457C6-7ECC-4DD9-B1D2-78107792BA7B}" type="slidenum">
              <a:rPr lang="en-US"/>
              <a:pPr>
                <a:defRPr/>
              </a:pPr>
              <a:t>‹#›</a:t>
            </a:fld>
            <a:endParaRPr lang="en-US"/>
          </a:p>
        </p:txBody>
      </p:sp>
    </p:spTree>
    <p:extLst>
      <p:ext uri="{BB962C8B-B14F-4D97-AF65-F5344CB8AC3E}">
        <p14:creationId xmlns:p14="http://schemas.microsoft.com/office/powerpoint/2010/main" val="2198186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7FFFE827-8640-4655-9787-10145691609D}" type="datetimeFigureOut">
              <a:rPr lang="en-US"/>
              <a:pPr>
                <a:defRPr/>
              </a:pPr>
              <a:t>9/21/2021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FD47516-2830-4FC7-BB03-4F7580DCAFE4}" type="slidenum">
              <a:rPr lang="en-US"/>
              <a:pPr>
                <a:defRPr/>
              </a:pPr>
              <a:t>‹#›</a:t>
            </a:fld>
            <a:endParaRPr lang="en-US"/>
          </a:p>
        </p:txBody>
      </p:sp>
    </p:spTree>
    <p:extLst>
      <p:ext uri="{BB962C8B-B14F-4D97-AF65-F5344CB8AC3E}">
        <p14:creationId xmlns:p14="http://schemas.microsoft.com/office/powerpoint/2010/main" val="24518051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pi.com/Health_News/2021/06/16/marijuana-teens-brain-development-study/4721623852022/"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drugabuse.gov/publications/drugfacts/marijuana"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14rmgtrwzf5a.cloudfront.net/sites/default/files/marijuana_teens.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drugabuse.gov/publications/drugfacts/marijuan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14rmgtrwzf5a.cloudfront.net/sites/default/files/marijuana_teens.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14rmgtrwzf5a.cloudfront.net/sites/default/files/marijuana_teens.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drugabuse.gov/publications/drugfacts/marijuan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14rmgtrwzf5a.cloudfront.net/sites/default/files/marijuana_teens.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drugabuse.gov/publications/drugfacts/marijuan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14rmgtrwzf5a.cloudfront.net/sites/default/files/marijuana_teens.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michigan.gov/miph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drugabuse.gov/publications/drugfacts/marijuana"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d14rmgtrwzf5a.cloudfront.net/sites/default/files/marijuana_teens.pdf"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14rmgtrwzf5a.cloudfront.net/sites/default/files/marijuana_teens.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14rmgtrwzf5a.cloudfront.net/sites/default/files/marijuana_teens.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drugabuse.gov/publications/drugfacts/marijuana"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d14rmgtrwzf5a.cloudfront.net/sites/default/files/marijuana_teens.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eaLnBrk="1" hangingPunct="1">
              <a:spcBef>
                <a:spcPct val="0"/>
              </a:spcBef>
              <a:defRPr/>
            </a:pPr>
            <a:r>
              <a:rPr lang="en-US" altLang="en-US" b="1" i="1" u="sng" dirty="0"/>
              <a:t>Information for Teachers</a:t>
            </a:r>
          </a:p>
          <a:p>
            <a:pPr eaLnBrk="1" hangingPunct="1">
              <a:spcBef>
                <a:spcPct val="0"/>
              </a:spcBef>
              <a:defRPr/>
            </a:pPr>
            <a:endParaRPr lang="en-US" altLang="en-US" b="1" i="1" dirty="0"/>
          </a:p>
          <a:p>
            <a:pPr eaLnBrk="1" hangingPunct="1">
              <a:spcBef>
                <a:spcPct val="0"/>
              </a:spcBef>
              <a:defRPr/>
            </a:pPr>
            <a:r>
              <a:rPr lang="en-US" altLang="en-US" b="1" i="1" dirty="0"/>
              <a:t>Clearing the Smoke for Middle School Students: The Truth About Marijuana </a:t>
            </a:r>
            <a:r>
              <a:rPr lang="en-US" altLang="en-US" dirty="0"/>
              <a:t>was created by the Chippewa Valley Coalition for Youth and Families, a school-community coalition in mid-Macomb County Michigan.  </a:t>
            </a:r>
          </a:p>
          <a:p>
            <a:pPr eaLnBrk="1" hangingPunct="1">
              <a:spcBef>
                <a:spcPct val="0"/>
              </a:spcBef>
              <a:defRPr/>
            </a:pPr>
            <a:r>
              <a:rPr lang="en-US" altLang="en-US" dirty="0"/>
              <a:t>It provides research-based information from national sources, including the National Institute of Drug Abuse (NIDA), National Institute of Health, and others.</a:t>
            </a:r>
          </a:p>
          <a:p>
            <a:pPr eaLnBrk="1" hangingPunct="1">
              <a:spcBef>
                <a:spcPct val="0"/>
              </a:spcBef>
              <a:defRPr/>
            </a:pPr>
            <a:r>
              <a:rPr lang="en-US" altLang="en-US" dirty="0"/>
              <a:t>It was</a:t>
            </a:r>
            <a:r>
              <a:rPr lang="en-US" altLang="en-US" baseline="0" dirty="0"/>
              <a:t> reviewed by Sara Orris, Health Consultant at the Macomb Intermediate School District, and determined to be compatible with the Michigan Health Model.</a:t>
            </a:r>
            <a:endParaRPr lang="en-US" altLang="en-US" dirty="0"/>
          </a:p>
          <a:p>
            <a:pPr eaLnBrk="1" hangingPunct="1">
              <a:spcBef>
                <a:spcPct val="0"/>
              </a:spcBef>
              <a:defRPr/>
            </a:pPr>
            <a:endParaRPr lang="en-US" altLang="en-US" dirty="0"/>
          </a:p>
          <a:p>
            <a:pPr eaLnBrk="1" hangingPunct="1">
              <a:spcBef>
                <a:spcPct val="0"/>
              </a:spcBef>
              <a:defRPr/>
            </a:pPr>
            <a:r>
              <a:rPr lang="en-US" altLang="en-US" dirty="0"/>
              <a:t>This lesson was piloted in middle school health classes in</a:t>
            </a:r>
            <a:r>
              <a:rPr lang="en-US" altLang="en-US" baseline="0" dirty="0"/>
              <a:t> Chippewa Valley Schools.</a:t>
            </a:r>
          </a:p>
          <a:p>
            <a:pPr eaLnBrk="1" hangingPunct="1">
              <a:spcBef>
                <a:spcPct val="0"/>
              </a:spcBef>
              <a:defRPr/>
            </a:pPr>
            <a:r>
              <a:rPr lang="en-US" altLang="en-US" baseline="0" dirty="0"/>
              <a:t>Presentation</a:t>
            </a:r>
            <a:r>
              <a:rPr lang="en-US" altLang="en-US" dirty="0"/>
              <a:t> takes approximately 1 hour with discussion. </a:t>
            </a:r>
            <a:endParaRPr lang="en-US" altLang="en-US" b="1" dirty="0"/>
          </a:p>
          <a:p>
            <a:pPr eaLnBrk="1" hangingPunct="1">
              <a:spcBef>
                <a:spcPct val="0"/>
              </a:spcBef>
              <a:defRPr/>
            </a:pPr>
            <a:endParaRPr lang="en-US" altLang="en-US" b="1" dirty="0"/>
          </a:p>
          <a:p>
            <a:pPr eaLnBrk="1" hangingPunct="1">
              <a:spcBef>
                <a:spcPct val="0"/>
              </a:spcBef>
              <a:defRPr/>
            </a:pPr>
            <a:r>
              <a:rPr lang="en-US" altLang="en-US" b="1" dirty="0"/>
              <a:t>A Message to Teachers and Others Using</a:t>
            </a:r>
            <a:r>
              <a:rPr lang="en-US" altLang="en-US" b="1" baseline="0" dirty="0"/>
              <a:t> this Lesson</a:t>
            </a:r>
            <a:r>
              <a:rPr lang="en-US" altLang="en-US" b="1" dirty="0"/>
              <a:t>: </a:t>
            </a:r>
            <a:endParaRPr lang="en-US" altLang="en-US" dirty="0"/>
          </a:p>
          <a:p>
            <a:pPr eaLnBrk="1" hangingPunct="1">
              <a:spcBef>
                <a:spcPct val="0"/>
              </a:spcBef>
              <a:defRPr/>
            </a:pPr>
            <a:r>
              <a:rPr lang="en-US" altLang="en-US" dirty="0"/>
              <a:t>Many youth today have significant misperceptions and much misinformation about marijuana.  </a:t>
            </a:r>
          </a:p>
          <a:p>
            <a:pPr eaLnBrk="1" hangingPunct="1">
              <a:spcBef>
                <a:spcPct val="0"/>
              </a:spcBef>
              <a:defRPr/>
            </a:pPr>
            <a:endParaRPr lang="en-US" altLang="en-US" dirty="0"/>
          </a:p>
          <a:p>
            <a:pPr eaLnBrk="1" hangingPunct="1">
              <a:spcBef>
                <a:spcPct val="0"/>
              </a:spcBef>
              <a:defRPr/>
            </a:pPr>
            <a:r>
              <a:rPr lang="en-US" altLang="en-US" dirty="0"/>
              <a:t>National drug survey data, e.g. Monitoring the Future 2020, state survey data, the Michigan Profile for Healthy Youth</a:t>
            </a:r>
            <a:r>
              <a:rPr lang="en-US" altLang="en-US" baseline="0" dirty="0"/>
              <a:t> 2020</a:t>
            </a:r>
            <a:r>
              <a:rPr lang="en-US" altLang="en-US" dirty="0"/>
              <a:t>, show progressive declines in the perception of risk of harm for marijuana use for adolescents. </a:t>
            </a:r>
          </a:p>
          <a:p>
            <a:pPr eaLnBrk="1" hangingPunct="1">
              <a:spcBef>
                <a:spcPct val="0"/>
              </a:spcBef>
              <a:defRPr/>
            </a:pPr>
            <a:endParaRPr lang="en-US" altLang="en-US" dirty="0"/>
          </a:p>
          <a:p>
            <a:pPr eaLnBrk="1" hangingPunct="1">
              <a:spcBef>
                <a:spcPct val="0"/>
              </a:spcBef>
              <a:defRPr/>
            </a:pPr>
            <a:r>
              <a:rPr lang="en-US" altLang="en-US" dirty="0"/>
              <a:t>There is a correlation</a:t>
            </a:r>
            <a:r>
              <a:rPr lang="en-US" altLang="en-US" baseline="0" dirty="0"/>
              <a:t> between the decline of perception of risk and increased use of any drug.</a:t>
            </a:r>
            <a:endParaRPr lang="en-US" altLang="en-US" dirty="0"/>
          </a:p>
          <a:p>
            <a:pPr eaLnBrk="1" hangingPunct="1">
              <a:spcBef>
                <a:spcPct val="0"/>
              </a:spcBef>
              <a:defRPr/>
            </a:pPr>
            <a:endParaRPr lang="en-US" altLang="en-US" sz="1400" b="1" i="1" u="sng" dirty="0"/>
          </a:p>
          <a:p>
            <a:pPr eaLnBrk="1" hangingPunct="1">
              <a:spcBef>
                <a:spcPct val="0"/>
              </a:spcBef>
              <a:defRPr/>
            </a:pPr>
            <a:r>
              <a:rPr lang="en-US" altLang="en-US" b="1" dirty="0"/>
              <a:t>The intention of this PowerPoint, with videos, is to provide accurate, research-based information to educate youth about the real dangers of marijuana use, especially within adolescence.</a:t>
            </a:r>
          </a:p>
          <a:p>
            <a:pPr eaLnBrk="1" hangingPunct="1">
              <a:spcBef>
                <a:spcPct val="0"/>
              </a:spcBef>
              <a:defRPr/>
            </a:pPr>
            <a:endParaRPr lang="en-US" altLang="en-US" b="1" dirty="0"/>
          </a:p>
          <a:p>
            <a:pPr eaLnBrk="1" hangingPunct="1">
              <a:spcBef>
                <a:spcPct val="0"/>
              </a:spcBef>
              <a:defRPr/>
            </a:pPr>
            <a:r>
              <a:rPr lang="en-US" altLang="en-US" b="1" dirty="0"/>
              <a:t>This PowerPoint is intended to be used as an instructional unit for students in middle school health or other classes.</a:t>
            </a:r>
          </a:p>
          <a:p>
            <a:pPr eaLnBrk="1" hangingPunct="1">
              <a:spcBef>
                <a:spcPct val="0"/>
              </a:spcBef>
              <a:defRPr/>
            </a:pPr>
            <a:r>
              <a:rPr lang="en-US" altLang="en-US" b="1" dirty="0"/>
              <a:t>It can also</a:t>
            </a:r>
            <a:r>
              <a:rPr lang="en-US" altLang="en-US" b="1" baseline="0" dirty="0"/>
              <a:t> be used </a:t>
            </a:r>
            <a:r>
              <a:rPr lang="en-US" altLang="en-US" b="1" dirty="0"/>
              <a:t>for educational presentations to youth groups in other settings, e.g. churches, recreational centers, etc.</a:t>
            </a:r>
          </a:p>
          <a:p>
            <a:pPr eaLnBrk="1" hangingPunct="1">
              <a:spcBef>
                <a:spcPct val="0"/>
              </a:spcBef>
              <a:defRPr/>
            </a:pPr>
            <a:endParaRPr lang="en-US" altLang="en-US" dirty="0"/>
          </a:p>
          <a:p>
            <a:pPr eaLnBrk="1" hangingPunct="1">
              <a:spcBef>
                <a:spcPct val="0"/>
              </a:spcBef>
              <a:defRPr/>
            </a:pPr>
            <a:r>
              <a:rPr lang="en-US" altLang="en-US" dirty="0"/>
              <a:t>When some youth are provided with information about the dangers of marijuana use, they may respond with adamant disbelief, given their lack of factual information and the likelihood that some are marijuana users. </a:t>
            </a:r>
          </a:p>
          <a:p>
            <a:pPr eaLnBrk="1" hangingPunct="1">
              <a:spcBef>
                <a:spcPct val="0"/>
              </a:spcBef>
              <a:defRPr/>
            </a:pPr>
            <a:r>
              <a:rPr lang="en-US" altLang="en-US" dirty="0"/>
              <a:t>In piloting this unit, we discovered that expressions of disbelief can lead to stimulating and helpful discussions.  We have also found it constructive to take the following positions, in presenting this information:</a:t>
            </a:r>
          </a:p>
          <a:p>
            <a:pPr eaLnBrk="1" hangingPunct="1">
              <a:spcBef>
                <a:spcPct val="0"/>
              </a:spcBef>
              <a:defRPr/>
            </a:pPr>
            <a:endParaRPr lang="en-US" altLang="en-US" dirty="0"/>
          </a:p>
          <a:p>
            <a:pPr eaLnBrk="1" hangingPunct="1">
              <a:spcBef>
                <a:spcPct val="0"/>
              </a:spcBef>
              <a:buFontTx/>
              <a:buChar char="•"/>
              <a:defRPr/>
            </a:pPr>
            <a:r>
              <a:rPr lang="en-US" altLang="en-US" i="1" dirty="0"/>
              <a:t>I am not trying  to convince you of anything.  I am providing you with research-based information to consider.</a:t>
            </a:r>
          </a:p>
          <a:p>
            <a:pPr eaLnBrk="1" hangingPunct="1">
              <a:spcBef>
                <a:spcPct val="0"/>
              </a:spcBef>
              <a:buFontTx/>
              <a:buChar char="•"/>
              <a:defRPr/>
            </a:pPr>
            <a:r>
              <a:rPr lang="en-US" altLang="en-US" i="1" dirty="0"/>
              <a:t>You might do some research yourself to see what you discover, however, there is much misinformation about marijuana on the internet.  </a:t>
            </a:r>
          </a:p>
          <a:p>
            <a:pPr eaLnBrk="1" hangingPunct="1">
              <a:spcBef>
                <a:spcPct val="0"/>
              </a:spcBef>
              <a:buFontTx/>
              <a:buChar char="•"/>
              <a:defRPr/>
            </a:pPr>
            <a:r>
              <a:rPr lang="en-US" altLang="en-US" i="0" dirty="0"/>
              <a:t> I can give you some reliable and research based resources to review. </a:t>
            </a:r>
            <a:r>
              <a:rPr lang="en-US" altLang="en-US" dirty="0"/>
              <a:t>(</a:t>
            </a:r>
            <a:r>
              <a:rPr lang="en-US" altLang="en-US" b="1" i="1" u="sng" dirty="0"/>
              <a:t>See downloadable resource list in the Mobilizing Michigan Tool Kit</a:t>
            </a:r>
            <a:r>
              <a:rPr lang="en-US" altLang="en-US" dirty="0"/>
              <a:t>) </a:t>
            </a:r>
          </a:p>
          <a:p>
            <a:pPr eaLnBrk="1" hangingPunct="1">
              <a:spcBef>
                <a:spcPct val="0"/>
              </a:spcBef>
              <a:buFontTx/>
              <a:buNone/>
              <a:defRPr/>
            </a:pPr>
            <a:r>
              <a:rPr lang="en-US" altLang="en-US" dirty="0"/>
              <a:t>Be careful to separate opinion from research based facts.</a:t>
            </a:r>
            <a:endParaRPr lang="en-US" altLang="en-US" dirty="0">
              <a:cs typeface="Calibri"/>
            </a:endParaRPr>
          </a:p>
          <a:p>
            <a:pPr eaLnBrk="1" hangingPunct="1">
              <a:spcBef>
                <a:spcPct val="0"/>
              </a:spcBef>
              <a:defRPr/>
            </a:pPr>
            <a:endParaRPr lang="en-US" altLang="en-US" b="1" dirty="0"/>
          </a:p>
          <a:p>
            <a:pPr>
              <a:spcBef>
                <a:spcPct val="0"/>
              </a:spcBef>
              <a:defRPr/>
            </a:pPr>
            <a:r>
              <a:rPr lang="en-US" altLang="en-US" b="1" dirty="0"/>
              <a:t>Information to Assist in Using this PowerPoint:</a:t>
            </a:r>
            <a:endParaRPr lang="en-US" altLang="en-US" b="1" dirty="0">
              <a:cs typeface="Calibri"/>
            </a:endParaRPr>
          </a:p>
          <a:p>
            <a:pPr eaLnBrk="1" hangingPunct="1">
              <a:spcBef>
                <a:spcPct val="0"/>
              </a:spcBef>
              <a:defRPr/>
            </a:pPr>
            <a:r>
              <a:rPr lang="en-US" altLang="en-US" dirty="0"/>
              <a:t>Many of the slides have accompanying information.  </a:t>
            </a:r>
          </a:p>
          <a:p>
            <a:pPr eaLnBrk="1" hangingPunct="1">
              <a:spcBef>
                <a:spcPct val="0"/>
              </a:spcBef>
              <a:defRPr/>
            </a:pPr>
            <a:r>
              <a:rPr lang="en-US" altLang="en-US" dirty="0"/>
              <a:t>These include </a:t>
            </a:r>
            <a:r>
              <a:rPr lang="en-US" altLang="en-US" b="1" dirty="0"/>
              <a:t>Teacher Notes </a:t>
            </a:r>
            <a:r>
              <a:rPr lang="en-US" altLang="en-US" dirty="0"/>
              <a:t>that provide supplemental information  for teachers. </a:t>
            </a:r>
          </a:p>
          <a:p>
            <a:pPr eaLnBrk="1" hangingPunct="1">
              <a:spcBef>
                <a:spcPct val="0"/>
              </a:spcBef>
              <a:defRPr/>
            </a:pPr>
            <a:r>
              <a:rPr lang="en-US" altLang="en-US" dirty="0"/>
              <a:t>Other slides</a:t>
            </a:r>
            <a:r>
              <a:rPr lang="en-US" altLang="en-US" baseline="0" dirty="0"/>
              <a:t> </a:t>
            </a:r>
            <a:r>
              <a:rPr lang="en-US" altLang="en-US" dirty="0"/>
              <a:t>have </a:t>
            </a:r>
            <a:r>
              <a:rPr lang="en-US" altLang="en-US" b="1" dirty="0"/>
              <a:t>Teacher Comments, </a:t>
            </a:r>
            <a:r>
              <a:rPr lang="en-US" altLang="en-US" dirty="0"/>
              <a:t>statements found useful during the piloting of the curriculum to enhance student learning.  </a:t>
            </a:r>
          </a:p>
          <a:p>
            <a:pPr eaLnBrk="1" hangingPunct="1">
              <a:spcBef>
                <a:spcPct val="0"/>
              </a:spcBef>
              <a:defRPr/>
            </a:pPr>
            <a:r>
              <a:rPr lang="en-US" altLang="en-US" dirty="0"/>
              <a:t>Some Teacher Comments are purposefully informal to be “student friendly”.  </a:t>
            </a:r>
          </a:p>
          <a:p>
            <a:pPr eaLnBrk="1" hangingPunct="1">
              <a:spcBef>
                <a:spcPct val="0"/>
              </a:spcBef>
              <a:defRPr/>
            </a:pPr>
            <a:r>
              <a:rPr lang="en-US" altLang="en-US" dirty="0"/>
              <a:t>In addition, some slides will provide suggested </a:t>
            </a:r>
            <a:r>
              <a:rPr lang="en-US" altLang="en-US" b="1" dirty="0"/>
              <a:t>Group</a:t>
            </a:r>
            <a:r>
              <a:rPr lang="en-US" altLang="en-US" dirty="0"/>
              <a:t> </a:t>
            </a:r>
            <a:r>
              <a:rPr lang="en-US" altLang="en-US" b="1" dirty="0"/>
              <a:t>Activities </a:t>
            </a:r>
            <a:r>
              <a:rPr lang="en-US" altLang="en-US" dirty="0"/>
              <a:t>to promote discussion.</a:t>
            </a:r>
            <a:r>
              <a:rPr lang="en-US" altLang="en-US" baseline="0" dirty="0"/>
              <a:t> </a:t>
            </a:r>
          </a:p>
          <a:p>
            <a:pPr eaLnBrk="1" hangingPunct="1">
              <a:spcBef>
                <a:spcPct val="0"/>
              </a:spcBef>
              <a:defRPr/>
            </a:pPr>
            <a:endParaRPr lang="en-US" altLang="en-US" dirty="0"/>
          </a:p>
          <a:p>
            <a:pPr eaLnBrk="1" hangingPunct="1">
              <a:spcBef>
                <a:spcPct val="0"/>
              </a:spcBef>
              <a:defRPr/>
            </a:pPr>
            <a:r>
              <a:rPr lang="en-US" altLang="en-US" dirty="0"/>
              <a:t>A </a:t>
            </a:r>
            <a:r>
              <a:rPr lang="en-US" altLang="en-US" b="1" i="1" dirty="0"/>
              <a:t>Bibliography/Resource List </a:t>
            </a:r>
            <a:r>
              <a:rPr lang="en-US" altLang="en-US" dirty="0"/>
              <a:t>for </a:t>
            </a:r>
            <a:r>
              <a:rPr lang="en-US" altLang="en-US" b="1" i="1" dirty="0"/>
              <a:t>Clearing the Smoke for Middle School Students: The Truth About Marijuana, Supplemental Marijuana Prevention Activities. Separate Teacher Notes </a:t>
            </a:r>
            <a:r>
              <a:rPr lang="en-US" altLang="en-US" b="0" i="0" baseline="0" dirty="0"/>
              <a:t>can be accessed by </a:t>
            </a:r>
            <a:r>
              <a:rPr lang="en-US" altLang="en-US" baseline="0" dirty="0"/>
              <a:t>registering for the Mobilizing Michigan…Protecting Our Kids from Marijuana Tool Kit, available at www.cvcoalition.org.</a:t>
            </a:r>
            <a:endParaRPr lang="en-US">
              <a:cs typeface="Calibri"/>
            </a:endParaRPr>
          </a:p>
          <a:p>
            <a:pPr eaLnBrk="1" hangingPunct="1">
              <a:spcBef>
                <a:spcPct val="0"/>
              </a:spcBef>
              <a:defRPr/>
            </a:pPr>
            <a:endParaRPr lang="en-US" altLang="en-US" dirty="0"/>
          </a:p>
          <a:p>
            <a:pPr eaLnBrk="1" hangingPunct="1">
              <a:spcBef>
                <a:spcPct val="0"/>
              </a:spcBef>
              <a:defRPr/>
            </a:pPr>
            <a:endParaRPr lang="en-US" altLang="en-US" dirty="0"/>
          </a:p>
          <a:p>
            <a:pPr>
              <a:defRPr/>
            </a:pPr>
            <a:endParaRPr 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5AAF3C4-9C4C-4A7E-AD2B-6D33758C5D3B}" type="slidenum">
              <a:rPr lang="en-US" smtClean="0">
                <a:latin typeface="Calibri" panose="020F0502020204030204" pitchFamily="34" charset="0"/>
              </a:rPr>
              <a:pPr/>
              <a:t>1</a:t>
            </a:fld>
            <a:endParaRPr lang="en-US">
              <a:latin typeface="Calibri" panose="020F0502020204030204" pitchFamily="34" charset="0"/>
            </a:endParaRPr>
          </a:p>
        </p:txBody>
      </p:sp>
    </p:spTree>
    <p:extLst>
      <p:ext uri="{BB962C8B-B14F-4D97-AF65-F5344CB8AC3E}">
        <p14:creationId xmlns:p14="http://schemas.microsoft.com/office/powerpoint/2010/main" val="177369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b="1" dirty="0">
                <a:latin typeface="+mn-lt"/>
              </a:rPr>
              <a:t>Teacher Comments:</a:t>
            </a:r>
          </a:p>
          <a:p>
            <a:pPr>
              <a:defRPr/>
            </a:pPr>
            <a:endParaRPr lang="en-US" altLang="en-US" dirty="0">
              <a:latin typeface="+mn-lt"/>
            </a:endParaRPr>
          </a:p>
          <a:p>
            <a:pPr>
              <a:defRPr/>
            </a:pPr>
            <a:r>
              <a:rPr lang="en-US" altLang="en-US" dirty="0">
                <a:latin typeface="+mn-lt"/>
              </a:rPr>
              <a:t>There can be many negative long term effects when someone uses marijuana.</a:t>
            </a:r>
            <a:r>
              <a:rPr lang="en-US" altLang="en-US" dirty="0"/>
              <a:t> </a:t>
            </a:r>
            <a:endParaRPr lang="en-US" altLang="en-US" dirty="0">
              <a:latin typeface="+mn-lt"/>
              <a:cs typeface="Calibri"/>
            </a:endParaRPr>
          </a:p>
          <a:p>
            <a:pPr>
              <a:defRPr/>
            </a:pPr>
            <a:r>
              <a:rPr lang="en-US" dirty="0">
                <a:hlinkClick r:id="rId3"/>
              </a:rPr>
              <a:t>Marijuana use in teenage years may hinder brain development, study finds - UPI.com</a:t>
            </a:r>
            <a:endParaRPr lang="en-US" dirty="0"/>
          </a:p>
          <a:p>
            <a:pPr>
              <a:defRPr/>
            </a:pPr>
            <a:endParaRPr lang="en-US" dirty="0"/>
          </a:p>
          <a:p>
            <a:pPr>
              <a:defRPr/>
            </a:pPr>
            <a:r>
              <a:rPr lang="en-US" i="1" dirty="0"/>
              <a:t>Marijuana Drug Facts, </a:t>
            </a:r>
            <a:r>
              <a:rPr lang="en-US" dirty="0"/>
              <a:t>December 2019, National Institute on Drug Abuse (NIDA)   </a:t>
            </a:r>
            <a:endParaRPr lang="en-US" dirty="0">
              <a:cs typeface="Calibri"/>
            </a:endParaRPr>
          </a:p>
          <a:p>
            <a:pPr marL="0" marR="0" lvl="0" indent="0" algn="l" defTabSz="914400">
              <a:lnSpc>
                <a:spcPct val="100000"/>
              </a:lnSpc>
              <a:spcBef>
                <a:spcPct val="30000"/>
              </a:spcBef>
              <a:spcAft>
                <a:spcPct val="0"/>
              </a:spcAft>
              <a:buNone/>
              <a:tabLst/>
              <a:defRPr/>
            </a:pPr>
            <a:r>
              <a:rPr lang="en-US" u="sng" dirty="0">
                <a:hlinkClick r:id="rId4">
                  <a:extLst>
                    <a:ext uri="{A12FA001-AC4F-418D-AE19-62706E023703}">
                      <ahyp:hlinkClr xmlns:ahyp="http://schemas.microsoft.com/office/drawing/2018/hyperlinkcolor" val="tx"/>
                    </a:ext>
                  </a:extLst>
                </a:hlinkClick>
              </a:rPr>
              <a:t>http</a:t>
            </a:r>
            <a:r>
              <a:rPr lang="en-US" u="sng" kern="1200" dirty="0">
                <a:effectLst/>
                <a:hlinkClick r:id="rId4">
                  <a:extLst>
                    <a:ext uri="{A12FA001-AC4F-418D-AE19-62706E023703}">
                      <ahyp:hlinkClr xmlns:ahyp="http://schemas.microsoft.com/office/drawing/2018/hyperlinkcolor" val="tx"/>
                    </a:ext>
                  </a:extLst>
                </a:hlinkClick>
              </a:rPr>
              <a:t>://</a:t>
            </a:r>
            <a:r>
              <a:rPr lang="en-US" u="sng" dirty="0">
                <a:hlinkClick r:id="rId4">
                  <a:extLst>
                    <a:ext uri="{A12FA001-AC4F-418D-AE19-62706E023703}">
                      <ahyp:hlinkClr xmlns:ahyp="http://schemas.microsoft.com/office/drawing/2018/hyperlinkcolor" val="tx"/>
                    </a:ext>
                  </a:extLst>
                </a:hlinkClick>
              </a:rPr>
              <a:t>www</a:t>
            </a:r>
            <a:r>
              <a:rPr lang="en-US" u="sng" kern="1200" dirty="0">
                <a:effectLst/>
                <a:hlinkClick r:id="rId4">
                  <a:extLst>
                    <a:ext uri="{A12FA001-AC4F-418D-AE19-62706E023703}">
                      <ahyp:hlinkClr xmlns:ahyp="http://schemas.microsoft.com/office/drawing/2018/hyperlinkcolor" val="tx"/>
                    </a:ext>
                  </a:extLst>
                </a:hlinkClick>
              </a:rPr>
              <a:t>.</a:t>
            </a:r>
            <a:r>
              <a:rPr lang="en-US" u="sng" dirty="0">
                <a:hlinkClick r:id="rId4">
                  <a:extLst>
                    <a:ext uri="{A12FA001-AC4F-418D-AE19-62706E023703}">
                      <ahyp:hlinkClr xmlns:ahyp="http://schemas.microsoft.com/office/drawing/2018/hyperlinkcolor" val="tx"/>
                    </a:ext>
                  </a:extLst>
                </a:hlinkClick>
              </a:rPr>
              <a:t>drugabuse</a:t>
            </a:r>
            <a:r>
              <a:rPr lang="en-US" u="sng" kern="1200" dirty="0">
                <a:effectLst/>
                <a:hlinkClick r:id="rId4">
                  <a:extLst>
                    <a:ext uri="{A12FA001-AC4F-418D-AE19-62706E023703}">
                      <ahyp:hlinkClr xmlns:ahyp="http://schemas.microsoft.com/office/drawing/2018/hyperlinkcolor" val="tx"/>
                    </a:ext>
                  </a:extLst>
                </a:hlinkClick>
              </a:rPr>
              <a:t>.</a:t>
            </a:r>
            <a:r>
              <a:rPr lang="en-US" u="sng" dirty="0">
                <a:hlinkClick r:id="rId4">
                  <a:extLst>
                    <a:ext uri="{A12FA001-AC4F-418D-AE19-62706E023703}">
                      <ahyp:hlinkClr xmlns:ahyp="http://schemas.microsoft.com/office/drawing/2018/hyperlinkcolor" val="tx"/>
                    </a:ext>
                  </a:extLst>
                </a:hlinkClick>
              </a:rPr>
              <a:t>gov</a:t>
            </a:r>
            <a:r>
              <a:rPr lang="en-US" u="sng" kern="1200" dirty="0">
                <a:effectLst/>
                <a:hlinkClick r:id="rId4">
                  <a:extLst>
                    <a:ext uri="{A12FA001-AC4F-418D-AE19-62706E023703}">
                      <ahyp:hlinkClr xmlns:ahyp="http://schemas.microsoft.com/office/drawing/2018/hyperlinkcolor" val="tx"/>
                    </a:ext>
                  </a:extLst>
                </a:hlinkClick>
              </a:rPr>
              <a:t>/</a:t>
            </a:r>
            <a:r>
              <a:rPr lang="en-US" u="sng" dirty="0">
                <a:hlinkClick r:id="rId4">
                  <a:extLst>
                    <a:ext uri="{A12FA001-AC4F-418D-AE19-62706E023703}">
                      <ahyp:hlinkClr xmlns:ahyp="http://schemas.microsoft.com/office/drawing/2018/hyperlinkcolor" val="tx"/>
                    </a:ext>
                  </a:extLst>
                </a:hlinkClick>
              </a:rPr>
              <a:t>publications</a:t>
            </a:r>
            <a:r>
              <a:rPr lang="en-US" u="sng" kern="1200" dirty="0">
                <a:effectLst/>
                <a:hlinkClick r:id="rId4">
                  <a:extLst>
                    <a:ext uri="{A12FA001-AC4F-418D-AE19-62706E023703}">
                      <ahyp:hlinkClr xmlns:ahyp="http://schemas.microsoft.com/office/drawing/2018/hyperlinkcolor" val="tx"/>
                    </a:ext>
                  </a:extLst>
                </a:hlinkClick>
              </a:rPr>
              <a:t>/</a:t>
            </a:r>
            <a:r>
              <a:rPr lang="en-US" u="sng" dirty="0">
                <a:hlinkClick r:id="rId4">
                  <a:extLst>
                    <a:ext uri="{A12FA001-AC4F-418D-AE19-62706E023703}">
                      <ahyp:hlinkClr xmlns:ahyp="http://schemas.microsoft.com/office/drawing/2018/hyperlinkcolor" val="tx"/>
                    </a:ext>
                  </a:extLst>
                </a:hlinkClick>
              </a:rPr>
              <a:t>drugfacts</a:t>
            </a:r>
            <a:r>
              <a:rPr lang="en-US" u="sng" kern="1200" dirty="0">
                <a:effectLst/>
                <a:hlinkClick r:id="rId4">
                  <a:extLst>
                    <a:ext uri="{A12FA001-AC4F-418D-AE19-62706E023703}">
                      <ahyp:hlinkClr xmlns:ahyp="http://schemas.microsoft.com/office/drawing/2018/hyperlinkcolor" val="tx"/>
                    </a:ext>
                  </a:extLst>
                </a:hlinkClick>
              </a:rPr>
              <a:t>/marijuana</a:t>
            </a:r>
            <a:endParaRPr lang="en-US">
              <a:hlinkClick r:id="rId4">
                <a:extLst>
                  <a:ext uri="{A12FA001-AC4F-418D-AE19-62706E023703}">
                    <ahyp:hlinkClr xmlns:ahyp="http://schemas.microsoft.com/office/drawing/2018/hyperlinkcolor" val="tx"/>
                  </a:ext>
                </a:extLst>
              </a:hlinkClick>
            </a:endParaRPr>
          </a:p>
          <a:p>
            <a:pPr>
              <a:defRPr/>
            </a:pPr>
            <a:endParaRPr lang="en-US" altLang="en-US" dirty="0"/>
          </a:p>
          <a:p>
            <a:pPr>
              <a:defRPr/>
            </a:pPr>
            <a:endParaRPr lang="en-US" altLang="en-US" dirty="0">
              <a:cs typeface="Calibri"/>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6986FC-0C1D-44ED-949F-222EBE77A257}" type="slidenum">
              <a:rPr lang="en-US" altLang="en-US" smtClean="0"/>
              <a:pPr>
                <a:spcBef>
                  <a:spcPct val="0"/>
                </a:spcBef>
              </a:pPr>
              <a:t>10</a:t>
            </a:fld>
            <a:endParaRPr lang="en-US" altLang="en-US"/>
          </a:p>
        </p:txBody>
      </p:sp>
    </p:spTree>
    <p:extLst>
      <p:ext uri="{BB962C8B-B14F-4D97-AF65-F5344CB8AC3E}">
        <p14:creationId xmlns:p14="http://schemas.microsoft.com/office/powerpoint/2010/main" val="2261887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i="1" dirty="0"/>
              <a:t>Marijuana: Facts for Teens, </a:t>
            </a:r>
            <a:r>
              <a:rPr lang="en-US" dirty="0"/>
              <a:t>2017, National Institute on Drug Abuse (NIDA)</a:t>
            </a:r>
            <a:endParaRPr lang="en-US" dirty="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mn-lt"/>
                <a:ea typeface="+mn-ea"/>
                <a:cs typeface="+mn-cs"/>
                <a:hlinkClick r:id="rId3"/>
              </a:rPr>
              <a:t>https://d14rmgtrwzf5a.cloudfront.net/sites/default/files/marijuana_teens.pdf</a:t>
            </a:r>
            <a:endParaRPr lang="en-US" sz="1200" kern="1200">
              <a:solidFill>
                <a:schemeClr val="tx1"/>
              </a:solidFill>
              <a:effectLst/>
              <a:latin typeface="+mn-lt"/>
              <a:cs typeface="Calibri"/>
            </a:endParaRP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pPr>
              <a:defRPr/>
            </a:pPr>
            <a:fld id="{BFD47516-2830-4FC7-BB03-4F7580DCAFE4}" type="slidenum">
              <a:rPr lang="en-US" smtClean="0"/>
              <a:pPr>
                <a:defRPr/>
              </a:pPr>
              <a:t>11</a:t>
            </a:fld>
            <a:endParaRPr lang="en-US"/>
          </a:p>
        </p:txBody>
      </p:sp>
    </p:spTree>
    <p:extLst>
      <p:ext uri="{BB962C8B-B14F-4D97-AF65-F5344CB8AC3E}">
        <p14:creationId xmlns:p14="http://schemas.microsoft.com/office/powerpoint/2010/main" val="1440869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mn-lt"/>
                <a:ea typeface="+mn-ea"/>
                <a:cs typeface="+mn-cs"/>
              </a:rPr>
              <a:t>Teacher Notes: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kern="1200" dirty="0">
              <a:solidFill>
                <a:schemeClr val="tx1"/>
              </a:solidFill>
              <a:effectLst/>
              <a:latin typeface="+mn-lt"/>
              <a:ea typeface="+mn-ea"/>
              <a:cs typeface="+mn-cs"/>
            </a:endParaRPr>
          </a:p>
          <a:p>
            <a:pPr fontAlgn="base"/>
            <a:r>
              <a:rPr lang="en-US" sz="1200" b="1" i="0" u="none" strike="noStrike" kern="1200" dirty="0">
                <a:solidFill>
                  <a:schemeClr val="tx1"/>
                </a:solidFill>
                <a:effectLst/>
                <a:latin typeface="+mn-lt"/>
                <a:ea typeface="+mn-ea"/>
                <a:cs typeface="+mn-cs"/>
              </a:rPr>
              <a:t>A Rise in Marijuana’s THC Levels </a:t>
            </a:r>
          </a:p>
          <a:p>
            <a:pPr fontAlgn="base"/>
            <a:r>
              <a:rPr lang="en-US" sz="1200" b="0" i="0" u="none" strike="noStrike" kern="1200" dirty="0">
                <a:solidFill>
                  <a:schemeClr val="tx1"/>
                </a:solidFill>
                <a:effectLst/>
                <a:latin typeface="+mn-lt"/>
                <a:ea typeface="+mn-ea"/>
                <a:cs typeface="+mn-cs"/>
              </a:rPr>
              <a:t>The amount of THC in marijuana has been increasing steadily over the past few decades.</a:t>
            </a:r>
            <a:r>
              <a:rPr lang="en-US" sz="1200" b="0" i="0" u="none" strike="noStrike" kern="1200" baseline="30000" dirty="0">
                <a:solidFill>
                  <a:schemeClr val="tx1"/>
                </a:solidFill>
                <a:effectLst/>
                <a:latin typeface="+mn-lt"/>
                <a:ea typeface="+mn-ea"/>
                <a:cs typeface="+mn-cs"/>
              </a:rPr>
              <a:t>  </a:t>
            </a:r>
          </a:p>
          <a:p>
            <a:pPr fontAlgn="base"/>
            <a:r>
              <a:rPr lang="en-US" sz="1200" b="0" i="0" u="none" strike="noStrike" kern="1200" dirty="0">
                <a:solidFill>
                  <a:schemeClr val="tx1"/>
                </a:solidFill>
                <a:effectLst/>
                <a:latin typeface="+mn-lt"/>
                <a:ea typeface="+mn-ea"/>
                <a:cs typeface="+mn-cs"/>
              </a:rPr>
              <a:t>When</a:t>
            </a:r>
            <a:r>
              <a:rPr lang="en-US" sz="1200" b="0" i="0" u="none" strike="noStrike" kern="1200" baseline="0" dirty="0">
                <a:solidFill>
                  <a:schemeClr val="tx1"/>
                </a:solidFill>
                <a:effectLst/>
                <a:latin typeface="+mn-lt"/>
                <a:ea typeface="+mn-ea"/>
                <a:cs typeface="+mn-cs"/>
              </a:rPr>
              <a:t> people begin to use</a:t>
            </a:r>
            <a:r>
              <a:rPr lang="en-US" sz="1200" b="0" i="0" u="none" strike="noStrike" kern="1200" dirty="0">
                <a:solidFill>
                  <a:schemeClr val="tx1"/>
                </a:solidFill>
                <a:effectLst/>
                <a:latin typeface="+mn-lt"/>
                <a:ea typeface="+mn-ea"/>
                <a:cs typeface="+mn-cs"/>
              </a:rPr>
              <a:t> marijuana they have a greater chance of harmful reactions to high THC levels.</a:t>
            </a:r>
          </a:p>
          <a:p>
            <a:pPr fontAlgn="base"/>
            <a:r>
              <a:rPr lang="en-US" sz="1200" b="0" i="0" u="none" strike="noStrike" kern="1200" dirty="0">
                <a:solidFill>
                  <a:schemeClr val="tx1"/>
                </a:solidFill>
                <a:effectLst/>
                <a:latin typeface="+mn-lt"/>
                <a:ea typeface="+mn-ea"/>
                <a:cs typeface="+mn-cs"/>
              </a:rPr>
              <a:t>The popularity of edibles increases the chance of harmful reactions. </a:t>
            </a:r>
          </a:p>
          <a:p>
            <a:pPr fontAlgn="base"/>
            <a:r>
              <a:rPr lang="en-US" sz="1200" b="0" i="0" u="none" strike="noStrike" kern="1200" dirty="0">
                <a:solidFill>
                  <a:schemeClr val="tx1"/>
                </a:solidFill>
                <a:effectLst/>
                <a:latin typeface="+mn-lt"/>
                <a:ea typeface="+mn-ea"/>
                <a:cs typeface="+mn-cs"/>
              </a:rPr>
              <a:t>Edibles take longer to digest and produce a high. </a:t>
            </a:r>
          </a:p>
          <a:p>
            <a:pPr fontAlgn="base"/>
            <a:r>
              <a:rPr lang="en-US" sz="1200" b="0" i="0" u="none" strike="noStrike" kern="1200" dirty="0">
                <a:solidFill>
                  <a:schemeClr val="tx1"/>
                </a:solidFill>
                <a:effectLst/>
                <a:latin typeface="+mn-lt"/>
                <a:ea typeface="+mn-ea"/>
                <a:cs typeface="+mn-cs"/>
              </a:rPr>
              <a:t>Therefore, people may consume more to feel the effects faster, leading to dangerous results. </a:t>
            </a:r>
          </a:p>
          <a:p>
            <a:pPr fontAlgn="base"/>
            <a:r>
              <a:rPr lang="en-US" sz="1200" b="0" i="0" u="none" strike="noStrike" kern="1200" dirty="0">
                <a:solidFill>
                  <a:schemeClr val="tx1"/>
                </a:solidFill>
                <a:effectLst/>
                <a:latin typeface="+mn-lt"/>
                <a:ea typeface="+mn-ea"/>
                <a:cs typeface="+mn-cs"/>
              </a:rPr>
              <a:t>Higher THC levels can result in a greater risk for addiction </a:t>
            </a:r>
          </a:p>
          <a:p>
            <a:pPr fontAlgn="base"/>
            <a:endParaRPr lang="en-US" sz="1200" b="0" i="0" u="none" strike="noStrike" kern="1200" dirty="0">
              <a:solidFill>
                <a:schemeClr val="tx1"/>
              </a:solidFill>
              <a:effectLst/>
              <a:latin typeface="+mn-lt"/>
              <a:ea typeface="+mn-ea"/>
              <a:cs typeface="+mn-cs"/>
            </a:endParaRPr>
          </a:p>
          <a:p>
            <a:pPr fontAlgn="base"/>
            <a:r>
              <a:rPr lang="en-US" sz="1200" i="1" kern="1200" dirty="0">
                <a:solidFill>
                  <a:schemeClr val="tx1"/>
                </a:solidFill>
                <a:effectLst/>
                <a:latin typeface="+mn-lt"/>
                <a:ea typeface="+mn-ea"/>
                <a:cs typeface="+mn-cs"/>
              </a:rPr>
              <a:t>Marijuana Drug Facts, </a:t>
            </a:r>
            <a:r>
              <a:rPr lang="en-US" sz="1200" i="0" kern="1200" dirty="0">
                <a:solidFill>
                  <a:schemeClr val="tx1"/>
                </a:solidFill>
                <a:effectLst/>
                <a:latin typeface="+mn-lt"/>
                <a:ea typeface="+mn-ea"/>
                <a:cs typeface="+mn-cs"/>
              </a:rPr>
              <a:t>December</a:t>
            </a:r>
            <a:r>
              <a:rPr lang="en-US" sz="1200" i="0" kern="1200" baseline="0" dirty="0">
                <a:solidFill>
                  <a:schemeClr val="tx1"/>
                </a:solidFill>
                <a:effectLst/>
                <a:latin typeface="+mn-lt"/>
                <a:ea typeface="+mn-ea"/>
                <a:cs typeface="+mn-cs"/>
              </a:rPr>
              <a:t> 2019</a:t>
            </a:r>
            <a:r>
              <a:rPr lang="en-US" sz="1200" kern="1200" dirty="0">
                <a:solidFill>
                  <a:schemeClr val="tx1"/>
                </a:solidFill>
                <a:effectLst/>
                <a:latin typeface="+mn-lt"/>
                <a:ea typeface="+mn-ea"/>
                <a:cs typeface="+mn-cs"/>
              </a:rPr>
              <a:t>, National Institute on Drug Abuse (NIDA)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mn-lt"/>
                <a:ea typeface="+mn-ea"/>
                <a:cs typeface="+mn-cs"/>
                <a:hlinkClick r:id="rId3"/>
              </a:rPr>
              <a:t>http://www.drugabuse.gov/publications/drugfacts/marijuana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FD47516-2830-4FC7-BB03-4F7580DCAFE4}" type="slidenum">
              <a:rPr lang="en-US" smtClean="0"/>
              <a:pPr>
                <a:defRPr/>
              </a:pPr>
              <a:t>12</a:t>
            </a:fld>
            <a:endParaRPr lang="en-US"/>
          </a:p>
        </p:txBody>
      </p:sp>
    </p:spTree>
    <p:extLst>
      <p:ext uri="{BB962C8B-B14F-4D97-AF65-F5344CB8AC3E}">
        <p14:creationId xmlns:p14="http://schemas.microsoft.com/office/powerpoint/2010/main" val="3853051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Teacher Notes:</a:t>
            </a:r>
          </a:p>
          <a:p>
            <a:pPr eaLnBrk="1" hangingPunct="1">
              <a:spcBef>
                <a:spcPct val="0"/>
              </a:spcBef>
            </a:pPr>
            <a:endParaRPr lang="en-US" altLang="en-US" dirty="0"/>
          </a:p>
          <a:p>
            <a:pPr eaLnBrk="1" hangingPunct="1">
              <a:spcBef>
                <a:spcPct val="0"/>
              </a:spcBef>
            </a:pPr>
            <a:r>
              <a:rPr lang="en-US" altLang="en-US" dirty="0"/>
              <a:t>It is estimated that 9% (about 1 in 11) of adults who use marijuana will become dependent on it. </a:t>
            </a:r>
          </a:p>
          <a:p>
            <a:pPr eaLnBrk="1" hangingPunct="1">
              <a:spcBef>
                <a:spcPct val="0"/>
              </a:spcBef>
            </a:pPr>
            <a:r>
              <a:rPr lang="en-US" altLang="en-US" dirty="0"/>
              <a:t>The number goes up to about 1 in 6 in those who start using in their teens and to 25–50 percent (up to 5 out of 10) among daily users. </a:t>
            </a:r>
          </a:p>
          <a:p>
            <a:pPr eaLnBrk="1" hangingPunct="1">
              <a:spcBef>
                <a:spcPct val="0"/>
              </a:spcBef>
            </a:pPr>
            <a:endParaRPr lang="en-US" altLang="en-US" i="1" dirty="0"/>
          </a:p>
          <a:p>
            <a:pPr marL="0" marR="0" indent="0" algn="l" defTabSz="914400" rtl="0" eaLnBrk="1" fontAlgn="base" latinLnBrk="0" hangingPunct="1">
              <a:lnSpc>
                <a:spcPct val="100000"/>
              </a:lnSpc>
              <a:spcBef>
                <a:spcPct val="0"/>
              </a:spcBef>
              <a:spcAft>
                <a:spcPct val="0"/>
              </a:spcAft>
              <a:buClrTx/>
              <a:buSzTx/>
              <a:buFontTx/>
              <a:buNone/>
              <a:tabLst/>
              <a:defRPr/>
            </a:pPr>
            <a:r>
              <a:rPr lang="en-US" sz="1200" i="1" kern="1200" dirty="0">
                <a:solidFill>
                  <a:schemeClr val="tx1"/>
                </a:solidFill>
                <a:effectLst/>
                <a:latin typeface="+mn-lt"/>
                <a:ea typeface="+mn-ea"/>
                <a:cs typeface="+mn-cs"/>
              </a:rPr>
              <a:t>Marijuana:  Facts for Teens, </a:t>
            </a:r>
            <a:r>
              <a:rPr lang="en-US" sz="1200" kern="1200" dirty="0">
                <a:solidFill>
                  <a:schemeClr val="tx1"/>
                </a:solidFill>
                <a:effectLst/>
                <a:latin typeface="+mn-lt"/>
                <a:ea typeface="+mn-ea"/>
                <a:cs typeface="+mn-cs"/>
              </a:rPr>
              <a:t>2017,</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National Institute on Drug Abuse (NIDA)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u="sng" kern="1200" dirty="0">
                <a:solidFill>
                  <a:schemeClr val="tx1"/>
                </a:solidFill>
                <a:effectLst/>
                <a:latin typeface="+mn-lt"/>
                <a:ea typeface="+mn-ea"/>
                <a:cs typeface="+mn-cs"/>
                <a:hlinkClick r:id="rId3"/>
              </a:rPr>
              <a:t>https://d14rmgtrwzf5a.cloudfront.net/sites/default/files/marijuana_teens.pdf</a:t>
            </a:r>
            <a:endParaRPr lang="en-US" sz="1200" kern="1200" dirty="0">
              <a:solidFill>
                <a:schemeClr val="tx1"/>
              </a:solidFill>
              <a:effectLst/>
              <a:latin typeface="+mn-lt"/>
              <a:ea typeface="+mn-ea"/>
              <a:cs typeface="+mn-cs"/>
            </a:endParaRPr>
          </a:p>
          <a:p>
            <a:pPr eaLnBrk="1" hangingPunct="1">
              <a:spcBef>
                <a:spcPct val="0"/>
              </a:spcBef>
            </a:pPr>
            <a:endParaRPr lang="en-US" altLang="en-US" i="1" dirty="0"/>
          </a:p>
          <a:p>
            <a:r>
              <a:rPr lang="en-US" altLang="en-US" dirty="0"/>
              <a:t>Twelfth graders in states that have passed medical marijuana use at significantly higher rates than 12</a:t>
            </a:r>
            <a:r>
              <a:rPr lang="en-US" altLang="en-US" baseline="30000" dirty="0"/>
              <a:t>th</a:t>
            </a:r>
            <a:r>
              <a:rPr lang="en-US" altLang="en-US" dirty="0"/>
              <a:t> graders in states without medical marijuana. </a:t>
            </a:r>
            <a:endParaRPr lang="en-US" altLang="en-US" dirty="0">
              <a:cs typeface="Calibri"/>
            </a:endParaRPr>
          </a:p>
          <a:p>
            <a:r>
              <a:rPr lang="en-US" altLang="en-US" dirty="0"/>
              <a:t>Monitoring the Future</a:t>
            </a:r>
            <a:r>
              <a:rPr lang="en-US" altLang="en-US" baseline="0" dirty="0"/>
              <a:t> </a:t>
            </a:r>
            <a:r>
              <a:rPr lang="en-US" altLang="en-US" dirty="0"/>
              <a:t>2020       http://monitoringthefuture.org/</a:t>
            </a:r>
            <a:endParaRPr lang="en-US" altLang="en-US" dirty="0">
              <a:cs typeface="Calibri"/>
            </a:endParaRPr>
          </a:p>
          <a:p>
            <a:endParaRPr lang="en-US" altLang="en-US" dirty="0"/>
          </a:p>
          <a:p>
            <a:endParaRPr lang="en-US" altLang="en-US" dirty="0"/>
          </a:p>
          <a:p>
            <a:endParaRPr lang="en-US" altLang="en-US" dirty="0"/>
          </a:p>
          <a:p>
            <a:endParaRPr lang="en-US" altLang="en-US" dirty="0"/>
          </a:p>
          <a:p>
            <a:pPr eaLnBrk="1" hangingPunct="1">
              <a:spcBef>
                <a:spcPct val="0"/>
              </a:spcBef>
            </a:pPr>
            <a:endParaRPr lang="en-US"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EC02DC-5CEB-4EFB-B799-817E8C9F168D}" type="slidenum">
              <a:rPr lang="en-US" altLang="en-US" smtClean="0"/>
              <a:pPr>
                <a:spcBef>
                  <a:spcPct val="0"/>
                </a:spcBef>
              </a:pPr>
              <a:t>13</a:t>
            </a:fld>
            <a:endParaRPr lang="en-US" altLang="en-US"/>
          </a:p>
        </p:txBody>
      </p:sp>
    </p:spTree>
    <p:extLst>
      <p:ext uri="{BB962C8B-B14F-4D97-AF65-F5344CB8AC3E}">
        <p14:creationId xmlns:p14="http://schemas.microsoft.com/office/powerpoint/2010/main" val="3233504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Click on this slide to bring up definition</a:t>
            </a:r>
          </a:p>
          <a:p>
            <a:pPr eaLnBrk="1" hangingPunct="1">
              <a:spcBef>
                <a:spcPct val="0"/>
              </a:spcBef>
            </a:pPr>
            <a:endParaRPr lang="en-US" altLang="en-US" b="1"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0" i="1" dirty="0"/>
              <a:t>Marijuana Research Report</a:t>
            </a:r>
            <a:r>
              <a:rPr lang="en-US" altLang="en-US" b="0" dirty="0"/>
              <a:t> July 2020</a:t>
            </a:r>
            <a:endParaRPr lang="en-US" altLang="en-US" b="1" dirty="0"/>
          </a:p>
          <a:p>
            <a:pPr eaLnBrk="1" hangingPunct="1">
              <a:spcBef>
                <a:spcPct val="0"/>
              </a:spcBef>
            </a:pPr>
            <a:r>
              <a:rPr lang="en-US" altLang="en-US" b="0" dirty="0"/>
              <a:t>https://www.drugabuse.gov/publications/research-reports/marijuana/marijuana-addictive</a:t>
            </a:r>
          </a:p>
          <a:p>
            <a:endParaRPr lang="en-US" altLang="en-US" dirty="0"/>
          </a:p>
          <a:p>
            <a:endParaRPr lang="en-US" altLang="en-US" dirty="0"/>
          </a:p>
          <a:p>
            <a:endParaRPr lang="en-US" altLang="en-US" dirty="0"/>
          </a:p>
          <a:p>
            <a:pPr eaLnBrk="1" hangingPunct="1">
              <a:spcBef>
                <a:spcPct val="0"/>
              </a:spcBef>
            </a:pPr>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CFE5F9-2E07-4C2A-BF7F-64F289B9D664}" type="slidenum">
              <a:rPr lang="en-US" altLang="en-US" smtClean="0"/>
              <a:pPr>
                <a:spcBef>
                  <a:spcPct val="0"/>
                </a:spcBef>
              </a:pPr>
              <a:t>14</a:t>
            </a:fld>
            <a:endParaRPr lang="en-US" altLang="en-US"/>
          </a:p>
        </p:txBody>
      </p:sp>
    </p:spTree>
    <p:extLst>
      <p:ext uri="{BB962C8B-B14F-4D97-AF65-F5344CB8AC3E}">
        <p14:creationId xmlns:p14="http://schemas.microsoft.com/office/powerpoint/2010/main" val="206413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i="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n-ea"/>
                <a:cs typeface="+mn-cs"/>
              </a:rPr>
              <a:t>Marijuana: Facts for Teens, </a:t>
            </a:r>
            <a:r>
              <a:rPr lang="en-US" sz="1200" kern="1200" dirty="0">
                <a:solidFill>
                  <a:schemeClr val="tx1"/>
                </a:solidFill>
                <a:effectLst/>
                <a:latin typeface="+mn-lt"/>
                <a:ea typeface="+mn-ea"/>
                <a:cs typeface="+mn-cs"/>
              </a:rPr>
              <a:t>2017, National Institute on Drug Abuse (NIDA)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mn-lt"/>
                <a:ea typeface="+mn-ea"/>
                <a:cs typeface="+mn-cs"/>
                <a:hlinkClick r:id="rId3"/>
              </a:rPr>
              <a:t>https://d14rmgtrwzf5a.cloudfront.net/sites/default/files/marijuana_teens.pdf</a:t>
            </a:r>
            <a:endParaRPr lang="en-US" sz="1200" kern="1200" dirty="0">
              <a:solidFill>
                <a:schemeClr val="tx1"/>
              </a:solidFill>
              <a:effectLst/>
              <a:latin typeface="+mn-lt"/>
              <a:ea typeface="+mn-ea"/>
              <a:cs typeface="+mn-cs"/>
            </a:endParaRPr>
          </a:p>
          <a:p>
            <a:endParaRPr lang="en-US" i="1" dirty="0"/>
          </a:p>
          <a:p>
            <a:endParaRPr lang="en-US" alt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2D37C2-88FF-4FE7-9EC6-9B1DEFB1E34F}" type="slidenum">
              <a:rPr lang="en-US" altLang="en-US" smtClean="0"/>
              <a:pPr>
                <a:spcBef>
                  <a:spcPct val="0"/>
                </a:spcBef>
              </a:pPr>
              <a:t>15</a:t>
            </a:fld>
            <a:endParaRPr lang="en-US" altLang="en-US"/>
          </a:p>
        </p:txBody>
      </p:sp>
    </p:spTree>
    <p:extLst>
      <p:ext uri="{BB962C8B-B14F-4D97-AF65-F5344CB8AC3E}">
        <p14:creationId xmlns:p14="http://schemas.microsoft.com/office/powerpoint/2010/main" val="914011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Video: Click on</a:t>
            </a:r>
            <a:r>
              <a:rPr lang="en-US" b="0" baseline="0" dirty="0"/>
              <a:t> the black box.</a:t>
            </a:r>
            <a:br>
              <a:rPr lang="en-US" b="0" dirty="0"/>
            </a:br>
            <a:r>
              <a:rPr lang="en-US" b="0" i="1" dirty="0"/>
              <a:t>Why Are Drugs So Hard to Quit </a:t>
            </a:r>
            <a:r>
              <a:rPr lang="en-US" b="0" dirty="0"/>
              <a:t>(2:03 minutes) </a:t>
            </a:r>
          </a:p>
          <a:p>
            <a:r>
              <a:rPr lang="en-US" b="0" dirty="0"/>
              <a:t>https://www.youtube.com/watch?v=Xbk35VFpUPI&amp;t=9s    (link to video if needed)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This brief video provides information regarding addiction.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p>
          <a:p>
            <a:r>
              <a:rPr lang="en-US" altLang="en-US" b="1" dirty="0"/>
              <a:t>After showing the video, ask the following questions.</a:t>
            </a:r>
          </a:p>
          <a:p>
            <a:r>
              <a:rPr lang="en-US" altLang="en-US" b="1" dirty="0"/>
              <a:t>Discussion Questions: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t>What is the definition of addiction in the video? </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dirty="0">
                <a:latin typeface="Constantia" panose="02030602050306030303" pitchFamily="18" charset="0"/>
              </a:rPr>
              <a:t>Feeling a strong urge to keep taking a drug even when it is causing harm. </a:t>
            </a:r>
          </a:p>
          <a:p>
            <a:pPr marL="171450" indent="-171450">
              <a:buFont typeface="Arial" panose="020B0604020202020204" pitchFamily="34" charset="0"/>
              <a:buChar char="•"/>
            </a:pPr>
            <a:r>
              <a:rPr lang="en-US" altLang="en-US" dirty="0"/>
              <a:t>When someone becomes addicted to marijuana or other drugs, what problems can they have? </a:t>
            </a:r>
          </a:p>
          <a:p>
            <a:pPr marL="457200" lvl="1" indent="0">
              <a:buFont typeface="Arial" panose="020B0604020202020204" pitchFamily="34" charset="0"/>
              <a:buNone/>
            </a:pPr>
            <a:r>
              <a:rPr lang="en-US" altLang="en-US" dirty="0"/>
              <a:t>Answers can include poor grades, problems with friends and family, legal problems, difficulty playing sports, etc.</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p>
          <a:p>
            <a:endParaRPr lang="en-US" b="0"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A6272F-043F-4EFD-A0FC-B21199D45EDF}" type="slidenum">
              <a:rPr lang="en-US" smtClean="0">
                <a:latin typeface="Calibri" panose="020F0502020204030204" pitchFamily="34" charset="0"/>
              </a:rPr>
              <a:pPr/>
              <a:t>16</a:t>
            </a:fld>
            <a:endParaRPr lang="en-US">
              <a:latin typeface="Calibri" panose="020F0502020204030204" pitchFamily="34" charset="0"/>
            </a:endParaRPr>
          </a:p>
        </p:txBody>
      </p:sp>
    </p:spTree>
    <p:extLst>
      <p:ext uri="{BB962C8B-B14F-4D97-AF65-F5344CB8AC3E}">
        <p14:creationId xmlns:p14="http://schemas.microsoft.com/office/powerpoint/2010/main" val="1570744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en-US" altLang="en-US" b="1" dirty="0"/>
              <a:t>STOP THIS SLIDE AFTER THE QUESTION  “Why Do Some Teens Try Marijuana?”. </a:t>
            </a:r>
          </a:p>
          <a:p>
            <a:endParaRPr lang="en-US" altLang="en-US" b="1" dirty="0"/>
          </a:p>
          <a:p>
            <a:r>
              <a:rPr lang="en-US" altLang="en-US" b="1" dirty="0"/>
              <a:t>Group Activity: </a:t>
            </a:r>
          </a:p>
          <a:p>
            <a:endParaRPr lang="en-US" altLang="en-US" dirty="0"/>
          </a:p>
          <a:p>
            <a:pPr>
              <a:buFont typeface="Wingdings" panose="05000000000000000000" pitchFamily="2" charset="2"/>
              <a:buChar char="Ø"/>
            </a:pPr>
            <a:r>
              <a:rPr lang="en-US" altLang="en-US" dirty="0"/>
              <a:t>Ask students the question more specifically, “Why do you think some teens try marijuana after they have been given information about how risky marijuana use is?”  </a:t>
            </a:r>
          </a:p>
          <a:p>
            <a:pPr>
              <a:buFont typeface="Wingdings" panose="05000000000000000000" pitchFamily="2" charset="2"/>
              <a:buNone/>
            </a:pPr>
            <a:r>
              <a:rPr lang="en-US" altLang="en-US" dirty="0"/>
              <a:t>(Remind them about the drug prevention/education programming they may have received in elementary/middle schools, e.g. DARE, SMART Moves, etc.)</a:t>
            </a:r>
          </a:p>
          <a:p>
            <a:pPr>
              <a:buFont typeface="Wingdings" panose="05000000000000000000" pitchFamily="2" charset="2"/>
              <a:buNone/>
            </a:pPr>
            <a:endParaRPr lang="en-US" altLang="en-US" dirty="0"/>
          </a:p>
          <a:p>
            <a:pPr>
              <a:buFont typeface="Wingdings" panose="05000000000000000000" pitchFamily="2" charset="2"/>
              <a:buChar char="Ø"/>
            </a:pPr>
            <a:r>
              <a:rPr lang="en-US" altLang="en-US" dirty="0"/>
              <a:t>Brainstorm and write their answers on the board.  </a:t>
            </a:r>
          </a:p>
          <a:p>
            <a:pPr>
              <a:buFont typeface="Wingdings" panose="05000000000000000000" pitchFamily="2" charset="2"/>
              <a:buChar char="Ø"/>
            </a:pPr>
            <a:r>
              <a:rPr lang="en-US" altLang="en-US" dirty="0"/>
              <a:t>Discuss their answers.  </a:t>
            </a:r>
          </a:p>
          <a:p>
            <a:pPr>
              <a:buFont typeface="Wingdings" panose="05000000000000000000" pitchFamily="2" charset="2"/>
              <a:buChar char="Ø"/>
            </a:pPr>
            <a:r>
              <a:rPr lang="en-US" altLang="en-US" b="1" dirty="0"/>
              <a:t>Resume showing the complete slide.  </a:t>
            </a:r>
          </a:p>
          <a:p>
            <a:pPr>
              <a:buFont typeface="Wingdings" panose="05000000000000000000" pitchFamily="2" charset="2"/>
              <a:buChar char="Ø"/>
            </a:pPr>
            <a:r>
              <a:rPr lang="en-US" altLang="en-US" b="1" dirty="0"/>
              <a:t>STOP at “Believe it’s safe” to prevent going to the next slide</a:t>
            </a:r>
            <a:r>
              <a:rPr lang="en-US" altLang="en-US" dirty="0"/>
              <a:t>.</a:t>
            </a:r>
            <a:endParaRPr lang="en-US"/>
          </a:p>
          <a:p>
            <a:pPr>
              <a:buFont typeface="Wingdings" panose="05000000000000000000" pitchFamily="2" charset="2"/>
              <a:buChar char="Ø"/>
            </a:pPr>
            <a:r>
              <a:rPr lang="en-US" altLang="en-US" dirty="0"/>
              <a:t>Discuss any reasons teens might try marijuana that haven’t already been mentioned. </a:t>
            </a:r>
          </a:p>
          <a:p>
            <a:endParaRPr lang="en-US" altLang="en-US" dirty="0"/>
          </a:p>
          <a:p>
            <a:pPr>
              <a:defRPr/>
            </a:pPr>
            <a:r>
              <a:rPr lang="en-US" i="1" dirty="0"/>
              <a:t>Marijuana:  Facts Parents Need to Know 2018, </a:t>
            </a:r>
            <a:r>
              <a:rPr lang="en-US" dirty="0"/>
              <a:t>National Institute on Drug Abuse (NIDA)</a:t>
            </a:r>
          </a:p>
          <a:p>
            <a:r>
              <a:rPr lang="en-US" altLang="en-US" i="1" dirty="0"/>
              <a:t>https://d14rmgtrwzf5a.cloudfront.net/sites/default/files/mj_parents_facts_brochure.pdf</a:t>
            </a:r>
          </a:p>
          <a:p>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DE4377-8E49-48B2-9427-60AFB1A9B0B6}" type="slidenum">
              <a:rPr lang="en-US" altLang="en-US" smtClean="0"/>
              <a:pPr>
                <a:spcBef>
                  <a:spcPct val="0"/>
                </a:spcBef>
              </a:pPr>
              <a:t>17</a:t>
            </a:fld>
            <a:endParaRPr lang="en-US" altLang="en-US"/>
          </a:p>
        </p:txBody>
      </p:sp>
    </p:spTree>
    <p:extLst>
      <p:ext uri="{BB962C8B-B14F-4D97-AF65-F5344CB8AC3E}">
        <p14:creationId xmlns:p14="http://schemas.microsoft.com/office/powerpoint/2010/main" val="1797054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Comments:</a:t>
            </a:r>
          </a:p>
          <a:p>
            <a:endParaRPr lang="en-US" altLang="en-US" b="1" i="1" dirty="0"/>
          </a:p>
          <a:p>
            <a:r>
              <a:rPr lang="en-US" altLang="en-US" dirty="0"/>
              <a:t>Marijuana use can,</a:t>
            </a:r>
            <a:r>
              <a:rPr lang="en-US" altLang="en-US" baseline="0" dirty="0"/>
              <a:t> over time, </a:t>
            </a:r>
            <a:r>
              <a:rPr lang="en-US" altLang="en-US" dirty="0"/>
              <a:t>damage</a:t>
            </a:r>
            <a:r>
              <a:rPr lang="en-US" altLang="en-US" baseline="0" dirty="0"/>
              <a:t> </a:t>
            </a:r>
            <a:r>
              <a:rPr lang="en-US" altLang="en-US" dirty="0"/>
              <a:t>parts of the body.</a:t>
            </a:r>
          </a:p>
          <a:p>
            <a:endParaRPr lang="en-US" altLang="en-US" b="1" i="1" dirty="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959406-9400-4B4E-947C-698137A6D0B3}" type="slidenum">
              <a:rPr lang="en-US" altLang="en-US" smtClean="0"/>
              <a:pPr>
                <a:spcBef>
                  <a:spcPct val="0"/>
                </a:spcBef>
              </a:pPr>
              <a:t>18</a:t>
            </a:fld>
            <a:endParaRPr lang="en-US" altLang="en-US"/>
          </a:p>
        </p:txBody>
      </p:sp>
    </p:spTree>
    <p:extLst>
      <p:ext uri="{BB962C8B-B14F-4D97-AF65-F5344CB8AC3E}">
        <p14:creationId xmlns:p14="http://schemas.microsoft.com/office/powerpoint/2010/main" val="1766143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Notes:</a:t>
            </a:r>
          </a:p>
          <a:p>
            <a:endParaRPr lang="en-US" altLang="en-US" dirty="0"/>
          </a:p>
          <a:p>
            <a:r>
              <a:rPr lang="en-US" altLang="en-US" dirty="0"/>
              <a:t>Heart attack risk may be related to increased heart rate, as well as the effects of marijuana on heart rhythms, causing quick and irregular heart beats. </a:t>
            </a:r>
          </a:p>
          <a:p>
            <a:r>
              <a:rPr lang="en-US" altLang="en-US" dirty="0"/>
              <a:t>This can be a frightening experience for the person using marijuana.</a:t>
            </a:r>
          </a:p>
          <a:p>
            <a:r>
              <a:rPr lang="en-US"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n-ea"/>
                <a:cs typeface="+mn-cs"/>
              </a:rPr>
              <a:t>Marijuana Drug Facts, </a:t>
            </a:r>
            <a:r>
              <a:rPr lang="en-US" sz="1200" i="0" kern="1200" dirty="0">
                <a:solidFill>
                  <a:schemeClr val="tx1"/>
                </a:solidFill>
                <a:effectLst/>
                <a:latin typeface="+mn-lt"/>
                <a:ea typeface="+mn-ea"/>
                <a:cs typeface="+mn-cs"/>
              </a:rPr>
              <a:t>December</a:t>
            </a:r>
            <a:r>
              <a:rPr lang="en-US" sz="1200" i="0" kern="1200" baseline="0" dirty="0">
                <a:solidFill>
                  <a:schemeClr val="tx1"/>
                </a:solidFill>
                <a:effectLst/>
                <a:latin typeface="+mn-lt"/>
                <a:ea typeface="+mn-ea"/>
                <a:cs typeface="+mn-cs"/>
              </a:rPr>
              <a:t> 2019</a:t>
            </a:r>
            <a:r>
              <a:rPr lang="en-US" sz="1200" kern="1200" dirty="0">
                <a:solidFill>
                  <a:schemeClr val="tx1"/>
                </a:solidFill>
                <a:effectLst/>
                <a:latin typeface="+mn-lt"/>
                <a:ea typeface="+mn-ea"/>
                <a:cs typeface="+mn-cs"/>
              </a:rPr>
              <a:t>, National Institute on Drug Abuse (NIDA)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mn-lt"/>
                <a:ea typeface="+mn-ea"/>
                <a:cs typeface="+mn-cs"/>
                <a:hlinkClick r:id="rId3"/>
              </a:rPr>
              <a:t>http://www.drugabuse.gov/publications/drugfacts/marijuana</a:t>
            </a:r>
            <a:endParaRPr lang="en-US" sz="1200" kern="1200" dirty="0">
              <a:solidFill>
                <a:schemeClr val="tx1"/>
              </a:solidFill>
              <a:effectLst/>
              <a:latin typeface="+mn-lt"/>
              <a:ea typeface="+mn-ea"/>
              <a:cs typeface="+mn-cs"/>
            </a:endParaRPr>
          </a:p>
          <a:p>
            <a:endParaRPr lang="en-US" i="1" dirty="0"/>
          </a:p>
          <a:p>
            <a:endParaRPr lang="en-US" altLang="en-US" b="1" i="1"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7BB56A-98D8-48E0-9C5F-30B0D138DDF8}" type="slidenum">
              <a:rPr lang="en-US" altLang="en-US" smtClean="0"/>
              <a:pPr>
                <a:spcBef>
                  <a:spcPct val="0"/>
                </a:spcBef>
              </a:pPr>
              <a:t>19</a:t>
            </a:fld>
            <a:endParaRPr lang="en-US" altLang="en-US"/>
          </a:p>
        </p:txBody>
      </p:sp>
    </p:spTree>
    <p:extLst>
      <p:ext uri="{BB962C8B-B14F-4D97-AF65-F5344CB8AC3E}">
        <p14:creationId xmlns:p14="http://schemas.microsoft.com/office/powerpoint/2010/main" val="2491515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b="1" dirty="0"/>
              <a:t>A reminder – some of the following slides will have TEACHER COMMENTS, statements that may be used in class to enhance the lesson, and/or TEACHER NOTES, supplemental information for teachers.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Teacher Notes:</a:t>
            </a:r>
          </a:p>
          <a:p>
            <a:endParaRPr lang="en-US" altLang="en-US" dirty="0"/>
          </a:p>
          <a:p>
            <a:r>
              <a:rPr lang="en-US" altLang="en-US" i="0" dirty="0"/>
              <a:t>Vaping marijuana and using marijuana edibles are becoming the preferred delivery method for youth and adults.</a:t>
            </a:r>
            <a:r>
              <a:rPr lang="en-US" altLang="en-US" i="1" dirty="0"/>
              <a:t> </a:t>
            </a:r>
            <a:endParaRPr lang="en-US" altLang="en-US" dirty="0"/>
          </a:p>
          <a:p>
            <a:endParaRPr lang="en-US" alt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n-ea"/>
                <a:cs typeface="+mn-cs"/>
              </a:rPr>
              <a:t>Marijuana: Facts for Teens, </a:t>
            </a:r>
            <a:r>
              <a:rPr lang="en-US" sz="1200" kern="1200" dirty="0">
                <a:solidFill>
                  <a:schemeClr val="tx1"/>
                </a:solidFill>
                <a:effectLst/>
                <a:latin typeface="+mn-lt"/>
                <a:ea typeface="+mn-ea"/>
                <a:cs typeface="+mn-cs"/>
              </a:rPr>
              <a:t>2017, National Institute on Drug Abuse (NIDA)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mn-lt"/>
                <a:ea typeface="+mn-ea"/>
                <a:cs typeface="+mn-cs"/>
                <a:hlinkClick r:id="rId3"/>
              </a:rPr>
              <a:t>https://d14rmgtrwzf5a.cloudfront.net/sites/default/files/marijuana_teens.pdf</a:t>
            </a:r>
            <a:endParaRPr lang="en-US" sz="1200" kern="1200" dirty="0">
              <a:solidFill>
                <a:schemeClr val="tx1"/>
              </a:solidFill>
              <a:effectLst/>
              <a:latin typeface="+mn-lt"/>
              <a:ea typeface="+mn-ea"/>
              <a:cs typeface="+mn-cs"/>
            </a:endParaRPr>
          </a:p>
          <a:p>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CB7A90-384D-46C2-92C1-BA7310935503}" type="slidenum">
              <a:rPr lang="en-US" altLang="en-US" smtClean="0"/>
              <a:pPr>
                <a:spcBef>
                  <a:spcPct val="0"/>
                </a:spcBef>
              </a:pPr>
              <a:t>2</a:t>
            </a:fld>
            <a:endParaRPr lang="en-US" altLang="en-US"/>
          </a:p>
        </p:txBody>
      </p:sp>
    </p:spTree>
    <p:extLst>
      <p:ext uri="{BB962C8B-B14F-4D97-AF65-F5344CB8AC3E}">
        <p14:creationId xmlns:p14="http://schemas.microsoft.com/office/powerpoint/2010/main" val="2020847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b="1" dirty="0"/>
              <a:t>Teacher Notes:</a:t>
            </a:r>
          </a:p>
          <a:p>
            <a:pPr>
              <a:defRPr/>
            </a:pPr>
            <a:endParaRPr lang="en-US" altLang="en-US" dirty="0"/>
          </a:p>
          <a:p>
            <a:pPr>
              <a:defRPr/>
            </a:pPr>
            <a:r>
              <a:rPr lang="en-US" altLang="en-US" dirty="0"/>
              <a:t>Marijuana smoke</a:t>
            </a:r>
            <a:r>
              <a:rPr lang="en-US" altLang="en-US" baseline="0" dirty="0"/>
              <a:t> irritates </a:t>
            </a:r>
            <a:r>
              <a:rPr lang="en-US" altLang="en-US" dirty="0"/>
              <a:t>the lungs, and frequent marijuana smokers can have many of the same respiratory problems experienced by tobacco smokers.</a:t>
            </a:r>
          </a:p>
          <a:p>
            <a:pPr>
              <a:defRPr/>
            </a:pPr>
            <a:r>
              <a:rPr lang="en-US" altLang="en-US" dirty="0"/>
              <a:t>These problems</a:t>
            </a:r>
            <a:r>
              <a:rPr lang="en-US" altLang="en-US" baseline="0" dirty="0"/>
              <a:t> include </a:t>
            </a:r>
            <a:r>
              <a:rPr lang="en-US" altLang="en-US" dirty="0"/>
              <a:t>daily cough and phlegm production, more frequent acute chest illness, and a heightened risk of lung infections. </a:t>
            </a:r>
          </a:p>
          <a:p>
            <a:pPr>
              <a:defRPr/>
            </a:pPr>
            <a:endParaRPr lang="en-US" altLang="en-US" dirty="0"/>
          </a:p>
          <a:p>
            <a:pPr eaLnBrk="0" fontAlgn="base" hangingPunct="0"/>
            <a:r>
              <a:rPr lang="en-US" sz="1200" i="1" kern="1200" dirty="0">
                <a:solidFill>
                  <a:schemeClr val="tx1"/>
                </a:solidFill>
                <a:effectLst/>
                <a:latin typeface="+mn-lt"/>
                <a:ea typeface="+mn-ea"/>
                <a:cs typeface="+mn-cs"/>
              </a:rPr>
              <a:t>Marijuana: Research Report Series, </a:t>
            </a:r>
            <a:r>
              <a:rPr lang="en-US" sz="1200" i="0" kern="1200" dirty="0">
                <a:solidFill>
                  <a:schemeClr val="tx1"/>
                </a:solidFill>
                <a:effectLst/>
                <a:latin typeface="+mn-lt"/>
                <a:ea typeface="+mn-ea"/>
                <a:cs typeface="+mn-cs"/>
              </a:rPr>
              <a:t>July</a:t>
            </a:r>
            <a:r>
              <a:rPr lang="en-US" sz="1200" i="0" kern="1200" baseline="0" dirty="0">
                <a:solidFill>
                  <a:schemeClr val="tx1"/>
                </a:solidFill>
                <a:effectLst/>
                <a:latin typeface="+mn-lt"/>
                <a:ea typeface="+mn-ea"/>
                <a:cs typeface="+mn-cs"/>
              </a:rPr>
              <a:t> 2020</a:t>
            </a:r>
            <a:r>
              <a:rPr lang="en-US" sz="1200" kern="1200" dirty="0">
                <a:solidFill>
                  <a:schemeClr val="tx1"/>
                </a:solidFill>
                <a:effectLst/>
                <a:latin typeface="+mn-lt"/>
                <a:ea typeface="+mn-ea"/>
                <a:cs typeface="+mn-cs"/>
              </a:rPr>
              <a:t>, National Institute on Drug Abuse (NIDA)</a:t>
            </a:r>
          </a:p>
          <a:p>
            <a:pPr eaLnBrk="0" fontAlgn="base" hangingPunct="0"/>
            <a:r>
              <a:rPr lang="en-US" sz="1200" u="sng" kern="1200" dirty="0">
                <a:solidFill>
                  <a:schemeClr val="tx1"/>
                </a:solidFill>
                <a:effectLst/>
                <a:latin typeface="+mn-lt"/>
                <a:ea typeface="+mn-ea"/>
                <a:cs typeface="+mn-cs"/>
              </a:rPr>
              <a:t>https://www.drugabuse.gov/download/1380/marijuana-research-report.pdf?v=d9e67cbd412ae5f340206c1a0d9c2bfd</a:t>
            </a:r>
            <a:endParaRPr lang="en-US" sz="1200" kern="1200" dirty="0">
              <a:solidFill>
                <a:schemeClr val="tx1"/>
              </a:solidFill>
              <a:effectLst/>
              <a:latin typeface="+mn-lt"/>
              <a:ea typeface="+mn-ea"/>
              <a:cs typeface="+mn-cs"/>
            </a:endParaRPr>
          </a:p>
          <a:p>
            <a:pPr eaLnBrk="0" fontAlgn="base" hangingPunct="0"/>
            <a:r>
              <a:rPr lang="en-US" sz="1200" kern="1200" dirty="0">
                <a:solidFill>
                  <a:schemeClr val="tx1"/>
                </a:solidFill>
                <a:effectLst/>
                <a:latin typeface="+mn-lt"/>
                <a:ea typeface="+mn-ea"/>
                <a:cs typeface="+mn-cs"/>
              </a:rPr>
              <a:t> </a:t>
            </a:r>
          </a:p>
          <a:p>
            <a:pPr>
              <a:defRPr/>
            </a:pPr>
            <a:endParaRPr lang="en-US" i="1" dirty="0"/>
          </a:p>
          <a:p>
            <a:pPr>
              <a:defRPr/>
            </a:pPr>
            <a:endParaRPr lang="en-US" dirty="0"/>
          </a:p>
          <a:p>
            <a:pPr>
              <a:defRPr/>
            </a:pPr>
            <a:endParaRPr lang="en-US" altLang="en-US" i="1" dirty="0"/>
          </a:p>
          <a:p>
            <a:pPr>
              <a:defRPr/>
            </a:pPr>
            <a:endParaRPr lang="en-US" altLang="en-US" dirty="0"/>
          </a:p>
          <a:p>
            <a:pPr>
              <a:defRPr/>
            </a:pPr>
            <a:endParaRPr lang="en-US" alt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DC9CD1-F992-473A-AEFD-38F46AEBDCAB}" type="slidenum">
              <a:rPr lang="en-US" altLang="en-US" smtClean="0"/>
              <a:pPr>
                <a:spcBef>
                  <a:spcPct val="0"/>
                </a:spcBef>
              </a:pPr>
              <a:t>20</a:t>
            </a:fld>
            <a:endParaRPr lang="en-US" altLang="en-US"/>
          </a:p>
        </p:txBody>
      </p:sp>
    </p:spTree>
    <p:extLst>
      <p:ext uri="{BB962C8B-B14F-4D97-AF65-F5344CB8AC3E}">
        <p14:creationId xmlns:p14="http://schemas.microsoft.com/office/powerpoint/2010/main" val="1154050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0" fontAlgn="base" hangingPunct="0"/>
            <a:r>
              <a:rPr lang="en-US" sz="1200" i="1" kern="1200" dirty="0">
                <a:solidFill>
                  <a:schemeClr val="tx1"/>
                </a:solidFill>
                <a:effectLst/>
                <a:latin typeface="+mn-lt"/>
                <a:ea typeface="+mn-ea"/>
                <a:cs typeface="+mn-cs"/>
              </a:rPr>
              <a:t>Marijuana:  Facts Parents Need to Know, </a:t>
            </a:r>
            <a:r>
              <a:rPr lang="en-US" sz="1200" kern="1200" dirty="0">
                <a:solidFill>
                  <a:schemeClr val="tx1"/>
                </a:solidFill>
                <a:effectLst/>
                <a:latin typeface="+mn-lt"/>
                <a:ea typeface="+mn-ea"/>
                <a:cs typeface="+mn-cs"/>
              </a:rPr>
              <a:t>2018</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National Institute on Drug Abuse (NIDA)</a:t>
            </a:r>
          </a:p>
          <a:p>
            <a:pPr eaLnBrk="0" fontAlgn="base" hangingPunct="0"/>
            <a:r>
              <a:rPr lang="en-US" sz="1200" u="sng" kern="1200" dirty="0">
                <a:solidFill>
                  <a:schemeClr val="tx1"/>
                </a:solidFill>
                <a:effectLst/>
                <a:latin typeface="+mn-lt"/>
                <a:ea typeface="+mn-ea"/>
                <a:cs typeface="+mn-cs"/>
              </a:rPr>
              <a:t>https://d14rmgtrwzf5a.cloudfront.net/sites/default/files/mj_parents_facts_brochure.pdf</a:t>
            </a:r>
          </a:p>
          <a:p>
            <a:pPr eaLnBrk="0" fontAlgn="base" hangingPunct="0"/>
            <a:endParaRPr lang="en-US" altLang="en-US" i="1" dirty="0"/>
          </a:p>
          <a:p>
            <a:pPr eaLnBrk="0" fontAlgn="base" hangingPunct="0"/>
            <a:r>
              <a:rPr lang="en-US" sz="1200" i="1" kern="1200" dirty="0">
                <a:solidFill>
                  <a:schemeClr val="tx1"/>
                </a:solidFill>
                <a:effectLst/>
                <a:latin typeface="+mn-lt"/>
                <a:ea typeface="+mn-ea"/>
                <a:cs typeface="+mn-cs"/>
              </a:rPr>
              <a:t>Marijuana: Research Report Series, </a:t>
            </a:r>
            <a:r>
              <a:rPr lang="en-US" sz="1200" i="0" kern="1200" dirty="0">
                <a:solidFill>
                  <a:schemeClr val="tx1"/>
                </a:solidFill>
                <a:effectLst/>
                <a:latin typeface="+mn-lt"/>
                <a:ea typeface="+mn-ea"/>
                <a:cs typeface="+mn-cs"/>
              </a:rPr>
              <a:t>July</a:t>
            </a:r>
            <a:r>
              <a:rPr lang="en-US" sz="1200" i="0" kern="1200" baseline="0" dirty="0">
                <a:solidFill>
                  <a:schemeClr val="tx1"/>
                </a:solidFill>
                <a:effectLst/>
                <a:latin typeface="+mn-lt"/>
                <a:ea typeface="+mn-ea"/>
                <a:cs typeface="+mn-cs"/>
              </a:rPr>
              <a:t> 2020</a:t>
            </a:r>
            <a:r>
              <a:rPr lang="en-US" sz="1200" kern="1200" dirty="0">
                <a:solidFill>
                  <a:schemeClr val="tx1"/>
                </a:solidFill>
                <a:effectLst/>
                <a:latin typeface="+mn-lt"/>
                <a:ea typeface="+mn-ea"/>
                <a:cs typeface="+mn-cs"/>
              </a:rPr>
              <a:t>, National Institute on Drug Abuse (NIDA)</a:t>
            </a:r>
          </a:p>
          <a:p>
            <a:pPr eaLnBrk="0" fontAlgn="base" hangingPunct="0"/>
            <a:r>
              <a:rPr lang="en-US" sz="1200" u="sng" kern="1200" dirty="0">
                <a:solidFill>
                  <a:schemeClr val="tx1"/>
                </a:solidFill>
                <a:effectLst/>
                <a:latin typeface="+mn-lt"/>
                <a:ea typeface="+mn-ea"/>
                <a:cs typeface="+mn-cs"/>
              </a:rPr>
              <a:t>https://www.drugabuse.gov/download/1380/marijuana-research-report.pdf?v=d9e67cbd412ae5f340206c1a0d9c2bfd</a:t>
            </a:r>
            <a:endParaRPr lang="en-US" sz="1200" kern="1200" dirty="0">
              <a:solidFill>
                <a:schemeClr val="tx1"/>
              </a:solidFill>
              <a:effectLst/>
              <a:latin typeface="+mn-lt"/>
              <a:ea typeface="+mn-ea"/>
              <a:cs typeface="+mn-cs"/>
            </a:endParaRPr>
          </a:p>
          <a:p>
            <a:endParaRPr lang="en-US" dirty="0"/>
          </a:p>
          <a:p>
            <a:endParaRPr 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A7E9B7-0D06-488D-8E2C-AB7060300BE4}" type="slidenum">
              <a:rPr lang="en-US" smtClean="0">
                <a:latin typeface="Calibri" panose="020F0502020204030204" pitchFamily="34" charset="0"/>
              </a:rPr>
              <a:pPr/>
              <a:t>21</a:t>
            </a:fld>
            <a:endParaRPr lang="en-US">
              <a:latin typeface="Calibri" panose="020F0502020204030204" pitchFamily="34" charset="0"/>
            </a:endParaRPr>
          </a:p>
        </p:txBody>
      </p:sp>
    </p:spTree>
    <p:extLst>
      <p:ext uri="{BB962C8B-B14F-4D97-AF65-F5344CB8AC3E}">
        <p14:creationId xmlns:p14="http://schemas.microsoft.com/office/powerpoint/2010/main" val="371453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b="1" dirty="0"/>
              <a:t>Teacher Comments:</a:t>
            </a:r>
          </a:p>
          <a:p>
            <a:pPr>
              <a:defRPr/>
            </a:pPr>
            <a:endParaRPr lang="en-US" altLang="en-US" b="1" i="1" dirty="0"/>
          </a:p>
          <a:p>
            <a:pPr>
              <a:defRPr/>
            </a:pPr>
            <a:r>
              <a:rPr lang="en-US" altLang="en-US" dirty="0"/>
              <a:t>Marijuana use negatively</a:t>
            </a:r>
            <a:r>
              <a:rPr lang="en-US" altLang="en-US" baseline="0" dirty="0"/>
              <a:t> effects many areas of the developing teen b</a:t>
            </a:r>
            <a:r>
              <a:rPr lang="en-US" altLang="en-US" dirty="0"/>
              <a:t>rain. </a:t>
            </a:r>
          </a:p>
          <a:p>
            <a:pPr>
              <a:defRPr/>
            </a:pPr>
            <a:endParaRPr lang="en-US" altLang="en-US" dirty="0">
              <a:cs typeface="Calibri"/>
            </a:endParaRPr>
          </a:p>
          <a:p>
            <a:pPr>
              <a:defRPr/>
            </a:pPr>
            <a:r>
              <a:rPr lang="en-US" altLang="en-US" b="1" dirty="0">
                <a:cs typeface="Calibri"/>
              </a:rPr>
              <a:t>Teacher Note:</a:t>
            </a:r>
            <a:endParaRPr lang="en-US" altLang="en-US" dirty="0">
              <a:cs typeface="Calibri"/>
            </a:endParaRPr>
          </a:p>
          <a:p>
            <a:pPr>
              <a:defRPr/>
            </a:pPr>
            <a:endParaRPr lang="en-US" altLang="en-US" b="1" dirty="0"/>
          </a:p>
          <a:p>
            <a:pPr>
              <a:defRPr/>
            </a:pPr>
            <a:r>
              <a:rPr lang="en-US" altLang="en-US" dirty="0"/>
              <a:t>This diagram is taken from NIDA, National Institute of Health, U.S. Dept. of Health and Human Services</a:t>
            </a:r>
            <a:r>
              <a:rPr lang="en-US" altLang="en-US" baseline="0" dirty="0"/>
              <a:t> and</a:t>
            </a:r>
            <a:r>
              <a:rPr lang="en-US" altLang="en-US" dirty="0"/>
              <a:t> included in </a:t>
            </a:r>
            <a:r>
              <a:rPr lang="en-US" altLang="en-US" i="1" dirty="0"/>
              <a:t>Scholastic Magazine, Heads Up Real News About Drugs and Your Body.    http://headsup.scholastic.com/students/the-science-of-marijuana</a:t>
            </a:r>
            <a:endParaRPr lang="en-US" altLang="en-US" i="1" dirty="0">
              <a:cs typeface="Calibri"/>
            </a:endParaRPr>
          </a:p>
          <a:p>
            <a:pPr>
              <a:defRPr/>
            </a:pPr>
            <a:endParaRPr lang="en-US" altLang="en-US" dirty="0"/>
          </a:p>
          <a:p>
            <a:pPr>
              <a:defRPr/>
            </a:pPr>
            <a:endParaRPr lang="en-US" altLang="en-US"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4C5318-8300-4E85-B0EA-D7F48056A8C3}" type="slidenum">
              <a:rPr lang="en-US" smtClean="0">
                <a:solidFill>
                  <a:srgbClr val="000000"/>
                </a:solidFill>
              </a:rPr>
              <a:pPr>
                <a:spcBef>
                  <a:spcPct val="0"/>
                </a:spcBef>
              </a:pPr>
              <a:t>22</a:t>
            </a:fld>
            <a:endParaRPr lang="en-US">
              <a:solidFill>
                <a:srgbClr val="000000"/>
              </a:solidFill>
            </a:endParaRPr>
          </a:p>
        </p:txBody>
      </p:sp>
    </p:spTree>
    <p:extLst>
      <p:ext uri="{BB962C8B-B14F-4D97-AF65-F5344CB8AC3E}">
        <p14:creationId xmlns:p14="http://schemas.microsoft.com/office/powerpoint/2010/main" val="1374355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r>
              <a:rPr lang="en-US" b="1" dirty="0"/>
              <a:t>Teacher Comments:</a:t>
            </a:r>
          </a:p>
          <a:p>
            <a:pPr>
              <a:defRPr/>
            </a:pPr>
            <a:endParaRPr lang="en-US" dirty="0"/>
          </a:p>
          <a:p>
            <a:pPr marL="171450" indent="-171450">
              <a:buFont typeface="Arial" panose="020B0604020202020204" pitchFamily="34" charset="0"/>
              <a:buChar char="•"/>
              <a:defRPr/>
            </a:pPr>
            <a:r>
              <a:rPr lang="en-US" dirty="0"/>
              <a:t>When a person smokes marijuana, THC,</a:t>
            </a:r>
            <a:r>
              <a:rPr lang="en-US" baseline="0" dirty="0"/>
              <a:t> the addictive part of marijuana,</a:t>
            </a:r>
            <a:r>
              <a:rPr lang="en-US" dirty="0"/>
              <a:t> quickly passes from the lungs into the bloodstream. </a:t>
            </a:r>
          </a:p>
          <a:p>
            <a:pPr marL="171450" indent="-171450">
              <a:buFont typeface="Arial" panose="020B0604020202020204" pitchFamily="34" charset="0"/>
              <a:buChar char="•"/>
              <a:defRPr/>
            </a:pPr>
            <a:r>
              <a:rPr lang="en-US" dirty="0"/>
              <a:t>The blood carries THC to the brain and other organs throughout the body. </a:t>
            </a:r>
          </a:p>
          <a:p>
            <a:pPr marL="171450" indent="-171450">
              <a:buFont typeface="Arial" panose="020B0604020202020204" pitchFamily="34" charset="0"/>
              <a:buChar char="•"/>
              <a:defRPr/>
            </a:pPr>
            <a:r>
              <a:rPr lang="en-US" dirty="0"/>
              <a:t>THC effects many parts of the brain. </a:t>
            </a:r>
          </a:p>
          <a:p>
            <a:pPr>
              <a:defRPr/>
            </a:pPr>
            <a:endParaRPr lang="en-US" dirty="0"/>
          </a:p>
          <a:p>
            <a:pPr>
              <a:defRPr/>
            </a:pPr>
            <a:r>
              <a:rPr lang="en-US" b="1" dirty="0"/>
              <a:t>Group Activity (Pair &amp; Share):</a:t>
            </a:r>
          </a:p>
          <a:p>
            <a:pPr>
              <a:defRPr/>
            </a:pPr>
            <a:endParaRPr lang="en-US" b="1" dirty="0"/>
          </a:p>
          <a:p>
            <a:pPr marL="171450" indent="-171450">
              <a:buFont typeface="Arial" panose="020B0604020202020204" pitchFamily="34" charset="0"/>
              <a:buChar char="•"/>
              <a:defRPr/>
            </a:pPr>
            <a:r>
              <a:rPr lang="en-US" dirty="0"/>
              <a:t>Have students pick a partner seated near them.</a:t>
            </a:r>
            <a:endParaRPr lang="en-US" dirty="0">
              <a:cs typeface="Calibri"/>
            </a:endParaRPr>
          </a:p>
          <a:p>
            <a:pPr marL="171450" indent="-171450">
              <a:buFont typeface="Arial" panose="020B0604020202020204" pitchFamily="34" charset="0"/>
              <a:buChar char="•"/>
              <a:defRPr/>
            </a:pPr>
            <a:r>
              <a:rPr lang="en-US" dirty="0"/>
              <a:t>Tell students:  “You have one minute to turn to your partner</a:t>
            </a:r>
            <a:r>
              <a:rPr lang="en-US" baseline="0" dirty="0"/>
              <a:t> and choose one of the </a:t>
            </a:r>
            <a:r>
              <a:rPr lang="en-US" dirty="0"/>
              <a:t>areas listed on the slide, (e.g. memory, judgment/decision making, etc.) </a:t>
            </a:r>
            <a:r>
              <a:rPr lang="en-US" baseline="0" dirty="0"/>
              <a:t> </a:t>
            </a:r>
            <a:r>
              <a:rPr lang="en-US" dirty="0"/>
              <a:t>Discuss examples of problems created by marijuana use on that area of the brain.”</a:t>
            </a:r>
            <a:endParaRPr lang="en-US" dirty="0">
              <a:cs typeface="Calibri"/>
            </a:endParaRPr>
          </a:p>
          <a:p>
            <a:pPr marL="171450" indent="-171450">
              <a:buFont typeface="Arial" panose="020B0604020202020204" pitchFamily="34" charset="0"/>
              <a:buChar char="•"/>
              <a:defRPr/>
            </a:pPr>
            <a:r>
              <a:rPr lang="en-US" dirty="0"/>
              <a:t>After 60 seconds, ask students to share with the class some of the problems they discussed. </a:t>
            </a:r>
            <a:endParaRPr lang="en-US" dirty="0">
              <a:cs typeface="Calibri"/>
            </a:endParaRPr>
          </a:p>
          <a:p>
            <a:pPr marL="171450" indent="-171450">
              <a:buFont typeface="Arial" panose="020B0604020202020204" pitchFamily="34" charset="0"/>
              <a:buChar char="•"/>
              <a:defRPr/>
            </a:pPr>
            <a:r>
              <a:rPr lang="en-US" dirty="0"/>
              <a:t>Allow sharing for about 2 – 3 minutes until all areas have been covered.  </a:t>
            </a:r>
            <a:endParaRPr lang="en-US" dirty="0">
              <a:cs typeface="Calibri"/>
            </a:endParaRPr>
          </a:p>
          <a:p>
            <a:pPr marL="171450" indent="-171450">
              <a:buFont typeface="Arial" panose="020B0604020202020204" pitchFamily="34" charset="0"/>
              <a:buChar char="•"/>
              <a:defRPr/>
            </a:pPr>
            <a:r>
              <a:rPr lang="en-US" dirty="0"/>
              <a:t>If students are struggling to provide examples with any area of brain function, use the following information:</a:t>
            </a:r>
            <a:endParaRPr lang="en-US" dirty="0">
              <a:cs typeface="Calibri"/>
            </a:endParaRPr>
          </a:p>
          <a:p>
            <a:pPr>
              <a:defRPr/>
            </a:pPr>
            <a:endParaRPr lang="en-US" dirty="0">
              <a:cs typeface="Calibri"/>
            </a:endParaRPr>
          </a:p>
          <a:p>
            <a:pPr>
              <a:defRPr/>
            </a:pPr>
            <a:r>
              <a:rPr lang="en-US" dirty="0"/>
              <a:t>Memory – Being able to learn and take tests at school, remembering plays or routines for a sport, etc.</a:t>
            </a:r>
            <a:endParaRPr lang="en-US" dirty="0">
              <a:cs typeface="Calibri"/>
            </a:endParaRPr>
          </a:p>
          <a:p>
            <a:pPr>
              <a:defRPr/>
            </a:pPr>
            <a:r>
              <a:rPr lang="en-US" dirty="0"/>
              <a:t>Judgment/Decision Making – Not being honest with parents or friends, saying things that upset others, not doing your homework or 	studying, etc.  </a:t>
            </a:r>
            <a:endParaRPr lang="en-US" dirty="0">
              <a:cs typeface="Calibri"/>
            </a:endParaRPr>
          </a:p>
          <a:p>
            <a:pPr>
              <a:defRPr/>
            </a:pPr>
            <a:r>
              <a:rPr lang="en-US" dirty="0"/>
              <a:t>Movement/Coordination – Performing well in sports or playing a musical instrument well, etc.</a:t>
            </a:r>
            <a:endParaRPr lang="en-US" dirty="0">
              <a:cs typeface="Calibri"/>
            </a:endParaRPr>
          </a:p>
          <a:p>
            <a:pPr>
              <a:defRPr/>
            </a:pPr>
            <a:r>
              <a:rPr lang="en-US" dirty="0"/>
              <a:t>Emotions – Feeling good about yourself, managing problems when they happen, handling disappointments, etc.</a:t>
            </a:r>
            <a:endParaRPr lang="en-US" dirty="0">
              <a:cs typeface="Calibri"/>
            </a:endParaRPr>
          </a:p>
          <a:p>
            <a:pPr fontAlgn="base"/>
            <a:endParaRPr lang="en-US" sz="1200" i="1" kern="1200" dirty="0">
              <a:solidFill>
                <a:schemeClr val="tx1"/>
              </a:solidFill>
              <a:effectLst/>
              <a:latin typeface="+mn-lt"/>
              <a:ea typeface="+mn-ea"/>
              <a:cs typeface="+mn-cs"/>
            </a:endParaRPr>
          </a:p>
          <a:p>
            <a:pPr fontAlgn="base"/>
            <a:r>
              <a:rPr lang="en-US" sz="1200" i="1" kern="1200" dirty="0">
                <a:solidFill>
                  <a:schemeClr val="tx1"/>
                </a:solidFill>
                <a:effectLst/>
                <a:latin typeface="+mn-lt"/>
                <a:ea typeface="+mn-ea"/>
                <a:cs typeface="+mn-cs"/>
              </a:rPr>
              <a:t>Marijuana Drug Facts, </a:t>
            </a:r>
            <a:r>
              <a:rPr lang="en-US" sz="1200" i="0" kern="1200" dirty="0">
                <a:solidFill>
                  <a:schemeClr val="tx1"/>
                </a:solidFill>
                <a:effectLst/>
                <a:latin typeface="+mn-lt"/>
                <a:ea typeface="+mn-ea"/>
                <a:cs typeface="+mn-cs"/>
              </a:rPr>
              <a:t>December</a:t>
            </a:r>
            <a:r>
              <a:rPr lang="en-US" sz="1200" i="0" kern="1200" baseline="0" dirty="0">
                <a:solidFill>
                  <a:schemeClr val="tx1"/>
                </a:solidFill>
                <a:effectLst/>
                <a:latin typeface="+mn-lt"/>
                <a:ea typeface="+mn-ea"/>
                <a:cs typeface="+mn-cs"/>
              </a:rPr>
              <a:t> 2019</a:t>
            </a:r>
            <a:r>
              <a:rPr lang="en-US" sz="1200" kern="1200" dirty="0">
                <a:solidFill>
                  <a:schemeClr val="tx1"/>
                </a:solidFill>
                <a:effectLst/>
                <a:latin typeface="+mn-lt"/>
                <a:ea typeface="+mn-ea"/>
                <a:cs typeface="+mn-cs"/>
              </a:rPr>
              <a:t>, National Institute on Drug Abuse (NIDA)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mn-lt"/>
                <a:ea typeface="+mn-ea"/>
                <a:cs typeface="+mn-cs"/>
                <a:hlinkClick r:id="rId3"/>
              </a:rPr>
              <a:t>http://www.drugabuse.gov/publications/drugfacts/marijuana</a:t>
            </a:r>
            <a:endParaRPr lang="en-US" sz="1200" kern="1200" dirty="0">
              <a:solidFill>
                <a:schemeClr val="tx1"/>
              </a:solidFill>
              <a:effectLst/>
              <a:latin typeface="+mn-lt"/>
              <a:ea typeface="+mn-ea"/>
              <a:cs typeface="+mn-cs"/>
            </a:endParaRPr>
          </a:p>
          <a:p>
            <a:pPr>
              <a:defRPr/>
            </a:pPr>
            <a:endParaRPr 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1F193C8-95F7-4BA5-B38F-6664F6437A82}" type="slidenum">
              <a:rPr lang="en-US" smtClean="0">
                <a:latin typeface="Calibri" panose="020F0502020204030204" pitchFamily="34" charset="0"/>
              </a:rPr>
              <a:pPr/>
              <a:t>23</a:t>
            </a:fld>
            <a:endParaRPr lang="en-US">
              <a:latin typeface="Calibri" panose="020F0502020204030204" pitchFamily="34" charset="0"/>
            </a:endParaRPr>
          </a:p>
        </p:txBody>
      </p:sp>
    </p:spTree>
    <p:extLst>
      <p:ext uri="{BB962C8B-B14F-4D97-AF65-F5344CB8AC3E}">
        <p14:creationId xmlns:p14="http://schemas.microsoft.com/office/powerpoint/2010/main" val="2078998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Click on the black box.</a:t>
            </a:r>
            <a:br>
              <a:rPr lang="en-US" dirty="0">
                <a:cs typeface="+mn-lt"/>
              </a:rPr>
            </a:br>
            <a:r>
              <a:rPr lang="en-US" dirty="0"/>
              <a:t>Teen Brain Development (3:10 minutes) </a:t>
            </a:r>
          </a:p>
          <a:p>
            <a:r>
              <a:rPr lang="en-US" dirty="0"/>
              <a:t>https://www.youtube.com/watch?v=EpfnDijz2d8   (link to video if needed)</a:t>
            </a:r>
            <a:endParaRPr lang="en-US"/>
          </a:p>
          <a:p>
            <a:endParaRPr lang="en-US" dirty="0"/>
          </a:p>
          <a:p>
            <a:r>
              <a:rPr lang="en-US" dirty="0"/>
              <a:t>NIDA explores in this video the intriguing similarities between the processes of brain development and computer programming. </a:t>
            </a:r>
          </a:p>
          <a:p>
            <a:r>
              <a:rPr lang="en-US" dirty="0"/>
              <a:t>The analogy helps us understand why toxic environmental factors like drugs, bullying, or lack of sleep can have such a long-lasting </a:t>
            </a:r>
          </a:p>
          <a:p>
            <a:r>
              <a:rPr lang="en-US" dirty="0"/>
              <a:t>impact on a teenager’s life and can be used to empower your children or students with information they need make better decisions.</a:t>
            </a:r>
            <a:endParaRPr lang="en-US" dirty="0">
              <a:cs typeface="Calibri"/>
            </a:endParaRPr>
          </a:p>
        </p:txBody>
      </p:sp>
      <p:sp>
        <p:nvSpPr>
          <p:cNvPr id="4" name="Slide Number Placeholder 3"/>
          <p:cNvSpPr>
            <a:spLocks noGrp="1"/>
          </p:cNvSpPr>
          <p:nvPr>
            <p:ph type="sldNum" sz="quarter" idx="5"/>
          </p:nvPr>
        </p:nvSpPr>
        <p:spPr/>
        <p:txBody>
          <a:bodyPr/>
          <a:lstStyle/>
          <a:p>
            <a:pPr>
              <a:defRPr/>
            </a:pPr>
            <a:fld id="{BFD47516-2830-4FC7-BB03-4F7580DCAFE4}" type="slidenum">
              <a:rPr lang="en-US"/>
              <a:pPr>
                <a:defRPr/>
              </a:pPr>
              <a:t>24</a:t>
            </a:fld>
            <a:endParaRPr lang="en-US"/>
          </a:p>
        </p:txBody>
      </p:sp>
    </p:spTree>
    <p:extLst>
      <p:ext uri="{BB962C8B-B14F-4D97-AF65-F5344CB8AC3E}">
        <p14:creationId xmlns:p14="http://schemas.microsoft.com/office/powerpoint/2010/main" val="373694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n-US" altLang="en-US" b="1" dirty="0"/>
              <a:t>Teacher Comments:</a:t>
            </a:r>
          </a:p>
          <a:p>
            <a:endParaRPr lang="en-US" altLang="en-US" b="1" dirty="0"/>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Psychosis means that someone cannot tell the difference between what is real and what is not.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It is a very serious mental health problem that can be brought on by marijuana use in some circumstances.</a:t>
            </a:r>
            <a:endParaRPr lang="en-US" altLang="en-US" b="1" dirty="0"/>
          </a:p>
          <a:p>
            <a:endParaRPr lang="en-US" altLang="en-US" b="1" dirty="0"/>
          </a:p>
          <a:p>
            <a:r>
              <a:rPr lang="en-US" altLang="en-US" b="1" dirty="0"/>
              <a:t>Teacher Notes:</a:t>
            </a:r>
          </a:p>
          <a:p>
            <a:endParaRPr lang="en-US" altLang="en-US" dirty="0"/>
          </a:p>
          <a:p>
            <a:r>
              <a:rPr lang="en-US" dirty="0"/>
              <a:t>In addition to psychosis, regular marijuana use has been linked to increased risk for several mental problems, including depression, anxiety, suicidal thoughts, and personality disturbances. </a:t>
            </a:r>
          </a:p>
          <a:p>
            <a:pPr marL="285750" indent="-285750">
              <a:buFont typeface="Arial"/>
              <a:buChar char="•"/>
            </a:pPr>
            <a:r>
              <a:rPr lang="en-US" dirty="0"/>
              <a:t>One of the potential effects is </a:t>
            </a:r>
            <a:r>
              <a:rPr lang="en-US" dirty="0" err="1"/>
              <a:t>amotivational</a:t>
            </a:r>
            <a:r>
              <a:rPr lang="en-US" dirty="0"/>
              <a:t> syndrome— a diminished or lost drive to engage in formerly rewarding activities. </a:t>
            </a:r>
            <a:endParaRPr lang="en-US" dirty="0">
              <a:cs typeface="Calibri"/>
            </a:endParaRPr>
          </a:p>
          <a:p>
            <a:pPr marL="285750" indent="-285750">
              <a:buFont typeface="Arial"/>
              <a:buChar char="•"/>
            </a:pPr>
            <a:r>
              <a:rPr lang="en-US" dirty="0"/>
              <a:t>Whether this syndrome is a disorder unto itself or is a subtype of depression associated with marijuana use remains controversial. </a:t>
            </a:r>
            <a:endParaRPr lang="en-US" dirty="0">
              <a:cs typeface="Calibri"/>
            </a:endParaRPr>
          </a:p>
          <a:p>
            <a:pPr marL="285750" indent="-285750">
              <a:buFont typeface="Arial"/>
              <a:buChar char="•"/>
            </a:pPr>
            <a:r>
              <a:rPr lang="en-US" dirty="0"/>
              <a:t>Furthermore, whether marijuana causes these problems or is a response to them is still unknown. </a:t>
            </a:r>
            <a:endParaRPr lang="en-US" dirty="0">
              <a:cs typeface="Calibri"/>
            </a:endParaRPr>
          </a:p>
          <a:p>
            <a:pPr marL="285750" indent="-285750">
              <a:buFont typeface="Arial"/>
              <a:buChar char="•"/>
            </a:pPr>
            <a:r>
              <a:rPr lang="en-US" dirty="0"/>
              <a:t>More research is needed to confirm and better understand these links.</a:t>
            </a:r>
            <a:endParaRPr lang="en-US" dirty="0">
              <a:cs typeface="Calibri"/>
            </a:endParaRPr>
          </a:p>
          <a:p>
            <a:endParaRPr lang="en-US" sz="1200" b="0" i="0" kern="1200" dirty="0">
              <a:solidFill>
                <a:schemeClr val="tx1"/>
              </a:solidFill>
              <a:effectLst/>
              <a:latin typeface="+mn-lt"/>
              <a:ea typeface="+mn-ea"/>
              <a:cs typeface="+mn-cs"/>
            </a:endParaRPr>
          </a:p>
          <a:p>
            <a:pPr>
              <a:defRPr/>
            </a:pPr>
            <a:r>
              <a:rPr lang="en-US" i="1" dirty="0"/>
              <a:t>Marijuana:  Facts Parents Need to Know 2018, </a:t>
            </a:r>
            <a:r>
              <a:rPr lang="en-US" dirty="0"/>
              <a:t>National Institute on Drug Abuse (NIDA)</a:t>
            </a:r>
          </a:p>
          <a:p>
            <a:r>
              <a:rPr lang="en-US" altLang="en-US" i="1" dirty="0"/>
              <a:t>https://d14rmgtrwzf5a.cloudfront.net/sites/default/files/mj_parents_facts_brochure.pdf</a:t>
            </a:r>
          </a:p>
          <a:p>
            <a:endParaRPr lang="en-US" altLang="en-US" i="1" dirty="0"/>
          </a:p>
          <a:p>
            <a:endParaRPr lang="en-US" altLang="en-US" i="1"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A42A9B-9EAF-4126-9D8F-32814A17CBB6}" type="slidenum">
              <a:rPr lang="en-US" altLang="en-US" smtClean="0"/>
              <a:pPr>
                <a:spcBef>
                  <a:spcPct val="0"/>
                </a:spcBef>
              </a:pPr>
              <a:t>25</a:t>
            </a:fld>
            <a:endParaRPr lang="en-US" altLang="en-US"/>
          </a:p>
        </p:txBody>
      </p:sp>
    </p:spTree>
    <p:extLst>
      <p:ext uri="{BB962C8B-B14F-4D97-AF65-F5344CB8AC3E}">
        <p14:creationId xmlns:p14="http://schemas.microsoft.com/office/powerpoint/2010/main" val="1431113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Notes:</a:t>
            </a:r>
          </a:p>
          <a:p>
            <a:endParaRPr lang="en-US" altLang="en-US" dirty="0"/>
          </a:p>
          <a:p>
            <a:pPr eaLnBrk="1" hangingPunct="1">
              <a:spcBef>
                <a:spcPct val="0"/>
              </a:spcBef>
            </a:pPr>
            <a:r>
              <a:rPr lang="en-US" altLang="en-US" dirty="0"/>
              <a:t>Someone who smokes marijuana daily may be functioning at a reduced intellectual level most or all of the time.</a:t>
            </a:r>
          </a:p>
          <a:p>
            <a:endParaRPr lang="en-US" altLang="en-US" i="1" dirty="0"/>
          </a:p>
          <a:p>
            <a:pPr>
              <a:defRPr/>
            </a:pPr>
            <a:r>
              <a:rPr lang="en-US" i="1" dirty="0"/>
              <a:t>Marijuana:  Facts Parents Need to Know 2018, </a:t>
            </a:r>
            <a:r>
              <a:rPr lang="en-US" dirty="0"/>
              <a:t>National Institute on Drug Abuse (NIDA)</a:t>
            </a:r>
          </a:p>
          <a:p>
            <a:r>
              <a:rPr lang="en-US" altLang="en-US" i="1" dirty="0"/>
              <a:t>https://d14rmgtrwzf5a.cloudfront.net/sites/default/files/mj_parents_facts_brochure.pdf</a:t>
            </a:r>
          </a:p>
          <a:p>
            <a:endParaRPr lang="en-US"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EAF688-8D42-4AD2-871A-77FBC7E15A70}" type="slidenum">
              <a:rPr lang="en-US" altLang="en-US" smtClean="0"/>
              <a:pPr>
                <a:spcBef>
                  <a:spcPct val="0"/>
                </a:spcBef>
              </a:pPr>
              <a:t>26</a:t>
            </a:fld>
            <a:endParaRPr lang="en-US" altLang="en-US"/>
          </a:p>
        </p:txBody>
      </p:sp>
    </p:spTree>
    <p:extLst>
      <p:ext uri="{BB962C8B-B14F-4D97-AF65-F5344CB8AC3E}">
        <p14:creationId xmlns:p14="http://schemas.microsoft.com/office/powerpoint/2010/main" val="3865391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b="1" dirty="0"/>
              <a:t>Teacher Notes:</a:t>
            </a:r>
          </a:p>
          <a:p>
            <a:endParaRPr lang="en-US" altLang="en-US" dirty="0"/>
          </a:p>
          <a:p>
            <a:r>
              <a:rPr lang="en-US" dirty="0"/>
              <a:t>Marijuana is linked to lower grades, school failure, and poorer quality of life. </a:t>
            </a:r>
          </a:p>
          <a:p>
            <a:r>
              <a:rPr lang="en-US" dirty="0"/>
              <a:t>Marijuana has negative effects on attention, motivation, memory, and learning that can persist after the drug's immediate effects wear off— </a:t>
            </a:r>
          </a:p>
          <a:p>
            <a:r>
              <a:rPr lang="en-US" dirty="0"/>
              <a:t>especially in people who use regularly. </a:t>
            </a:r>
            <a:endParaRPr lang="en-US" dirty="0">
              <a:cs typeface="Calibri"/>
            </a:endParaRPr>
          </a:p>
          <a:p>
            <a:r>
              <a:rPr lang="en-US" dirty="0"/>
              <a:t>Someone who uses marijuana daily may be functioning at a reduced intellectual level most or all of the time. </a:t>
            </a:r>
          </a:p>
          <a:p>
            <a:r>
              <a:rPr lang="en-US" dirty="0"/>
              <a:t>Compared with their nonsmoking peers, students who use marijuana tend to get lower grades and are more likely to drop out of high school. </a:t>
            </a:r>
          </a:p>
          <a:p>
            <a:r>
              <a:rPr lang="en-US" dirty="0"/>
              <a:t>People who use marijuana regularly for a long time report decreased overall life satisfaction, including poorer mental and physical health, </a:t>
            </a:r>
            <a:endParaRPr lang="en-US" altLang="en-US" dirty="0"/>
          </a:p>
          <a:p>
            <a:r>
              <a:rPr lang="en-US" dirty="0"/>
              <a:t>memory and relationship problems, lower salaries, and less career success. </a:t>
            </a:r>
            <a:endParaRPr lang="en-US" altLang="en-US" dirty="0">
              <a:cs typeface="Calibri"/>
            </a:endParaRPr>
          </a:p>
          <a:p>
            <a:r>
              <a:rPr lang="en-US" dirty="0"/>
              <a:t> </a:t>
            </a:r>
          </a:p>
          <a:p>
            <a:pPr>
              <a:defRPr/>
            </a:pPr>
            <a:r>
              <a:rPr lang="en-US" i="1" dirty="0"/>
              <a:t>Marijuana:  Facts Parents Need to Know 2018, </a:t>
            </a:r>
            <a:r>
              <a:rPr lang="en-US" dirty="0"/>
              <a:t>National Institute on Drug Abuse (NIDA)</a:t>
            </a:r>
          </a:p>
          <a:p>
            <a:r>
              <a:rPr lang="en-US" altLang="en-US" i="1" dirty="0"/>
              <a:t>https://d14rmgtrwzf5a.cloudfront.net/sites/default/files/mj_parents_facts_brochure.pdf</a:t>
            </a:r>
          </a:p>
          <a:p>
            <a:endParaRPr lang="en-US" altLang="en-US" i="1" dirty="0"/>
          </a:p>
          <a:p>
            <a:endParaRPr lang="en-US" altLang="en-US"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A52151-7A8A-429B-89BB-D287018E888B}" type="slidenum">
              <a:rPr lang="en-US" altLang="en-US" smtClean="0"/>
              <a:pPr>
                <a:spcBef>
                  <a:spcPct val="0"/>
                </a:spcBef>
              </a:pPr>
              <a:t>27</a:t>
            </a:fld>
            <a:endParaRPr lang="en-US" altLang="en-US"/>
          </a:p>
        </p:txBody>
      </p:sp>
    </p:spTree>
    <p:extLst>
      <p:ext uri="{BB962C8B-B14F-4D97-AF65-F5344CB8AC3E}">
        <p14:creationId xmlns:p14="http://schemas.microsoft.com/office/powerpoint/2010/main" val="2729222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sz="1400" b="1" dirty="0"/>
              <a:t>Teacher</a:t>
            </a:r>
            <a:r>
              <a:rPr lang="en-US" sz="1400" b="1" baseline="0" dirty="0"/>
              <a:t> </a:t>
            </a:r>
            <a:r>
              <a:rPr lang="en-US" sz="1400" b="1" dirty="0"/>
              <a:t>Comments:  </a:t>
            </a:r>
          </a:p>
          <a:p>
            <a:pPr>
              <a:defRPr/>
            </a:pPr>
            <a:endParaRPr lang="en-US" sz="1400" b="1" dirty="0"/>
          </a:p>
          <a:p>
            <a:pPr>
              <a:buFont typeface="Arial" panose="020B0604020202020204" pitchFamily="34" charset="0"/>
              <a:buNone/>
              <a:defRPr/>
            </a:pPr>
            <a:r>
              <a:rPr lang="en-US" dirty="0"/>
              <a:t>Marijuana use:</a:t>
            </a:r>
            <a:endParaRPr lang="en-US" dirty="0">
              <a:cs typeface="Calibri"/>
            </a:endParaRPr>
          </a:p>
          <a:p>
            <a:pPr marL="171450" indent="-171450">
              <a:buFont typeface="Arial" panose="020B0604020202020204" pitchFamily="34" charset="0"/>
              <a:buChar char="•"/>
              <a:defRPr/>
            </a:pPr>
            <a:r>
              <a:rPr lang="en-US" dirty="0"/>
              <a:t>Decreases</a:t>
            </a:r>
            <a:r>
              <a:rPr lang="en-US" baseline="0" dirty="0"/>
              <a:t> </a:t>
            </a:r>
            <a:r>
              <a:rPr lang="en-US" dirty="0"/>
              <a:t>eye-hand coordination</a:t>
            </a:r>
          </a:p>
          <a:p>
            <a:pPr marL="171450" indent="-171450">
              <a:buFont typeface="Arial" panose="020B0604020202020204" pitchFamily="34" charset="0"/>
              <a:buChar char="•"/>
              <a:defRPr/>
            </a:pPr>
            <a:r>
              <a:rPr lang="en-US" dirty="0"/>
              <a:t>Slows</a:t>
            </a:r>
            <a:r>
              <a:rPr lang="en-US" baseline="0" dirty="0"/>
              <a:t> </a:t>
            </a:r>
            <a:r>
              <a:rPr lang="en-US" dirty="0"/>
              <a:t>reaction time</a:t>
            </a:r>
          </a:p>
          <a:p>
            <a:pPr marL="171450" indent="-171450">
              <a:buFont typeface="Arial" panose="020B0604020202020204" pitchFamily="34" charset="0"/>
              <a:buChar char="•"/>
              <a:defRPr/>
            </a:pPr>
            <a:r>
              <a:rPr lang="en-US" dirty="0"/>
              <a:t>Reduces motor coordination</a:t>
            </a:r>
          </a:p>
          <a:p>
            <a:pPr marL="171450" indent="-171450">
              <a:buFont typeface="Arial" panose="020B0604020202020204" pitchFamily="34" charset="0"/>
              <a:buChar char="•"/>
              <a:defRPr/>
            </a:pPr>
            <a:r>
              <a:rPr lang="en-US" dirty="0"/>
              <a:t>Slows reflexes</a:t>
            </a:r>
          </a:p>
          <a:p>
            <a:pPr marL="171450" indent="-171450">
              <a:buFont typeface="Arial" panose="020B0604020202020204" pitchFamily="34" charset="0"/>
              <a:buChar char="•"/>
              <a:defRPr/>
            </a:pPr>
            <a:r>
              <a:rPr lang="en-US" dirty="0"/>
              <a:t>Impairs tracking ability and perceptual accuracy</a:t>
            </a:r>
          </a:p>
          <a:p>
            <a:pPr marL="171450" indent="-171450">
              <a:buFont typeface="Arial" panose="020B0604020202020204" pitchFamily="34" charset="0"/>
              <a:buChar char="•"/>
              <a:defRPr/>
            </a:pPr>
            <a:r>
              <a:rPr lang="en-US" dirty="0"/>
              <a:t>Impairs concentration, and time appears to move more slowly</a:t>
            </a:r>
          </a:p>
          <a:p>
            <a:pPr marL="171450" indent="-171450">
              <a:buFont typeface="Arial" panose="020B0604020202020204" pitchFamily="34" charset="0"/>
              <a:buChar char="•"/>
              <a:defRPr/>
            </a:pPr>
            <a:r>
              <a:rPr lang="en-US" dirty="0"/>
              <a:t>Causes short and long-term memory loss, "I can't remember the plays, coach"</a:t>
            </a:r>
          </a:p>
          <a:p>
            <a:pPr marL="171450" indent="-171450">
              <a:buFont typeface="Arial" panose="020B0604020202020204" pitchFamily="34" charset="0"/>
              <a:buChar char="•"/>
              <a:defRPr/>
            </a:pPr>
            <a:r>
              <a:rPr lang="en-US" dirty="0"/>
              <a:t>Difficulty in thinking and problem solving, "They changed their defensive formation, I can't figure out what to do"</a:t>
            </a:r>
          </a:p>
          <a:p>
            <a:pPr marL="171450" indent="-171450">
              <a:buFont typeface="Arial" panose="020B0604020202020204" pitchFamily="34" charset="0"/>
              <a:buChar char="•"/>
              <a:defRPr/>
            </a:pPr>
            <a:r>
              <a:rPr lang="en-US" dirty="0"/>
              <a:t>Decreases motivation to perform and/or give maximum effort</a:t>
            </a:r>
          </a:p>
          <a:p>
            <a:pPr marL="0" indent="0">
              <a:buFont typeface="Arial" panose="020B0604020202020204" pitchFamily="34" charset="0"/>
              <a:buNone/>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n-ea"/>
                <a:cs typeface="+mn-cs"/>
              </a:rPr>
              <a:t>Marijuana: Facts for Teens, </a:t>
            </a:r>
            <a:r>
              <a:rPr lang="en-US" sz="1200" kern="1200" dirty="0">
                <a:solidFill>
                  <a:schemeClr val="tx1"/>
                </a:solidFill>
                <a:effectLst/>
                <a:latin typeface="+mn-lt"/>
                <a:ea typeface="+mn-ea"/>
                <a:cs typeface="+mn-cs"/>
              </a:rPr>
              <a:t>2017, National Institute on Drug Abuse (NIDA)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mn-lt"/>
                <a:ea typeface="+mn-ea"/>
                <a:cs typeface="+mn-cs"/>
                <a:hlinkClick r:id="rId3"/>
              </a:rPr>
              <a:t>https://d14rmgtrwzf5a.cloudfront.net/sites/default/files/marijuana_teens.pdf</a:t>
            </a:r>
            <a:endParaRPr lang="en-US" sz="1200" kern="1200" dirty="0">
              <a:solidFill>
                <a:schemeClr val="tx1"/>
              </a:solidFill>
              <a:effectLst/>
              <a:latin typeface="+mn-lt"/>
              <a:ea typeface="+mn-ea"/>
              <a:cs typeface="+mn-cs"/>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BC90A4-6EB3-4EA0-93D5-FA8998F013E4}" type="slidenum">
              <a:rPr lang="en-US" altLang="en-US" smtClean="0">
                <a:latin typeface="Calibri" panose="020F0502020204030204" pitchFamily="34" charset="0"/>
              </a:rPr>
              <a:pPr/>
              <a:t>28</a:t>
            </a:fld>
            <a:endParaRPr lang="en-US" altLang="en-US">
              <a:latin typeface="Calibri" panose="020F0502020204030204" pitchFamily="34" charset="0"/>
            </a:endParaRPr>
          </a:p>
        </p:txBody>
      </p:sp>
    </p:spTree>
    <p:extLst>
      <p:ext uri="{BB962C8B-B14F-4D97-AF65-F5344CB8AC3E}">
        <p14:creationId xmlns:p14="http://schemas.microsoft.com/office/powerpoint/2010/main" val="1500426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dirty="0"/>
              <a:t>Video:</a:t>
            </a:r>
            <a:r>
              <a:rPr lang="en-US" dirty="0"/>
              <a:t> </a:t>
            </a:r>
            <a:r>
              <a:rPr lang="en-US" b="0" dirty="0"/>
              <a:t> Click on</a:t>
            </a:r>
            <a:r>
              <a:rPr lang="en-US" b="0" baseline="0" dirty="0"/>
              <a:t> the black box.</a:t>
            </a:r>
            <a:endParaRPr lang="en-US" b="0" dirty="0"/>
          </a:p>
          <a:p>
            <a:pPr>
              <a:defRPr/>
            </a:pPr>
            <a:r>
              <a:rPr lang="en-US" i="1" dirty="0"/>
              <a:t>Pot Surgeon  </a:t>
            </a:r>
            <a:r>
              <a:rPr lang="en-US" dirty="0"/>
              <a:t>(30 seconds) </a:t>
            </a:r>
            <a:endParaRPr lang="en-US"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https://www.youtube.com/watch?v=TAx1_CsJc1k (link to video if needed)</a:t>
            </a:r>
          </a:p>
          <a:p>
            <a:endParaRPr lang="en-US" b="0" dirty="0"/>
          </a:p>
          <a:p>
            <a:r>
              <a:rPr lang="en-US" b="0" dirty="0"/>
              <a:t>This humorous video shows the effects of marijuana on a doctor about to</a:t>
            </a:r>
            <a:r>
              <a:rPr lang="en-US" b="0" baseline="0" dirty="0"/>
              <a:t> perform surgery</a:t>
            </a:r>
            <a:r>
              <a:rPr lang="en-US" b="0" dirty="0"/>
              <a:t>.</a:t>
            </a:r>
          </a:p>
          <a:p>
            <a:endParaRPr lang="en-US" b="1" dirty="0"/>
          </a:p>
          <a:p>
            <a:r>
              <a:rPr lang="en-US" altLang="en-US" b="1" dirty="0"/>
              <a:t>After showing the video, ask the following question.</a:t>
            </a:r>
          </a:p>
          <a:p>
            <a:endParaRPr lang="en-US" altLang="en-US" dirty="0"/>
          </a:p>
          <a:p>
            <a:r>
              <a:rPr lang="en-US" altLang="en-US" b="1" dirty="0"/>
              <a:t>Discussion Question:</a:t>
            </a:r>
          </a:p>
          <a:p>
            <a:pPr marL="171450" indent="-171450">
              <a:buFont typeface="Arial" panose="020B0604020202020204" pitchFamily="34" charset="0"/>
              <a:buChar char="•"/>
            </a:pPr>
            <a:r>
              <a:rPr lang="en-US" altLang="en-US" b="0" dirty="0"/>
              <a:t>This video shows the effects of marijuana use on a doctor. What other professionals provide services that would</a:t>
            </a:r>
            <a:r>
              <a:rPr lang="en-US" altLang="en-US" b="0" baseline="0" dirty="0"/>
              <a:t> be negatively effected by marijuana use? </a:t>
            </a:r>
          </a:p>
          <a:p>
            <a:pPr marL="457200" lvl="1" indent="0">
              <a:buFont typeface="Arial" panose="020B0604020202020204" pitchFamily="34" charset="0"/>
              <a:buNone/>
            </a:pPr>
            <a:r>
              <a:rPr lang="en-US" altLang="en-US" b="0" baseline="0" dirty="0"/>
              <a:t>(Answers could include bus driver, pilots, teacher, factory workers, cab drivers, dentists, etc</a:t>
            </a:r>
            <a:r>
              <a:rPr lang="en-US" altLang="en-US" dirty="0"/>
              <a:t>.)</a:t>
            </a:r>
            <a:endParaRPr lang="en-US" altLang="en-US" b="0"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F46A58D-0A19-4E51-8FCE-AA48441F4538}" type="slidenum">
              <a:rPr lang="en-US" smtClean="0">
                <a:latin typeface="Calibri" panose="020F0502020204030204" pitchFamily="34" charset="0"/>
              </a:rPr>
              <a:pPr/>
              <a:t>29</a:t>
            </a:fld>
            <a:endParaRPr lang="en-US">
              <a:latin typeface="Calibri" panose="020F0502020204030204" pitchFamily="34" charset="0"/>
            </a:endParaRPr>
          </a:p>
        </p:txBody>
      </p:sp>
    </p:spTree>
    <p:extLst>
      <p:ext uri="{BB962C8B-B14F-4D97-AF65-F5344CB8AC3E}">
        <p14:creationId xmlns:p14="http://schemas.microsoft.com/office/powerpoint/2010/main" val="2324557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Some students might argue that marijuana is safe because it is a plant and is “natural”.</a:t>
            </a:r>
          </a:p>
          <a:p>
            <a:pPr eaLnBrk="1" hangingPunct="1">
              <a:spcBef>
                <a:spcPct val="0"/>
              </a:spcBef>
            </a:pPr>
            <a:endParaRPr lang="en-US" altLang="en-US" b="1" dirty="0"/>
          </a:p>
          <a:p>
            <a:pPr eaLnBrk="1" hangingPunct="1">
              <a:spcBef>
                <a:spcPct val="0"/>
              </a:spcBef>
            </a:pPr>
            <a:r>
              <a:rPr lang="en-US" altLang="en-US" b="1" dirty="0"/>
              <a:t>Teacher Comments:  </a:t>
            </a:r>
          </a:p>
          <a:p>
            <a:pPr eaLnBrk="1" hangingPunct="1">
              <a:spcBef>
                <a:spcPct val="0"/>
              </a:spcBef>
            </a:pPr>
            <a:endParaRPr lang="en-US" altLang="en-US" dirty="0"/>
          </a:p>
          <a:p>
            <a:pPr eaLnBrk="1" hangingPunct="1">
              <a:spcBef>
                <a:spcPct val="0"/>
              </a:spcBef>
              <a:buFontTx/>
              <a:buChar char="•"/>
            </a:pPr>
            <a:r>
              <a:rPr lang="en-US" altLang="en-US" dirty="0"/>
              <a:t>Consider that poison ivy is a plant and even touching it has negative effects. </a:t>
            </a:r>
          </a:p>
          <a:p>
            <a:pPr eaLnBrk="1" hangingPunct="1">
              <a:spcBef>
                <a:spcPct val="0"/>
              </a:spcBef>
              <a:buFontTx/>
              <a:buChar char="•"/>
            </a:pPr>
            <a:r>
              <a:rPr lang="en-US" altLang="en-US" dirty="0"/>
              <a:t>Some of you that have pets at home know that there are dozens of house plants that can harm your pet.</a:t>
            </a:r>
          </a:p>
          <a:p>
            <a:pPr eaLnBrk="1" hangingPunct="1">
              <a:spcBef>
                <a:spcPct val="0"/>
              </a:spcBef>
              <a:buFontTx/>
              <a:buNone/>
            </a:pPr>
            <a:endParaRPr lang="en-US" altLang="en-US" dirty="0"/>
          </a:p>
          <a:p>
            <a:pPr eaLnBrk="1" hangingPunct="1">
              <a:spcBef>
                <a:spcPct val="0"/>
              </a:spcBef>
            </a:pPr>
            <a:r>
              <a:rPr lang="en-US" altLang="en-US" dirty="0"/>
              <a:t>http://www.cdc.gov/niosh/topics/plants/</a:t>
            </a:r>
          </a:p>
          <a:p>
            <a:pPr eaLnBrk="1" hangingPunct="1">
              <a:spcBef>
                <a:spcPct val="0"/>
              </a:spcBef>
            </a:pPr>
            <a:endParaRPr lang="en-US" altLang="en-US" dirty="0"/>
          </a:p>
          <a:p>
            <a:pPr eaLnBrk="1" hangingPunct="1">
              <a:spcBef>
                <a:spcPct val="0"/>
              </a:spcBef>
            </a:pPr>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308B6B-E58E-4AFE-A20A-9302747D5C0F}" type="slidenum">
              <a:rPr lang="en-US" altLang="en-US" smtClean="0"/>
              <a:pPr>
                <a:spcBef>
                  <a:spcPct val="0"/>
                </a:spcBef>
              </a:pPr>
              <a:t>3</a:t>
            </a:fld>
            <a:endParaRPr lang="en-US" altLang="en-US"/>
          </a:p>
        </p:txBody>
      </p:sp>
    </p:spTree>
    <p:extLst>
      <p:ext uri="{BB962C8B-B14F-4D97-AF65-F5344CB8AC3E}">
        <p14:creationId xmlns:p14="http://schemas.microsoft.com/office/powerpoint/2010/main" val="3857650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dirty="0"/>
              <a:t>Teacher Notes:</a:t>
            </a:r>
          </a:p>
          <a:p>
            <a:pPr>
              <a:defRPr/>
            </a:pPr>
            <a:endParaRPr lang="en-US" altLang="en-US" dirty="0"/>
          </a:p>
          <a:p>
            <a:pPr>
              <a:defRPr/>
            </a:pPr>
            <a:r>
              <a:rPr lang="en-US" altLang="en-US" dirty="0"/>
              <a:t>Students typically believe that “everyone” uses marijuana, even though research does not support that perception.  </a:t>
            </a:r>
          </a:p>
          <a:p>
            <a:pPr>
              <a:buFont typeface="Wingdings" panose="05000000000000000000" pitchFamily="2" charset="2"/>
              <a:buNone/>
              <a:defRPr/>
            </a:pPr>
            <a:endParaRPr lang="en-US" altLang="en-US" b="1" dirty="0"/>
          </a:p>
          <a:p>
            <a:pPr>
              <a:buFont typeface="Wingdings" panose="05000000000000000000" pitchFamily="2" charset="2"/>
              <a:buNone/>
              <a:defRPr/>
            </a:pPr>
            <a:r>
              <a:rPr lang="en-US" altLang="en-US" b="1" dirty="0"/>
              <a:t>Group Activity (preparing students for next slide):</a:t>
            </a:r>
          </a:p>
          <a:p>
            <a:pPr>
              <a:buFont typeface="Wingdings" panose="05000000000000000000" pitchFamily="2" charset="2"/>
              <a:buNone/>
              <a:defRPr/>
            </a:pPr>
            <a:endParaRPr lang="en-US" altLang="en-US" dirty="0"/>
          </a:p>
          <a:p>
            <a:pPr marL="171450" indent="-171450">
              <a:buFont typeface="Arial" panose="020B0604020202020204" pitchFamily="34" charset="0"/>
              <a:buChar char="•"/>
              <a:defRPr/>
            </a:pPr>
            <a:r>
              <a:rPr lang="en-US" altLang="en-US" dirty="0"/>
              <a:t>Ask students – “If you have 10 high school students, estimate how many of them DO NOT use marijuana?”</a:t>
            </a:r>
          </a:p>
          <a:p>
            <a:pPr marL="171450" indent="-171450">
              <a:buFont typeface="Arial" panose="020B0604020202020204" pitchFamily="34" charset="0"/>
              <a:buChar char="•"/>
              <a:defRPr/>
            </a:pPr>
            <a:r>
              <a:rPr lang="en-US" altLang="en-US" dirty="0"/>
              <a:t>Write the estimates on the board.</a:t>
            </a:r>
          </a:p>
          <a:p>
            <a:pPr marL="171450" indent="-171450">
              <a:buFont typeface="Arial" panose="020B0604020202020204" pitchFamily="34" charset="0"/>
              <a:buChar char="•"/>
              <a:defRPr/>
            </a:pPr>
            <a:r>
              <a:rPr lang="en-US" altLang="en-US" dirty="0"/>
              <a:t>Go to the next slide</a:t>
            </a:r>
          </a:p>
          <a:p>
            <a:pPr marL="171450" indent="-171450">
              <a:buFont typeface="Arial" panose="020B0604020202020204" pitchFamily="34" charset="0"/>
              <a:buChar char="•"/>
              <a:defRPr/>
            </a:pPr>
            <a:endParaRPr lang="en-US" altLang="en-US" dirty="0"/>
          </a:p>
          <a:p>
            <a:pPr marL="0" indent="0">
              <a:buFont typeface="Arial" panose="020B0604020202020204" pitchFamily="34" charset="0"/>
              <a:buNone/>
              <a:defRPr/>
            </a:pPr>
            <a:endParaRPr lang="en-US" altLang="en-US" dirty="0"/>
          </a:p>
          <a:p>
            <a:pPr>
              <a:buFont typeface="Arial" panose="020B0604020202020204" pitchFamily="34" charset="0"/>
              <a:buNone/>
              <a:defRPr/>
            </a:pPr>
            <a:endParaRPr lang="en-US" altLang="en-US" dirty="0"/>
          </a:p>
          <a:p>
            <a:pPr marL="171450" indent="-171450">
              <a:buFont typeface="Arial" panose="020B0604020202020204" pitchFamily="34" charset="0"/>
              <a:buChar char="•"/>
              <a:defRPr/>
            </a:pPr>
            <a:endParaRPr lang="en-US" altLang="en-US" dirty="0"/>
          </a:p>
          <a:p>
            <a:pPr>
              <a:defRPr/>
            </a:pPr>
            <a:endParaRPr lang="en-US"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C13FCF-567B-4F08-818B-22305B65F037}" type="slidenum">
              <a:rPr lang="en-US" altLang="en-US" smtClean="0"/>
              <a:pPr>
                <a:spcBef>
                  <a:spcPct val="0"/>
                </a:spcBef>
              </a:pPr>
              <a:t>30</a:t>
            </a:fld>
            <a:endParaRPr lang="en-US" altLang="en-US"/>
          </a:p>
        </p:txBody>
      </p:sp>
    </p:spTree>
    <p:extLst>
      <p:ext uri="{BB962C8B-B14F-4D97-AF65-F5344CB8AC3E}">
        <p14:creationId xmlns:p14="http://schemas.microsoft.com/office/powerpoint/2010/main" val="848493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defRPr/>
            </a:pPr>
            <a:r>
              <a:rPr lang="en-US" altLang="en-US" b="1" dirty="0"/>
              <a:t>Teacher Comments:</a:t>
            </a:r>
          </a:p>
          <a:p>
            <a:pPr>
              <a:defRPr/>
            </a:pPr>
            <a:endParaRPr lang="en-US" altLang="en-US" b="1" dirty="0"/>
          </a:p>
          <a:p>
            <a:pPr>
              <a:defRPr/>
            </a:pPr>
            <a:r>
              <a:rPr lang="en-US" altLang="en-US" dirty="0"/>
              <a:t>The Monitoring</a:t>
            </a:r>
            <a:r>
              <a:rPr lang="en-US" altLang="en-US" baseline="0" dirty="0"/>
              <a:t> the Future Survey</a:t>
            </a:r>
            <a:r>
              <a:rPr lang="en-US" altLang="en-US" dirty="0"/>
              <a:t> (MTF) is a series of questions given to teens across the country, including those in Michigan.  </a:t>
            </a:r>
          </a:p>
          <a:p>
            <a:pPr>
              <a:defRPr/>
            </a:pPr>
            <a:r>
              <a:rPr lang="en-US" altLang="en-US" dirty="0"/>
              <a:t>Some of the questions ask about use of marijuana.  You can see that most teens that took the survey said that they DO NOT use </a:t>
            </a:r>
          </a:p>
          <a:p>
            <a:pPr>
              <a:defRPr/>
            </a:pPr>
            <a:r>
              <a:rPr lang="en-US" altLang="en-US" dirty="0"/>
              <a:t>marijuana in the 30</a:t>
            </a:r>
            <a:r>
              <a:rPr lang="en-US" altLang="en-US" baseline="0" dirty="0"/>
              <a:t> days prior to the survey</a:t>
            </a:r>
            <a:r>
              <a:rPr lang="en-US" altLang="en-US" dirty="0"/>
              <a:t>.  </a:t>
            </a:r>
            <a:endParaRPr lang="en-US" dirty="0"/>
          </a:p>
          <a:p>
            <a:pPr>
              <a:defRPr/>
            </a:pPr>
            <a:endParaRPr lang="en-US" altLang="en-US" b="1" dirty="0"/>
          </a:p>
          <a:p>
            <a:pPr>
              <a:defRPr/>
            </a:pPr>
            <a:r>
              <a:rPr lang="en-US" altLang="en-US" b="1" dirty="0"/>
              <a:t>Teacher Notes:</a:t>
            </a:r>
          </a:p>
          <a:p>
            <a:pPr>
              <a:defRPr/>
            </a:pPr>
            <a:endParaRPr lang="en-US" altLang="en-US" dirty="0"/>
          </a:p>
          <a:p>
            <a:pPr>
              <a:defRPr/>
            </a:pPr>
            <a:r>
              <a:rPr lang="en-US" altLang="en-US" dirty="0"/>
              <a:t>Tenth and twelfth grade students in the</a:t>
            </a:r>
            <a:r>
              <a:rPr lang="en-US" altLang="en-US" baseline="0" dirty="0"/>
              <a:t> United States</a:t>
            </a:r>
            <a:r>
              <a:rPr lang="en-US" altLang="en-US" dirty="0"/>
              <a:t> who took the</a:t>
            </a:r>
            <a:r>
              <a:rPr lang="en-US" altLang="en-US" baseline="0" dirty="0"/>
              <a:t> Monitoring the Future Survey in 2020 </a:t>
            </a:r>
            <a:r>
              <a:rPr lang="en-US" altLang="en-US" dirty="0"/>
              <a:t>reported past 30 day </a:t>
            </a:r>
          </a:p>
          <a:p>
            <a:pPr>
              <a:defRPr/>
            </a:pPr>
            <a:r>
              <a:rPr lang="en-US" altLang="en-US" dirty="0"/>
              <a:t>marijuana use of 16.6% for 10</a:t>
            </a:r>
            <a:r>
              <a:rPr lang="en-US" altLang="en-US" baseline="30000" dirty="0"/>
              <a:t>th</a:t>
            </a:r>
            <a:r>
              <a:rPr lang="en-US" altLang="en-US" dirty="0"/>
              <a:t> grade and 21.1% for 12</a:t>
            </a:r>
            <a:r>
              <a:rPr lang="en-US" altLang="en-US" baseline="30000" dirty="0"/>
              <a:t>th</a:t>
            </a:r>
            <a:r>
              <a:rPr lang="en-US" altLang="en-US" dirty="0"/>
              <a:t> grade.   </a:t>
            </a:r>
            <a:endParaRPr lang="en-US"/>
          </a:p>
          <a:p>
            <a:pPr>
              <a:defRPr/>
            </a:pPr>
            <a:endParaRPr lang="en-US" altLang="en-US" dirty="0"/>
          </a:p>
          <a:p>
            <a:pPr>
              <a:defRPr/>
            </a:pPr>
            <a:r>
              <a:rPr lang="en-US" altLang="en-US" dirty="0"/>
              <a:t>Monitoring</a:t>
            </a:r>
            <a:r>
              <a:rPr lang="en-US" altLang="en-US" baseline="0" dirty="0"/>
              <a:t> the Future (MTF) is </a:t>
            </a:r>
            <a:r>
              <a:rPr lang="en-US" altLang="en-US" dirty="0"/>
              <a:t>a nationwide surveying effort led by The</a:t>
            </a:r>
            <a:r>
              <a:rPr lang="en-US" altLang="en-US" baseline="0" dirty="0"/>
              <a:t> University of Michigan,</a:t>
            </a:r>
            <a:r>
              <a:rPr lang="en-US" altLang="en-US" dirty="0"/>
              <a:t> to monitor students' health </a:t>
            </a:r>
          </a:p>
          <a:p>
            <a:pPr>
              <a:defRPr/>
            </a:pPr>
            <a:r>
              <a:rPr lang="en-US" altLang="en-US" dirty="0"/>
              <a:t>risks and behaviors in six categories identified as most likely to result in adverse outcomes. </a:t>
            </a:r>
            <a:endParaRPr lang="en-US" dirty="0"/>
          </a:p>
          <a:p>
            <a:pPr>
              <a:defRPr/>
            </a:pPr>
            <a:r>
              <a:rPr lang="en-US" altLang="en-US" dirty="0"/>
              <a:t>These categories include unintentional injury and violence, tobacco use, alcohol and other drug use, sexual behaviors that </a:t>
            </a:r>
          </a:p>
          <a:p>
            <a:pPr>
              <a:defRPr/>
            </a:pPr>
            <a:r>
              <a:rPr lang="en-US" altLang="en-US" dirty="0"/>
              <a:t>contribute to unintended pregnancy or disease, dietary behaviors, and physical inactivity. </a:t>
            </a:r>
            <a:endParaRPr lang="en-US" dirty="0"/>
          </a:p>
          <a:p>
            <a:pPr>
              <a:defRPr/>
            </a:pPr>
            <a:r>
              <a:rPr lang="en-US" altLang="en-US" dirty="0"/>
              <a:t>High response rates allow results of the Monitoring</a:t>
            </a:r>
            <a:r>
              <a:rPr lang="en-US" altLang="en-US" baseline="0" dirty="0"/>
              <a:t> the Future</a:t>
            </a:r>
            <a:r>
              <a:rPr lang="en-US" altLang="en-US" dirty="0"/>
              <a:t> to be generalized to all students in grades 9-12.  </a:t>
            </a:r>
          </a:p>
          <a:p>
            <a:pPr>
              <a:defRPr/>
            </a:pPr>
            <a:r>
              <a:rPr lang="en-US" altLang="en-US" dirty="0"/>
              <a:t>To get national results, visit the MTF website at</a:t>
            </a:r>
            <a:r>
              <a:rPr lang="en-US" altLang="en-US" baseline="0" dirty="0"/>
              <a:t> </a:t>
            </a:r>
            <a:r>
              <a:rPr lang="en-US" altLang="en-US" baseline="0" dirty="0">
                <a:solidFill>
                  <a:srgbClr val="0070C0"/>
                </a:solidFill>
              </a:rPr>
              <a:t>www.monitoringthefuture.org.</a:t>
            </a:r>
          </a:p>
          <a:p>
            <a:pPr>
              <a:defRPr/>
            </a:pPr>
            <a:endParaRPr lang="en-US" altLang="en-US" baseline="0" dirty="0">
              <a:solidFill>
                <a:srgbClr val="0070C0"/>
              </a:solidFill>
            </a:endParaRPr>
          </a:p>
          <a:p>
            <a:pPr>
              <a:defRPr/>
            </a:pPr>
            <a:r>
              <a:rPr lang="en-US" altLang="en-US" dirty="0"/>
              <a:t>The Michigan Profile for Healthy Youth (</a:t>
            </a:r>
            <a:r>
              <a:rPr lang="en-US" altLang="en-US" dirty="0" err="1"/>
              <a:t>MiPHY</a:t>
            </a:r>
            <a:r>
              <a:rPr lang="en-US" altLang="en-US" dirty="0"/>
              <a:t>)</a:t>
            </a:r>
            <a:r>
              <a:rPr lang="en-US" altLang="en-US" baseline="0" dirty="0"/>
              <a:t> Survey provides county marijuana and other drug use data for teens at </a:t>
            </a:r>
            <a:endParaRPr lang="en-US" altLang="en-US" dirty="0"/>
          </a:p>
          <a:p>
            <a:pPr>
              <a:defRPr/>
            </a:pPr>
            <a:r>
              <a:rPr lang="en-US" altLang="en-US" u="sng" dirty="0">
                <a:hlinkClick r:id="rId3"/>
              </a:rPr>
              <a:t>www.michigan.gov/miphy</a:t>
            </a:r>
            <a:r>
              <a:rPr lang="en-US" altLang="en-US" dirty="0"/>
              <a:t>.</a:t>
            </a:r>
            <a:endParaRPr lang="en-US" dirty="0"/>
          </a:p>
          <a:p>
            <a:pPr>
              <a:defRPr/>
            </a:pPr>
            <a:endParaRPr lang="en-US" altLang="en-US" dirty="0"/>
          </a:p>
          <a:p>
            <a:pPr>
              <a:defRPr/>
            </a:pPr>
            <a:endParaRPr lang="en-US" altLang="en-US" dirty="0"/>
          </a:p>
          <a:p>
            <a:pPr>
              <a:defRPr/>
            </a:pPr>
            <a:endParaRPr lang="en-US" altLang="en-US" dirty="0"/>
          </a:p>
          <a:p>
            <a:pPr>
              <a:defRPr/>
            </a:pPr>
            <a:endParaRPr lang="en-US" alt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63FC9B-58F8-42A0-88C5-84023F6C1C3D}" type="slidenum">
              <a:rPr lang="en-US" altLang="en-US" smtClean="0"/>
              <a:pPr>
                <a:spcBef>
                  <a:spcPct val="0"/>
                </a:spcBef>
              </a:pPr>
              <a:t>31</a:t>
            </a:fld>
            <a:endParaRPr lang="en-US" altLang="en-US"/>
          </a:p>
        </p:txBody>
      </p:sp>
    </p:spTree>
    <p:extLst>
      <p:ext uri="{BB962C8B-B14F-4D97-AF65-F5344CB8AC3E}">
        <p14:creationId xmlns:p14="http://schemas.microsoft.com/office/powerpoint/2010/main" val="2629164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n-US" b="1" dirty="0"/>
              <a:t>Teacher Comments:</a:t>
            </a:r>
          </a:p>
          <a:p>
            <a:endParaRPr lang="en-US" b="1" dirty="0"/>
          </a:p>
          <a:p>
            <a:r>
              <a:rPr lang="en-US" dirty="0"/>
              <a:t>The risk of being in a car crash roughly DOUBLES after using marijuana. </a:t>
            </a:r>
          </a:p>
          <a:p>
            <a:endParaRPr lang="en-US" altLang="en-US" dirty="0"/>
          </a:p>
          <a:p>
            <a:r>
              <a:rPr lang="en-US" altLang="en-US" i="1" dirty="0"/>
              <a:t>Marijuana Drug Facts</a:t>
            </a:r>
            <a:r>
              <a:rPr lang="en-US" altLang="en-US" dirty="0"/>
              <a:t> December 2019</a:t>
            </a:r>
            <a:endParaRPr lang="en-US" altLang="en-US" dirty="0">
              <a:cs typeface="Calibri"/>
            </a:endParaRPr>
          </a:p>
          <a:p>
            <a:r>
              <a:rPr lang="en-US" b="0" dirty="0"/>
              <a:t>https://www.drugabuse.gov/publications/drugfacts/drugged-driving#references</a:t>
            </a:r>
          </a:p>
          <a:p>
            <a:endParaRPr lang="en-US" b="1" dirty="0"/>
          </a:p>
          <a:p>
            <a:endParaRPr lang="en-US" b="1" dirty="0"/>
          </a:p>
          <a:p>
            <a:r>
              <a:rPr lang="en-US" b="1" dirty="0"/>
              <a:t>Teacher Notes:</a:t>
            </a:r>
            <a:endParaRPr lang="en-US" dirty="0"/>
          </a:p>
          <a:p>
            <a:r>
              <a:rPr lang="en-US" dirty="0"/>
              <a:t>In general, teen drivers are less experienced and more likely to react poorly in risky situations than older drivers. </a:t>
            </a:r>
          </a:p>
          <a:p>
            <a:pPr marL="285750" indent="-285750">
              <a:buFont typeface="Arial"/>
              <a:buChar char="•"/>
            </a:pPr>
            <a:r>
              <a:rPr lang="en-US" dirty="0"/>
              <a:t>They are more likely to drive recklessly, speeding and allowing less distance between vehicles. </a:t>
            </a:r>
            <a:endParaRPr lang="en-US" dirty="0">
              <a:cs typeface="Calibri"/>
            </a:endParaRPr>
          </a:p>
          <a:p>
            <a:pPr marL="285750" indent="-285750">
              <a:buFont typeface="Arial"/>
              <a:buChar char="•"/>
            </a:pPr>
            <a:r>
              <a:rPr lang="en-US" dirty="0"/>
              <a:t>When you pair that inexperience with marijuana use, the results can be dangerous. </a:t>
            </a:r>
            <a:endParaRPr lang="en-US" dirty="0">
              <a:cs typeface="Calibri"/>
            </a:endParaRPr>
          </a:p>
          <a:p>
            <a:pPr marL="285750" indent="-285750">
              <a:buFont typeface="Arial"/>
              <a:buChar char="•"/>
            </a:pPr>
            <a:r>
              <a:rPr lang="en-US" dirty="0"/>
              <a:t>Research shows that marijuana affects safe driving skills, like judgment, coordination, and reaction time. </a:t>
            </a:r>
            <a:endParaRPr lang="en-US" dirty="0">
              <a:cs typeface="Calibri"/>
            </a:endParaRPr>
          </a:p>
          <a:p>
            <a:pPr marL="285750" indent="-285750">
              <a:buFont typeface="Arial"/>
              <a:buChar char="•"/>
            </a:pPr>
            <a:r>
              <a:rPr lang="en-US" dirty="0"/>
              <a:t>Marijuana makes it hard to judge distances and react to signals and sounds on the road. </a:t>
            </a:r>
            <a:endParaRPr lang="en-US" dirty="0">
              <a:cs typeface="Calibri"/>
            </a:endParaRPr>
          </a:p>
          <a:p>
            <a:pPr marL="285750" indent="-285750">
              <a:buFont typeface="Arial"/>
              <a:buChar char="•"/>
            </a:pPr>
            <a:r>
              <a:rPr lang="en-US" dirty="0"/>
              <a:t>As with any psychoactive drug, impaired driving can cause deadly vehicle crashes. </a:t>
            </a:r>
            <a:endParaRPr lang="en-US" dirty="0">
              <a:cs typeface="Calibri"/>
            </a:endParaRPr>
          </a:p>
          <a:p>
            <a:endParaRPr lang="en-US" dirty="0"/>
          </a:p>
          <a:p>
            <a:pPr>
              <a:defRPr/>
            </a:pPr>
            <a:r>
              <a:rPr lang="en-US" sz="1200" i="1" kern="1200" dirty="0">
                <a:solidFill>
                  <a:schemeClr val="tx1"/>
                </a:solidFill>
                <a:effectLst/>
                <a:latin typeface="+mn-lt"/>
                <a:ea typeface="+mn-ea"/>
                <a:cs typeface="+mn-cs"/>
              </a:rPr>
              <a:t>Marijuana: Facts for Teens, </a:t>
            </a:r>
            <a:r>
              <a:rPr lang="en-US" sz="1200" kern="1200" dirty="0">
                <a:solidFill>
                  <a:schemeClr val="tx1"/>
                </a:solidFill>
                <a:effectLst/>
                <a:latin typeface="+mn-lt"/>
                <a:ea typeface="+mn-ea"/>
                <a:cs typeface="+mn-cs"/>
              </a:rPr>
              <a:t>2017, National Institute on Drug Abuse</a:t>
            </a:r>
            <a:r>
              <a:rPr lang="en-US" dirty="0"/>
              <a:t> </a:t>
            </a:r>
            <a:r>
              <a:rPr lang="en-US" sz="1200" kern="1200" dirty="0">
                <a:solidFill>
                  <a:schemeClr val="tx1"/>
                </a:solidFill>
                <a:effectLst/>
                <a:latin typeface="+mn-lt"/>
                <a:ea typeface="+mn-ea"/>
                <a:cs typeface="+mn-cs"/>
              </a:rPr>
              <a:t>(NIDA)</a:t>
            </a:r>
            <a:r>
              <a:rPr lang="en-US" dirty="0"/>
              <a:t>  </a:t>
            </a:r>
            <a:endParaRPr lang="en-US" dirty="0">
              <a:cs typeface="Calibri"/>
            </a:endParaRPr>
          </a:p>
          <a:p>
            <a:pPr>
              <a:defRPr/>
            </a:pPr>
            <a:r>
              <a:rPr lang="en-US" dirty="0"/>
              <a:t>https://d14rmgtrwzf5a.cloudfront.net/sites/default/files/marijuana_teens.pdf</a:t>
            </a:r>
            <a:endParaRPr lang="en-US" sz="1200" kern="1200" dirty="0">
              <a:solidFill>
                <a:schemeClr val="tx1"/>
              </a:solidFill>
              <a:effectLst/>
              <a:latin typeface="+mn-lt"/>
              <a:cs typeface="Calibri"/>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cs typeface="Calibri"/>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CF023F-09B4-4E8B-BF1A-0A30BE12D1C3}" type="slidenum">
              <a:rPr lang="en-US" altLang="en-US" smtClean="0"/>
              <a:pPr>
                <a:spcBef>
                  <a:spcPct val="0"/>
                </a:spcBef>
              </a:pPr>
              <a:t>32</a:t>
            </a:fld>
            <a:endParaRPr lang="en-US" altLang="en-US"/>
          </a:p>
        </p:txBody>
      </p:sp>
    </p:spTree>
    <p:extLst>
      <p:ext uri="{BB962C8B-B14F-4D97-AF65-F5344CB8AC3E}">
        <p14:creationId xmlns:p14="http://schemas.microsoft.com/office/powerpoint/2010/main" val="1917780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Notes:</a:t>
            </a:r>
          </a:p>
          <a:p>
            <a:endParaRPr lang="en-US" altLang="en-US" dirty="0"/>
          </a:p>
          <a:p>
            <a:r>
              <a:rPr lang="en-US" altLang="en-US" dirty="0"/>
              <a:t>This slide presents a summary of key issues related to teen marijuana use.  </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08C4E7-FAE9-410A-9183-B3C4CDB97A78}" type="slidenum">
              <a:rPr lang="en-US" altLang="en-US" smtClean="0"/>
              <a:pPr>
                <a:spcBef>
                  <a:spcPct val="0"/>
                </a:spcBef>
              </a:pPr>
              <a:t>33</a:t>
            </a:fld>
            <a:endParaRPr lang="en-US" altLang="en-US"/>
          </a:p>
        </p:txBody>
      </p:sp>
    </p:spTree>
    <p:extLst>
      <p:ext uri="{BB962C8B-B14F-4D97-AF65-F5344CB8AC3E}">
        <p14:creationId xmlns:p14="http://schemas.microsoft.com/office/powerpoint/2010/main" val="3370098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BD2DFB-5D28-482B-939D-560AE8A9033E}" type="slidenum">
              <a:rPr lang="en-US" altLang="en-US" smtClean="0">
                <a:solidFill>
                  <a:srgbClr val="000000"/>
                </a:solidFill>
              </a:rPr>
              <a:pPr>
                <a:spcBef>
                  <a:spcPct val="0"/>
                </a:spcBef>
              </a:pPr>
              <a:t>34</a:t>
            </a:fld>
            <a:endParaRPr lang="en-US" altLang="en-US">
              <a:solidFill>
                <a:srgbClr val="000000"/>
              </a:solidFill>
            </a:endParaRPr>
          </a:p>
        </p:txBody>
      </p:sp>
    </p:spTree>
    <p:extLst>
      <p:ext uri="{BB962C8B-B14F-4D97-AF65-F5344CB8AC3E}">
        <p14:creationId xmlns:p14="http://schemas.microsoft.com/office/powerpoint/2010/main" val="4160041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Notes:</a:t>
            </a:r>
          </a:p>
          <a:p>
            <a:endParaRPr lang="en-US" altLang="en-US" dirty="0"/>
          </a:p>
          <a:p>
            <a:r>
              <a:rPr lang="en-US" altLang="en-US" dirty="0"/>
              <a:t>Encourage students to go to one or more of these websites to check out the cool games, fact sheets, blogs, and interactive quizzes for teens.</a:t>
            </a:r>
          </a:p>
          <a:p>
            <a:endParaRPr lang="en-US" altLang="en-US" dirty="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A4C5C2-24EE-4FF3-A398-E5B48BD9076D}" type="slidenum">
              <a:rPr lang="en-US" altLang="en-US" smtClean="0"/>
              <a:pPr>
                <a:spcBef>
                  <a:spcPct val="0"/>
                </a:spcBef>
              </a:pPr>
              <a:t>35</a:t>
            </a:fld>
            <a:endParaRPr lang="en-US" altLang="en-US"/>
          </a:p>
        </p:txBody>
      </p:sp>
    </p:spTree>
    <p:extLst>
      <p:ext uri="{BB962C8B-B14F-4D97-AF65-F5344CB8AC3E}">
        <p14:creationId xmlns:p14="http://schemas.microsoft.com/office/powerpoint/2010/main" val="2874886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r>
              <a:rPr lang="en-US" altLang="en-US" b="1" dirty="0"/>
              <a:t>Teacher Comments:</a:t>
            </a:r>
          </a:p>
          <a:p>
            <a:pPr>
              <a:defRPr/>
            </a:pPr>
            <a:endParaRPr lang="en-US" altLang="en-US" dirty="0"/>
          </a:p>
          <a:p>
            <a:pPr marL="171450" indent="-171450">
              <a:buFont typeface="Arial" panose="020B0604020202020204" pitchFamily="34" charset="0"/>
              <a:buChar char="•"/>
              <a:defRPr/>
            </a:pPr>
            <a:r>
              <a:rPr lang="en-US" altLang="en-US" b="0" dirty="0"/>
              <a:t>Marijuana contains more than 400 chemicals, including THC (delta-9-tetrahydrocannabinol). </a:t>
            </a:r>
          </a:p>
          <a:p>
            <a:pPr marL="171450" indent="-171450">
              <a:buFont typeface="Arial" panose="020B0604020202020204" pitchFamily="34" charset="0"/>
              <a:buChar char="•"/>
              <a:defRPr/>
            </a:pPr>
            <a:r>
              <a:rPr lang="en-US" altLang="en-US" b="0" dirty="0"/>
              <a:t>THC</a:t>
            </a:r>
            <a:r>
              <a:rPr lang="en-US" altLang="en-US" b="0" baseline="0" dirty="0"/>
              <a:t> (</a:t>
            </a:r>
            <a:r>
              <a:rPr lang="en-US" altLang="en-US" b="0" dirty="0"/>
              <a:t>Delta-9-tetrahydrocannabinol),</a:t>
            </a:r>
            <a:r>
              <a:rPr lang="en-US" altLang="en-US" b="0" baseline="0" dirty="0"/>
              <a:t> the </a:t>
            </a:r>
            <a:r>
              <a:rPr lang="en-US" altLang="en-US" dirty="0"/>
              <a:t>main chemical in marijuana, is the part that creates addiction.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n-ea"/>
                <a:cs typeface="+mn-cs"/>
              </a:rPr>
              <a:t>Marijuana Drug Facts, </a:t>
            </a:r>
            <a:r>
              <a:rPr lang="en-US" sz="1200" kern="1200" dirty="0">
                <a:solidFill>
                  <a:schemeClr val="tx1"/>
                </a:solidFill>
                <a:effectLst/>
                <a:latin typeface="+mn-lt"/>
                <a:ea typeface="+mn-ea"/>
                <a:cs typeface="+mn-cs"/>
              </a:rPr>
              <a:t>December 2019, National Institute on Drug Abuse (NIDA)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mn-lt"/>
                <a:ea typeface="+mn-ea"/>
                <a:cs typeface="+mn-cs"/>
                <a:hlinkClick r:id="rId3"/>
              </a:rPr>
              <a:t>http://www.drugabuse.gov/publications/drugfacts/marijuana</a:t>
            </a:r>
            <a:endParaRPr lang="en-US" sz="1200" kern="1200" dirty="0">
              <a:solidFill>
                <a:schemeClr val="tx1"/>
              </a:solidFill>
              <a:effectLst/>
              <a:latin typeface="+mn-lt"/>
              <a:ea typeface="+mn-ea"/>
              <a:cs typeface="+mn-cs"/>
            </a:endParaRPr>
          </a:p>
          <a:p>
            <a:pPr>
              <a:defRPr/>
            </a:pPr>
            <a:endParaRPr lang="en-US" altLang="en-US" sz="1600" i="1" dirty="0">
              <a:solidFill>
                <a:srgbClr val="FF0000"/>
              </a:solidFill>
            </a:endParaRPr>
          </a:p>
          <a:p>
            <a:pPr>
              <a:defRPr/>
            </a:pPr>
            <a:r>
              <a:rPr lang="en-US" altLang="en-US" b="1" dirty="0"/>
              <a:t>Teacher Notes:  </a:t>
            </a:r>
          </a:p>
          <a:p>
            <a:pPr>
              <a:defRPr/>
            </a:pPr>
            <a:endParaRPr lang="en-US" altLang="en-US" b="1" dirty="0"/>
          </a:p>
          <a:p>
            <a:pPr>
              <a:buFontTx/>
              <a:buNone/>
              <a:defRPr/>
            </a:pPr>
            <a:r>
              <a:rPr lang="en-US" altLang="en-US" dirty="0"/>
              <a:t>When marijuana is smoked or vaped, the effects begin almost immediately. </a:t>
            </a:r>
          </a:p>
          <a:p>
            <a:pPr>
              <a:buFontTx/>
              <a:buNone/>
              <a:defRPr/>
            </a:pPr>
            <a:r>
              <a:rPr lang="en-US" altLang="en-US" b="1" dirty="0"/>
              <a:t>THC rapidly passes from the lungs into the bloodstream</a:t>
            </a:r>
            <a:r>
              <a:rPr lang="en-US" altLang="en-US" dirty="0"/>
              <a:t>, which carries the chemical to organs throughout the body, including the brain. </a:t>
            </a:r>
          </a:p>
          <a:p>
            <a:pPr>
              <a:buFontTx/>
              <a:buNone/>
              <a:defRPr/>
            </a:pPr>
            <a:r>
              <a:rPr lang="en-US" altLang="en-US" dirty="0"/>
              <a:t>THC in edible marijuana (food and beverages) enters the bloodstream much slower through the liver. More information can be found in slide 12.</a:t>
            </a:r>
            <a:endParaRPr lang="en-US" altLang="en-US" b="0" dirty="0"/>
          </a:p>
          <a:p>
            <a:pPr>
              <a:defRPr/>
            </a:pPr>
            <a:endParaRPr lang="en-US" altLang="en-US" b="0" dirty="0"/>
          </a:p>
          <a:p>
            <a:pPr>
              <a:defRPr/>
            </a:pPr>
            <a:r>
              <a:rPr lang="en-US" altLang="en-US" b="0" dirty="0"/>
              <a:t>All forms of marijuana are mind-altering (psychoactive). In other words, they change how the brain works. Since THC is the main active chemical in marijuana, the amount of THC in marijuana determines its strength or potency and therefore its effects. The THC content of marijuana has been increasing since the 1980s. </a:t>
            </a:r>
          </a:p>
          <a:p>
            <a:pPr>
              <a:defRPr/>
            </a:pPr>
            <a:endParaRPr lang="en-US" altLang="en-US"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n-ea"/>
                <a:cs typeface="+mn-cs"/>
              </a:rPr>
              <a:t>Marijuana: Facts for Teens, </a:t>
            </a:r>
            <a:r>
              <a:rPr lang="en-US" sz="1200" kern="1200" dirty="0">
                <a:solidFill>
                  <a:schemeClr val="tx1"/>
                </a:solidFill>
                <a:effectLst/>
                <a:latin typeface="+mn-lt"/>
                <a:ea typeface="+mn-ea"/>
                <a:cs typeface="+mn-cs"/>
              </a:rPr>
              <a:t>2017, National Institute on Drug Abuse (NIDA)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mn-lt"/>
                <a:ea typeface="+mn-ea"/>
                <a:cs typeface="+mn-cs"/>
                <a:hlinkClick r:id="rId4"/>
              </a:rPr>
              <a:t>https://d14rmgtrwzf5a.cloudfront.net/sites/default/files/marijuana_teens.pdf</a:t>
            </a:r>
            <a:endParaRPr lang="en-US" sz="1200" kern="1200" dirty="0">
              <a:solidFill>
                <a:schemeClr val="tx1"/>
              </a:solidFill>
              <a:effectLst/>
              <a:latin typeface="+mn-lt"/>
              <a:ea typeface="+mn-ea"/>
              <a:cs typeface="+mn-cs"/>
            </a:endParaRPr>
          </a:p>
          <a:p>
            <a:pPr>
              <a:defRPr/>
            </a:pPr>
            <a:endParaRPr lang="en-US" altLang="en-US" i="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n-ea"/>
                <a:cs typeface="+mn-cs"/>
              </a:rPr>
              <a:t>Marijuana Drug Facts, </a:t>
            </a:r>
            <a:r>
              <a:rPr lang="en-US" sz="1200" kern="1200" dirty="0">
                <a:solidFill>
                  <a:schemeClr val="tx1"/>
                </a:solidFill>
                <a:effectLst/>
                <a:latin typeface="+mn-lt"/>
                <a:ea typeface="+mn-ea"/>
                <a:cs typeface="+mn-cs"/>
              </a:rPr>
              <a:t>December 2019, National Institute on Drug Abuse (NIDA)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mn-lt"/>
                <a:ea typeface="+mn-ea"/>
                <a:cs typeface="+mn-cs"/>
                <a:hlinkClick r:id="rId3"/>
              </a:rPr>
              <a:t>http://www.drugabuse.gov/publications/drugfacts/marijuana</a:t>
            </a:r>
            <a:endParaRPr lang="en-US" sz="1200" kern="1200" dirty="0">
              <a:solidFill>
                <a:schemeClr val="tx1"/>
              </a:solidFill>
              <a:effectLst/>
              <a:latin typeface="+mn-lt"/>
              <a:ea typeface="+mn-ea"/>
              <a:cs typeface="+mn-cs"/>
            </a:endParaRPr>
          </a:p>
          <a:p>
            <a:pPr>
              <a:defRPr/>
            </a:pPr>
            <a:endParaRPr lang="en-US" altLang="en-US" i="1" dirty="0">
              <a:solidFill>
                <a:srgbClr val="FF0000"/>
              </a:solidFill>
            </a:endParaRPr>
          </a:p>
          <a:p>
            <a:pPr>
              <a:defRPr/>
            </a:pPr>
            <a:endParaRPr lang="en-US" altLang="en-US" dirty="0"/>
          </a:p>
          <a:p>
            <a:pPr>
              <a:defRPr/>
            </a:pPr>
            <a:endParaRPr lang="en-US" altLang="en-US" sz="1600" dirty="0">
              <a:solidFill>
                <a:srgbClr val="FF0000"/>
              </a:solidFill>
            </a:endParaRPr>
          </a:p>
          <a:p>
            <a:pPr>
              <a:defRPr/>
            </a:pPr>
            <a:endParaRPr lang="en-US" altLang="en-US" sz="1600" dirty="0">
              <a:solidFill>
                <a:srgbClr val="FF0000"/>
              </a:solidFill>
            </a:endParaRPr>
          </a:p>
          <a:p>
            <a:pPr>
              <a:defRPr/>
            </a:pPr>
            <a:endParaRPr lang="en-US" altLang="en-US" sz="1600" b="1" dirty="0">
              <a:solidFill>
                <a:srgbClr val="FF0000"/>
              </a:solidFill>
            </a:endParaRPr>
          </a:p>
          <a:p>
            <a:pPr>
              <a:defRPr/>
            </a:pPr>
            <a:endParaRPr lang="en-US" altLang="en-US" sz="1600" b="1" dirty="0">
              <a:solidFill>
                <a:srgbClr val="FF0000"/>
              </a:solidFill>
            </a:endParaRPr>
          </a:p>
          <a:p>
            <a:pPr>
              <a:defRPr/>
            </a:pPr>
            <a:endParaRPr lang="en-US" altLang="en-US" sz="1600" b="1" dirty="0">
              <a:solidFill>
                <a:srgbClr val="FF0000"/>
              </a:solidFill>
            </a:endParaRPr>
          </a:p>
          <a:p>
            <a:pPr>
              <a:defRPr/>
            </a:pPr>
            <a:endParaRPr lang="en-US" dirty="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F8AA759-55E4-4FEB-9C6D-1269C82C1136}" type="slidenum">
              <a:rPr lang="en-US" smtClean="0">
                <a:latin typeface="Calibri" panose="020F0502020204030204" pitchFamily="34" charset="0"/>
              </a:rPr>
              <a:pPr/>
              <a:t>4</a:t>
            </a:fld>
            <a:endParaRPr lang="en-US">
              <a:latin typeface="Calibri" panose="020F0502020204030204" pitchFamily="34" charset="0"/>
            </a:endParaRPr>
          </a:p>
        </p:txBody>
      </p:sp>
    </p:spTree>
    <p:extLst>
      <p:ext uri="{BB962C8B-B14F-4D97-AF65-F5344CB8AC3E}">
        <p14:creationId xmlns:p14="http://schemas.microsoft.com/office/powerpoint/2010/main" val="4199634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274320" marR="0" lvl="0" indent="-274320" algn="l" defTabSz="914400" rtl="0" eaLnBrk="1" fontAlgn="auto" latinLnBrk="0" hangingPunct="1">
              <a:lnSpc>
                <a:spcPct val="100000"/>
              </a:lnSpc>
              <a:spcBef>
                <a:spcPct val="30000"/>
              </a:spcBef>
              <a:spcAft>
                <a:spcPts val="0"/>
              </a:spcAft>
              <a:buClrTx/>
              <a:buSzTx/>
              <a:buFontTx/>
              <a:buNone/>
              <a:tabLst/>
              <a:defRPr/>
            </a:pPr>
            <a:r>
              <a:rPr lang="en-US" sz="2500" dirty="0"/>
              <a:t>http</a:t>
            </a:r>
            <a:r>
              <a:rPr lang="en-US" sz="2500" b="0" dirty="0"/>
              <a:t>://www.scholastic.com/smp/pdfs/nida/NIDA-YR10-Stu_Comp.pdf</a:t>
            </a:r>
          </a:p>
          <a:p>
            <a:pPr marL="274320" indent="-274320" eaLnBrk="1" fontAlgn="auto" hangingPunct="1">
              <a:spcAft>
                <a:spcPts val="0"/>
              </a:spcAft>
              <a:defRPr/>
            </a:pPr>
            <a:endParaRPr lang="en-US" sz="2500" b="1" dirty="0"/>
          </a:p>
          <a:p>
            <a:pPr marL="274320" indent="-274320" eaLnBrk="1" fontAlgn="auto" hangingPunct="1">
              <a:spcAft>
                <a:spcPts val="0"/>
              </a:spcAft>
              <a:defRPr/>
            </a:pPr>
            <a:r>
              <a:rPr lang="en-US" sz="2500" b="1" dirty="0"/>
              <a:t>Teacher Notes</a:t>
            </a:r>
            <a:r>
              <a:rPr lang="en-US" sz="2500" b="0" dirty="0"/>
              <a:t>:</a:t>
            </a:r>
          </a:p>
          <a:p>
            <a:pPr marL="274320" indent="-274320" eaLnBrk="1" fontAlgn="auto" hangingPunct="1">
              <a:spcAft>
                <a:spcPts val="0"/>
              </a:spcAft>
              <a:defRPr/>
            </a:pPr>
            <a:endParaRPr lang="en-US" sz="2500" b="0" dirty="0"/>
          </a:p>
          <a:p>
            <a:pPr eaLnBrk="1" hangingPunct="1">
              <a:buFont typeface="Wingdings" panose="05000000000000000000" pitchFamily="2" charset="2"/>
              <a:buNone/>
            </a:pPr>
            <a:r>
              <a:rPr lang="en-US" sz="1200" b="0" i="0" u="none" strike="noStrike" kern="1200" dirty="0">
                <a:solidFill>
                  <a:schemeClr val="tx1"/>
                </a:solidFill>
                <a:effectLst/>
                <a:latin typeface="+mn-lt"/>
                <a:ea typeface="+mn-ea"/>
                <a:cs typeface="+mn-cs"/>
              </a:rPr>
              <a:t>The study of marijuana in clinical trial settings is needed to assess the safety and effectiveness of marijuana for the treatment of any disease or condition: </a:t>
            </a:r>
            <a:r>
              <a:rPr lang="en-US" sz="2800" b="0" dirty="0"/>
              <a:t>https://www.fda.gov/NewsEvents/PublicHealthFocus/ucm421168.htm#notapproved</a:t>
            </a:r>
          </a:p>
          <a:p>
            <a:pPr eaLnBrk="1" hangingPunct="1">
              <a:buFont typeface="Wingdings" panose="05000000000000000000" pitchFamily="2" charset="2"/>
              <a:buNone/>
            </a:pPr>
            <a:endParaRPr lang="en-US" sz="2800" b="0" dirty="0"/>
          </a:p>
          <a:p>
            <a:pPr eaLnBrk="1" hangingPunct="1">
              <a:buFont typeface="Wingdings" panose="05000000000000000000" pitchFamily="2" charset="2"/>
              <a:buNone/>
            </a:pPr>
            <a:r>
              <a:rPr lang="en-US" sz="2800" b="0" dirty="0"/>
              <a:t>The Federal Government considers marijuana to be a controlled substance with “no currently accepted medical use.”  </a:t>
            </a:r>
          </a:p>
          <a:p>
            <a:pPr eaLnBrk="1" hangingPunct="1">
              <a:buFont typeface="Wingdings" panose="05000000000000000000" pitchFamily="2" charset="2"/>
              <a:buNone/>
            </a:pPr>
            <a:r>
              <a:rPr lang="en-US" sz="2800" b="0" dirty="0"/>
              <a:t>Federal Law states, that it’s illegal, under any circumstances, to grow, use, possess, or transport marijuana.</a:t>
            </a:r>
          </a:p>
          <a:p>
            <a:pPr eaLnBrk="1" hangingPunct="1">
              <a:buFont typeface="Wingdings" panose="05000000000000000000" pitchFamily="2" charset="2"/>
              <a:buChar char="§"/>
            </a:pPr>
            <a:endParaRPr lang="en-US" sz="2800" b="0" dirty="0"/>
          </a:p>
          <a:p>
            <a:pPr marL="274320" indent="-274320" eaLnBrk="1" fontAlgn="auto" hangingPunct="1">
              <a:spcAft>
                <a:spcPts val="0"/>
              </a:spcAft>
              <a:defRPr/>
            </a:pPr>
            <a:r>
              <a:rPr lang="en-US" sz="2800" dirty="0"/>
              <a:t>What's the latest on medical marijuana? </a:t>
            </a:r>
          </a:p>
          <a:p>
            <a:pPr marL="274320" indent="-274320" eaLnBrk="1" fontAlgn="auto" hangingPunct="1">
              <a:spcAft>
                <a:spcPts val="0"/>
              </a:spcAft>
              <a:defRPr/>
            </a:pPr>
            <a:endParaRPr lang="en-US" sz="2800" dirty="0"/>
          </a:p>
          <a:p>
            <a:pPr marL="285750" indent="-285750" eaLnBrk="1" fontAlgn="auto" hangingPunct="1">
              <a:spcAft>
                <a:spcPts val="0"/>
              </a:spcAft>
              <a:buFont typeface="Arial"/>
              <a:buChar char="•"/>
              <a:defRPr/>
            </a:pPr>
            <a:r>
              <a:rPr lang="en-US" sz="2800" dirty="0"/>
              <a:t>	Research has shown that some chemicals in marijuana including THC and cannabidiol (CBD) could have medical uses. </a:t>
            </a:r>
            <a:endParaRPr lang="en-US" sz="2800" dirty="0">
              <a:cs typeface="Calibri"/>
            </a:endParaRPr>
          </a:p>
          <a:p>
            <a:pPr marL="285750" indent="-285750" eaLnBrk="1" fontAlgn="auto" hangingPunct="1">
              <a:spcAft>
                <a:spcPts val="0"/>
              </a:spcAft>
              <a:buFont typeface="Arial"/>
              <a:buChar char="•"/>
              <a:defRPr/>
            </a:pPr>
            <a:r>
              <a:rPr lang="en-US" sz="2800" dirty="0"/>
              <a:t>	Clinical trials are ongoing to develop and test medications that contain THC and/or CBD for pain relief or seizure disorders. </a:t>
            </a:r>
            <a:endParaRPr lang="en-US" sz="2800" dirty="0">
              <a:cs typeface="Calibri"/>
            </a:endParaRPr>
          </a:p>
          <a:p>
            <a:pPr marL="285750" indent="-285750" eaLnBrk="1" fontAlgn="auto" hangingPunct="1">
              <a:spcAft>
                <a:spcPts val="0"/>
              </a:spcAft>
              <a:buFont typeface="Arial"/>
              <a:buChar char="•"/>
              <a:defRPr/>
            </a:pPr>
            <a:r>
              <a:rPr lang="en-US" sz="2800" dirty="0"/>
              <a:t>	The Food and Drug Administration (FDA) will evaluate the results to determine if these medications are safe and effective for treating these conditions. </a:t>
            </a:r>
            <a:endParaRPr lang="en-US" sz="2800" dirty="0">
              <a:cs typeface="Calibri"/>
            </a:endParaRPr>
          </a:p>
          <a:p>
            <a:pPr marL="274320" indent="-274320" eaLnBrk="1" fontAlgn="auto" hangingPunct="1">
              <a:spcAft>
                <a:spcPts val="0"/>
              </a:spcAft>
              <a:defRPr/>
            </a:pPr>
            <a:r>
              <a:rPr lang="en-US" sz="2800" dirty="0"/>
              <a:t>	</a:t>
            </a:r>
            <a:endParaRPr lang="en-US" sz="5400" dirty="0"/>
          </a:p>
          <a:p>
            <a:pPr marL="274320" marR="0" indent="-274320" algn="l" defTabSz="914400" rtl="0" eaLnBrk="1" fontAlgn="auto" latinLnBrk="0" hangingPunct="1">
              <a:lnSpc>
                <a:spcPct val="100000"/>
              </a:lnSpc>
              <a:spcBef>
                <a:spcPct val="30000"/>
              </a:spcBef>
              <a:spcAft>
                <a:spcPts val="0"/>
              </a:spcAft>
              <a:buClrTx/>
              <a:buSzTx/>
              <a:buFontTx/>
              <a:buNone/>
              <a:tabLst/>
              <a:defRPr/>
            </a:pPr>
            <a:r>
              <a:rPr lang="en-US" sz="2800" i="1" kern="1200" dirty="0">
                <a:solidFill>
                  <a:schemeClr val="tx1"/>
                </a:solidFill>
                <a:effectLst/>
                <a:latin typeface="+mn-lt"/>
                <a:ea typeface="+mn-ea"/>
                <a:cs typeface="+mn-cs"/>
              </a:rPr>
              <a:t>Marijuana: Facts for Teens, </a:t>
            </a:r>
            <a:r>
              <a:rPr lang="en-US" sz="2800" kern="1200" dirty="0">
                <a:solidFill>
                  <a:schemeClr val="tx1"/>
                </a:solidFill>
                <a:effectLst/>
                <a:latin typeface="+mn-lt"/>
                <a:ea typeface="+mn-ea"/>
                <a:cs typeface="+mn-cs"/>
              </a:rPr>
              <a:t>2017, National Institute on Drug Abuse (NIDA)</a:t>
            </a:r>
          </a:p>
          <a:p>
            <a:pPr marL="274320" marR="0" indent="-274320" algn="l" defTabSz="914400" rtl="0" eaLnBrk="1" fontAlgn="auto" latinLnBrk="0" hangingPunct="1">
              <a:lnSpc>
                <a:spcPct val="100000"/>
              </a:lnSpc>
              <a:spcBef>
                <a:spcPct val="30000"/>
              </a:spcBef>
              <a:spcAft>
                <a:spcPts val="0"/>
              </a:spcAft>
              <a:buClrTx/>
              <a:buSzTx/>
              <a:buFontTx/>
              <a:buNone/>
              <a:tabLst/>
              <a:defRPr/>
            </a:pPr>
            <a:r>
              <a:rPr lang="en-US" sz="2800" kern="1200" dirty="0">
                <a:solidFill>
                  <a:schemeClr val="tx1"/>
                </a:solidFill>
                <a:effectLst/>
                <a:latin typeface="+mn-lt"/>
                <a:ea typeface="+mn-ea"/>
                <a:cs typeface="+mn-cs"/>
              </a:rPr>
              <a:t> </a:t>
            </a:r>
            <a:r>
              <a:rPr lang="en-US" sz="2800" u="sng" kern="1200" dirty="0">
                <a:solidFill>
                  <a:schemeClr val="tx1"/>
                </a:solidFill>
                <a:effectLst/>
                <a:latin typeface="+mn-lt"/>
                <a:ea typeface="+mn-ea"/>
                <a:cs typeface="+mn-cs"/>
                <a:hlinkClick r:id="rId3"/>
              </a:rPr>
              <a:t>https://d14rmgtrwzf5a.cloudfront.net/sites/default/files/marijuana_teens.pdf</a:t>
            </a:r>
            <a:endParaRPr lang="en-US" sz="2800" kern="1200" dirty="0">
              <a:solidFill>
                <a:schemeClr val="tx1"/>
              </a:solidFill>
              <a:effectLst/>
              <a:latin typeface="+mn-lt"/>
              <a:ea typeface="+mn-ea"/>
              <a:cs typeface="+mn-cs"/>
            </a:endParaRPr>
          </a:p>
          <a:p>
            <a:pPr marL="274320" indent="-274320" eaLnBrk="1" fontAlgn="auto" hangingPunct="1">
              <a:spcAft>
                <a:spcPts val="0"/>
              </a:spcAft>
              <a:defRPr/>
            </a:pPr>
            <a:endParaRPr lang="en-US" sz="2800" dirty="0"/>
          </a:p>
          <a:p>
            <a:pPr marL="274320" indent="-274320" eaLnBrk="1" fontAlgn="auto" hangingPunct="1">
              <a:spcAft>
                <a:spcPts val="0"/>
              </a:spcAft>
              <a:defRPr/>
            </a:pPr>
            <a:endParaRPr lang="en-US" sz="2500" b="0" dirty="0"/>
          </a:p>
          <a:p>
            <a:pPr marL="274320" indent="-274320" eaLnBrk="1" fontAlgn="auto" hangingPunct="1">
              <a:spcAft>
                <a:spcPts val="0"/>
              </a:spcAft>
              <a:defRPr/>
            </a:pPr>
            <a:endParaRPr lang="en-US" sz="2500" b="0" dirty="0"/>
          </a:p>
          <a:p>
            <a:pPr marL="274320" indent="-274320" eaLnBrk="1" fontAlgn="auto" hangingPunct="1">
              <a:spcAft>
                <a:spcPts val="0"/>
              </a:spcAft>
              <a:defRPr/>
            </a:pPr>
            <a:endParaRPr lang="en-US" sz="2500" b="0" dirty="0"/>
          </a:p>
        </p:txBody>
      </p:sp>
      <p:sp>
        <p:nvSpPr>
          <p:cNvPr id="4" name="Slide Number Placeholder 3"/>
          <p:cNvSpPr>
            <a:spLocks noGrp="1"/>
          </p:cNvSpPr>
          <p:nvPr>
            <p:ph type="sldNum" sz="quarter" idx="10"/>
          </p:nvPr>
        </p:nvSpPr>
        <p:spPr/>
        <p:txBody>
          <a:bodyPr/>
          <a:lstStyle/>
          <a:p>
            <a:pPr>
              <a:defRPr/>
            </a:pPr>
            <a:fld id="{BFD47516-2830-4FC7-BB03-4F7580DCAFE4}" type="slidenum">
              <a:rPr lang="en-US" smtClean="0"/>
              <a:pPr>
                <a:defRPr/>
              </a:pPr>
              <a:t>5</a:t>
            </a:fld>
            <a:endParaRPr lang="en-US"/>
          </a:p>
        </p:txBody>
      </p:sp>
    </p:spTree>
    <p:extLst>
      <p:ext uri="{BB962C8B-B14F-4D97-AF65-F5344CB8AC3E}">
        <p14:creationId xmlns:p14="http://schemas.microsoft.com/office/powerpoint/2010/main" val="38817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indent="-274320" eaLnBrk="1" fontAlgn="auto" hangingPunct="1">
              <a:spcAft>
                <a:spcPts val="0"/>
              </a:spcAft>
              <a:defRPr/>
            </a:pPr>
            <a:r>
              <a:rPr lang="it-IT" sz="1400" b="1" dirty="0"/>
              <a:t>Michigan Legalization of Marijuana Law 2018</a:t>
            </a:r>
          </a:p>
          <a:p>
            <a:pPr marL="274320" indent="-274320">
              <a:spcAft>
                <a:spcPts val="0"/>
              </a:spcAft>
              <a:defRPr/>
            </a:pPr>
            <a:endParaRPr lang="it-IT" sz="1400" b="1" dirty="0"/>
          </a:p>
          <a:p>
            <a:pPr marL="274320" indent="-274320" eaLnBrk="1" fontAlgn="auto" hangingPunct="1">
              <a:spcAft>
                <a:spcPts val="0"/>
              </a:spcAft>
              <a:defRPr/>
            </a:pPr>
            <a:r>
              <a:rPr lang="en-US" sz="2800" dirty="0"/>
              <a:t>https://www.legislature.mi.gov/(S(1bdtv43vras3vz5ifnhdd52n))/mileg.aspx?page=getObject&amp;objectName=mcl-Initiated-Law-1-of-2018</a:t>
            </a:r>
          </a:p>
          <a:p>
            <a:pPr marL="274320" indent="-274320" eaLnBrk="1" fontAlgn="auto" hangingPunct="1">
              <a:spcAft>
                <a:spcPts val="0"/>
              </a:spcAft>
              <a:defRPr/>
            </a:pPr>
            <a:endParaRPr lang="en-US" sz="2800" dirty="0"/>
          </a:p>
          <a:p>
            <a:pPr marL="274320" indent="-274320" eaLnBrk="1" fontAlgn="auto" hangingPunct="1">
              <a:spcAft>
                <a:spcPts val="0"/>
              </a:spcAft>
              <a:defRPr/>
            </a:pPr>
            <a:endParaRPr lang="en-US" sz="2800" dirty="0"/>
          </a:p>
          <a:p>
            <a:pPr marL="274320" indent="-274320" eaLnBrk="1" fontAlgn="auto" hangingPunct="1">
              <a:spcAft>
                <a:spcPts val="0"/>
              </a:spcAft>
              <a:defRPr/>
            </a:pPr>
            <a:endParaRPr lang="en-US" sz="2500" b="0" dirty="0"/>
          </a:p>
        </p:txBody>
      </p:sp>
      <p:sp>
        <p:nvSpPr>
          <p:cNvPr id="4" name="Slide Number Placeholder 3"/>
          <p:cNvSpPr>
            <a:spLocks noGrp="1"/>
          </p:cNvSpPr>
          <p:nvPr>
            <p:ph type="sldNum" sz="quarter" idx="10"/>
          </p:nvPr>
        </p:nvSpPr>
        <p:spPr/>
        <p:txBody>
          <a:bodyPr/>
          <a:lstStyle/>
          <a:p>
            <a:pPr>
              <a:defRPr/>
            </a:pPr>
            <a:fld id="{BFD47516-2830-4FC7-BB03-4F7580DCAFE4}" type="slidenum">
              <a:rPr lang="en-US" smtClean="0"/>
              <a:pPr>
                <a:defRPr/>
              </a:pPr>
              <a:t>6</a:t>
            </a:fld>
            <a:endParaRPr lang="en-US"/>
          </a:p>
        </p:txBody>
      </p:sp>
    </p:spTree>
    <p:extLst>
      <p:ext uri="{BB962C8B-B14F-4D97-AF65-F5344CB8AC3E}">
        <p14:creationId xmlns:p14="http://schemas.microsoft.com/office/powerpoint/2010/main" val="1678669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https://www.thenmi.org/</a:t>
            </a:r>
          </a:p>
          <a:p>
            <a:pPr>
              <a:defRPr/>
            </a:pPr>
            <a:endParaRPr lang="en-US" altLang="en-US" sz="1200" b="1" dirty="0">
              <a:latin typeface="+mn-lt"/>
            </a:endParaRPr>
          </a:p>
          <a:p>
            <a:pPr>
              <a:defRPr/>
            </a:pPr>
            <a:r>
              <a:rPr lang="en-US" altLang="en-US" sz="1200" b="1" dirty="0">
                <a:latin typeface="+mn-lt"/>
              </a:rPr>
              <a:t>Teacher Comments:</a:t>
            </a:r>
          </a:p>
          <a:p>
            <a:pPr>
              <a:defRPr/>
            </a:pPr>
            <a:endParaRPr lang="en-US" altLang="en-US" sz="1200" b="1" dirty="0">
              <a:latin typeface="+mn-lt"/>
            </a:endParaRPr>
          </a:p>
          <a:p>
            <a:pPr marL="171450" indent="-171450">
              <a:buFont typeface="Arial" panose="020B0604020202020204" pitchFamily="34" charset="0"/>
              <a:buChar char="•"/>
              <a:defRPr/>
            </a:pPr>
            <a:r>
              <a:rPr lang="en-US" sz="1200" dirty="0">
                <a:latin typeface="+mn-lt"/>
              </a:rPr>
              <a:t>THC, the addictive chemical in marijuana, has increased significantly overtime.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mn-lt"/>
              </a:rPr>
              <a:t>Marijuana is now 3 to 7.5 times more potent (stronger) than it was 20 years ago.</a:t>
            </a:r>
          </a:p>
          <a:p>
            <a:pPr marL="171450" indent="-171450">
              <a:buFont typeface="Arial" panose="020B0604020202020204" pitchFamily="34" charset="0"/>
              <a:buChar char="•"/>
              <a:defRPr/>
            </a:pPr>
            <a:r>
              <a:rPr lang="en-US" altLang="en-US" sz="1200" b="1" dirty="0">
                <a:latin typeface="+mn-lt"/>
              </a:rPr>
              <a:t>Addiction </a:t>
            </a:r>
            <a:r>
              <a:rPr lang="en-US" altLang="en-US" sz="1200" b="0" dirty="0">
                <a:latin typeface="+mn-lt"/>
              </a:rPr>
              <a:t>is</a:t>
            </a:r>
            <a:r>
              <a:rPr lang="en-US" altLang="en-US" sz="1200" dirty="0">
                <a:latin typeface="+mn-lt"/>
              </a:rPr>
              <a:t> a strong urge to keep taking a drug even when it is causing harm (problems in relationships, with academics, legal issues, emotional problems, etc.).</a:t>
            </a:r>
            <a:r>
              <a:rPr lang="en-US" altLang="en-US" dirty="0"/>
              <a:t> </a:t>
            </a:r>
            <a:endParaRPr lang="en-US" altLang="en-US" sz="1200" dirty="0">
              <a:latin typeface="+mn-lt"/>
              <a:cs typeface="Calibri"/>
            </a:endParaRPr>
          </a:p>
          <a:p>
            <a:pPr>
              <a:defRPr/>
            </a:pPr>
            <a:r>
              <a:rPr lang="en-US" altLang="en-US" sz="1200" dirty="0">
                <a:latin typeface="+mn-lt"/>
              </a:rPr>
              <a:t>Further explanation of addiction is provided later in this power point.</a:t>
            </a:r>
          </a:p>
          <a:p>
            <a:pPr>
              <a:defRPr/>
            </a:pPr>
            <a:endParaRPr lang="en-US" alt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https://www.mjfactcheck.org/potency</a:t>
            </a:r>
          </a:p>
          <a:p>
            <a:pPr>
              <a:defRPr/>
            </a:pPr>
            <a:endParaRPr lang="en-US" sz="1200" b="1" dirty="0">
              <a:latin typeface="+mn-lt"/>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latin typeface="+mn-lt"/>
              </a:rPr>
              <a:t>Teacher Notes:</a:t>
            </a:r>
            <a:endParaRPr lang="en-US" sz="1200" b="1" dirty="0">
              <a:latin typeface="+mn-lt"/>
              <a:cs typeface="Calibri"/>
            </a:endParaRPr>
          </a:p>
          <a:p>
            <a:pPr>
              <a:defRPr/>
            </a:pPr>
            <a:r>
              <a:rPr lang="en-US" sz="1200" dirty="0">
                <a:latin typeface="+mn-lt"/>
              </a:rPr>
              <a:t>Marijuana concentrates, another form of marijuana, contain extremely high levels of THC (40%-90%) and are used in various forms - food, drink, smoked, and vaped, increasing</a:t>
            </a:r>
            <a:r>
              <a:rPr lang="en-US" dirty="0"/>
              <a:t> </a:t>
            </a:r>
            <a:r>
              <a:rPr lang="en-US" sz="1200" dirty="0">
                <a:latin typeface="+mn-lt"/>
              </a:rPr>
              <a:t>the potential for addiction. Increases in marijuana potency may be the cause for a rise in emergency room visits.</a:t>
            </a:r>
            <a:endParaRPr lang="en-US" sz="1200" dirty="0">
              <a:latin typeface="+mn-lt"/>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400" dirty="0">
              <a:latin typeface="Arial Rounded MT Bold" panose="020F070403050403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BFD47516-2830-4FC7-BB03-4F7580DCAFE4}" type="slidenum">
              <a:rPr lang="en-US" smtClean="0"/>
              <a:pPr>
                <a:defRPr/>
              </a:pPr>
              <a:t>7</a:t>
            </a:fld>
            <a:endParaRPr lang="en-US"/>
          </a:p>
        </p:txBody>
      </p:sp>
    </p:spTree>
    <p:extLst>
      <p:ext uri="{BB962C8B-B14F-4D97-AF65-F5344CB8AC3E}">
        <p14:creationId xmlns:p14="http://schemas.microsoft.com/office/powerpoint/2010/main" val="2497123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n-ea"/>
                <a:cs typeface="+mn-cs"/>
              </a:rPr>
              <a:t>Marijuana: Facts for Teens, </a:t>
            </a:r>
            <a:r>
              <a:rPr lang="en-US" sz="1200" kern="1200" dirty="0">
                <a:solidFill>
                  <a:schemeClr val="tx1"/>
                </a:solidFill>
                <a:effectLst/>
                <a:latin typeface="+mn-lt"/>
                <a:ea typeface="+mn-ea"/>
                <a:cs typeface="+mn-cs"/>
              </a:rPr>
              <a:t>2017, National Institute on Drug Abuse (NIDA)</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https://d14rmgtrwzf5a.cloudfront.net/sites/default/files/marijuana_teens.pdf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FD47516-2830-4FC7-BB03-4F7580DCAFE4}" type="slidenum">
              <a:rPr lang="en-US" smtClean="0"/>
              <a:pPr>
                <a:defRPr/>
              </a:pPr>
              <a:t>8</a:t>
            </a:fld>
            <a:endParaRPr lang="en-US"/>
          </a:p>
        </p:txBody>
      </p:sp>
    </p:spTree>
    <p:extLst>
      <p:ext uri="{BB962C8B-B14F-4D97-AF65-F5344CB8AC3E}">
        <p14:creationId xmlns:p14="http://schemas.microsoft.com/office/powerpoint/2010/main" val="1448998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altLang="en-US" b="1" dirty="0"/>
              <a:t>Teacher Comments:</a:t>
            </a:r>
          </a:p>
          <a:p>
            <a:endParaRPr lang="en-US" altLang="en-US" dirty="0"/>
          </a:p>
          <a:p>
            <a:pPr>
              <a:buFontTx/>
              <a:buChar char="•"/>
            </a:pPr>
            <a:r>
              <a:rPr lang="en-US" altLang="en-US" dirty="0"/>
              <a:t>No one can control the effects marijuana will have on him/her.  Effects for the same person may also be different over time.  </a:t>
            </a:r>
          </a:p>
          <a:p>
            <a:pPr>
              <a:buFontTx/>
              <a:buChar char="•"/>
            </a:pPr>
            <a:r>
              <a:rPr lang="en-US" altLang="en-US" dirty="0"/>
              <a:t>Some effects such as concentration/learning problems, motivation problems, and paranoia/panic can last for days after marijuana is used.</a:t>
            </a:r>
          </a:p>
          <a:p>
            <a:pPr>
              <a:buFontTx/>
              <a:buChar char="•"/>
            </a:pPr>
            <a:r>
              <a:rPr lang="en-US" altLang="en-US" dirty="0"/>
              <a:t>Use of high potency marijuana/THC</a:t>
            </a:r>
            <a:r>
              <a:rPr lang="en-US" altLang="en-US" baseline="0" dirty="0"/>
              <a:t> products can produce strong fears and loss of touch with reality (delusions/hallucinations/panic).  This can be frightening and dangerous.</a:t>
            </a:r>
            <a:endParaRPr lang="en-US" altLang="en-US" dirty="0"/>
          </a:p>
          <a:p>
            <a:pPr>
              <a:buFontTx/>
              <a:buChar char="•"/>
            </a:pPr>
            <a:r>
              <a:rPr lang="en-US" altLang="en-US" dirty="0"/>
              <a:t>Every time a drug is used, there is a risk</a:t>
            </a:r>
            <a:r>
              <a:rPr lang="en-US" altLang="en-US" i="1" dirty="0"/>
              <a:t>.  </a:t>
            </a:r>
          </a:p>
          <a:p>
            <a:pPr>
              <a:buFontTx/>
              <a:buChar char="•"/>
            </a:pPr>
            <a:endParaRPr lang="en-US" altLang="en-US" i="1" dirty="0"/>
          </a:p>
          <a:p>
            <a:pPr>
              <a:defRPr/>
            </a:pPr>
            <a:r>
              <a:rPr lang="en-US" i="1" dirty="0"/>
              <a:t>Marijuana Drug Facts, </a:t>
            </a:r>
            <a:r>
              <a:rPr lang="en-US" dirty="0"/>
              <a:t>December 2019, National Institute on Drug Abuse (NIDA)   </a:t>
            </a:r>
            <a:endParaRPr lang="en-US" dirty="0">
              <a:cs typeface="Calibri"/>
            </a:endParaRPr>
          </a:p>
          <a:p>
            <a:pPr marL="0" marR="0" lvl="0" indent="0" algn="l" defTabSz="914400">
              <a:lnSpc>
                <a:spcPct val="100000"/>
              </a:lnSpc>
              <a:spcBef>
                <a:spcPct val="30000"/>
              </a:spcBef>
              <a:spcAft>
                <a:spcPct val="0"/>
              </a:spcAft>
              <a:buNone/>
              <a:tabLst/>
              <a:defRPr/>
            </a:pPr>
            <a:r>
              <a:rPr lang="en-US" u="sng" kern="1200" dirty="0">
                <a:effectLst/>
                <a:hlinkClick r:id="rId3">
                  <a:extLst>
                    <a:ext uri="{A12FA001-AC4F-418D-AE19-62706E023703}">
                      <ahyp:hlinkClr xmlns:ahyp="http://schemas.microsoft.com/office/drawing/2018/hyperlinkcolor" val="tx"/>
                    </a:ext>
                  </a:extLst>
                </a:hlinkClick>
              </a:rPr>
              <a:t>http://www.drugabuse.gov/publications/drugfacts/marijuana</a:t>
            </a:r>
            <a:endParaRPr lang="en-US"/>
          </a:p>
          <a:p>
            <a:pPr>
              <a:buFontTx/>
              <a:buNone/>
            </a:pPr>
            <a:endParaRPr lang="en-US" altLang="en-US" i="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n-ea"/>
                <a:cs typeface="+mn-cs"/>
              </a:rPr>
              <a:t>Marijuana: Facts for Teens, </a:t>
            </a:r>
            <a:r>
              <a:rPr lang="en-US" sz="1200" kern="1200" dirty="0">
                <a:solidFill>
                  <a:schemeClr val="tx1"/>
                </a:solidFill>
                <a:effectLst/>
                <a:latin typeface="+mn-lt"/>
                <a:ea typeface="+mn-ea"/>
                <a:cs typeface="+mn-cs"/>
              </a:rPr>
              <a:t>2017, National Institute on Drug Abuse (NIDA)</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https://d14rmgtrwzf5a.cloudfront.net/sites/default/files/marijuana_teens.pdf</a:t>
            </a:r>
            <a:endParaRPr lang="en-US" sz="1200" kern="1200" dirty="0">
              <a:solidFill>
                <a:schemeClr val="tx1"/>
              </a:solidFill>
              <a:effectLst/>
              <a:latin typeface="+mn-lt"/>
              <a:ea typeface="+mn-ea"/>
              <a:cs typeface="+mn-cs"/>
            </a:endParaRPr>
          </a:p>
          <a:p>
            <a:endParaRPr lang="en-US" i="1" dirty="0"/>
          </a:p>
          <a:p>
            <a:r>
              <a:rPr lang="en-US" altLang="en-US" b="1" dirty="0"/>
              <a:t>Teacher Notes:</a:t>
            </a:r>
          </a:p>
          <a:p>
            <a:r>
              <a:rPr lang="en-US" altLang="en-US" dirty="0"/>
              <a:t>Users are not likely to experience ALL of these effects EVERY time marijuana is used.  </a:t>
            </a:r>
            <a:endParaRPr lang="en-US" altLang="en-US" dirty="0">
              <a:cs typeface="Calibri"/>
            </a:endParaRPr>
          </a:p>
          <a:p>
            <a:endParaRPr lang="en-US" altLang="en-US" i="1"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2D6E96-FF22-4CFE-8FB2-8F14906F972A}" type="slidenum">
              <a:rPr lang="en-US" altLang="en-US" smtClean="0"/>
              <a:pPr>
                <a:spcBef>
                  <a:spcPct val="0"/>
                </a:spcBef>
              </a:pPr>
              <a:t>9</a:t>
            </a:fld>
            <a:endParaRPr lang="en-US" altLang="en-US"/>
          </a:p>
        </p:txBody>
      </p:sp>
    </p:spTree>
    <p:extLst>
      <p:ext uri="{BB962C8B-B14F-4D97-AF65-F5344CB8AC3E}">
        <p14:creationId xmlns:p14="http://schemas.microsoft.com/office/powerpoint/2010/main" val="2647082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fld id="{7AF2BE76-77F0-4728-ACD5-D539471FB105}" type="datetime1">
              <a:rPr lang="en-US"/>
              <a:pPr>
                <a:defRPr/>
              </a:pPr>
              <a:t>9/21/2021</a:t>
            </a:fld>
            <a:endParaRPr lang="en-US" dirty="0"/>
          </a:p>
        </p:txBody>
      </p:sp>
      <p:sp>
        <p:nvSpPr>
          <p:cNvPr id="8" name="Slide Number Placeholder 15"/>
          <p:cNvSpPr>
            <a:spLocks noGrp="1"/>
          </p:cNvSpPr>
          <p:nvPr>
            <p:ph type="sldNum" sz="quarter" idx="11"/>
          </p:nvPr>
        </p:nvSpPr>
        <p:spPr/>
        <p:txBody>
          <a:bodyPr/>
          <a:lstStyle>
            <a:lvl1pPr>
              <a:defRPr/>
            </a:lvl1pPr>
          </a:lstStyle>
          <a:p>
            <a:pPr>
              <a:defRPr/>
            </a:pPr>
            <a:fld id="{4990DF50-376A-4709-A585-01ECB0253E9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21709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29B43358-9E5D-40AC-A2C6-96643F3D5CF7}" type="datetime1">
              <a:rPr lang="en-US"/>
              <a:pPr>
                <a:defRPr/>
              </a:pPr>
              <a:t>9/21/2021</a:t>
            </a:fld>
            <a:endParaRPr lang="en-US" dirty="0"/>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59342B8C-7B11-4129-B32C-657B19AF4EB5}" type="slidenum">
              <a:rPr lang="en-US"/>
              <a:pPr>
                <a:defRPr/>
              </a:pPr>
              <a:t>‹#›</a:t>
            </a:fld>
            <a:endParaRPr lang="en-US"/>
          </a:p>
        </p:txBody>
      </p:sp>
    </p:spTree>
    <p:extLst>
      <p:ext uri="{BB962C8B-B14F-4D97-AF65-F5344CB8AC3E}">
        <p14:creationId xmlns:p14="http://schemas.microsoft.com/office/powerpoint/2010/main" val="2002679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A804CD8A-1413-434B-B792-744F26389CC5}" type="datetime1">
              <a:rPr lang="en-US"/>
              <a:pPr>
                <a:defRPr/>
              </a:pPr>
              <a:t>9/21/2021</a:t>
            </a:fld>
            <a:endParaRPr lang="en-US" dirty="0"/>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C9150770-0760-4526-9A37-CA841BD43A87}" type="slidenum">
              <a:rPr lang="en-US"/>
              <a:pPr>
                <a:defRPr/>
              </a:pPr>
              <a:t>‹#›</a:t>
            </a:fld>
            <a:endParaRPr lang="en-US"/>
          </a:p>
        </p:txBody>
      </p:sp>
    </p:spTree>
    <p:extLst>
      <p:ext uri="{BB962C8B-B14F-4D97-AF65-F5344CB8AC3E}">
        <p14:creationId xmlns:p14="http://schemas.microsoft.com/office/powerpoint/2010/main" val="2451734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fld id="{D06D25B2-E440-46EE-AA1D-49F77C42F8FB}" type="datetimeFigureOut">
              <a:rPr lang="en-US"/>
              <a:pPr>
                <a:defRPr/>
              </a:pPr>
              <a:t>9/21/2021</a:t>
            </a:fld>
            <a:endParaRPr lang="en-US" dirty="0"/>
          </a:p>
        </p:txBody>
      </p:sp>
      <p:sp>
        <p:nvSpPr>
          <p:cNvPr id="8" name="Slide Number Placeholder 15"/>
          <p:cNvSpPr>
            <a:spLocks noGrp="1"/>
          </p:cNvSpPr>
          <p:nvPr>
            <p:ph type="sldNum" sz="quarter" idx="11"/>
          </p:nvPr>
        </p:nvSpPr>
        <p:spPr/>
        <p:txBody>
          <a:bodyPr/>
          <a:lstStyle>
            <a:lvl1pPr>
              <a:defRPr/>
            </a:lvl1pPr>
          </a:lstStyle>
          <a:p>
            <a:pPr>
              <a:defRPr/>
            </a:pPr>
            <a:fld id="{CF33ED75-6BEF-4C84-9ACD-CA296BEEE014}"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57172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fld id="{6BA221B4-2C7B-42CD-AD61-3D63ABA68B15}" type="datetimeFigureOut">
              <a:rPr lang="en-US"/>
              <a:pPr>
                <a:defRPr/>
              </a:pPr>
              <a:t>9/21/2021</a:t>
            </a:fld>
            <a:endParaRPr lang="en-US" dirty="0"/>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7BE62360-53F9-48D8-BF52-6F67E44EC4B5}" type="slidenum">
              <a:rPr lang="en-US"/>
              <a:pPr>
                <a:defRPr/>
              </a:pPr>
              <a:t>‹#›</a:t>
            </a:fld>
            <a:endParaRPr lang="en-US"/>
          </a:p>
        </p:txBody>
      </p:sp>
    </p:spTree>
    <p:extLst>
      <p:ext uri="{BB962C8B-B14F-4D97-AF65-F5344CB8AC3E}">
        <p14:creationId xmlns:p14="http://schemas.microsoft.com/office/powerpoint/2010/main" val="1679444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01ECE8-4097-41A6-A340-959822C6741F}" type="datetimeFigureOut">
              <a:rPr lang="en-US"/>
              <a:pPr>
                <a:defRPr/>
              </a:pPr>
              <a:t>9/21/2021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7C42AD-7A80-4B23-8FC3-DB1518F675B6}" type="slidenum">
              <a:rPr lang="en-US"/>
              <a:pPr>
                <a:defRPr/>
              </a:pPr>
              <a:t>‹#›</a:t>
            </a:fld>
            <a:endParaRPr lang="en-US"/>
          </a:p>
        </p:txBody>
      </p:sp>
    </p:spTree>
    <p:extLst>
      <p:ext uri="{BB962C8B-B14F-4D97-AF65-F5344CB8AC3E}">
        <p14:creationId xmlns:p14="http://schemas.microsoft.com/office/powerpoint/2010/main" val="3833748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6BA221B4-2C7B-42CD-AD61-3D63ABA68B15}" type="datetimeFigureOut">
              <a:rPr lang="en-US"/>
              <a:pPr>
                <a:defRPr/>
              </a:pPr>
              <a:t>9/21/2021</a:t>
            </a:fld>
            <a:endParaRPr lang="en-US" dirty="0"/>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300F47F6-67DD-47A6-935A-9B8A2FA74CCF}" type="slidenum">
              <a:rPr lang="en-US"/>
              <a:pPr>
                <a:defRPr/>
              </a:pPr>
              <a:t>‹#›</a:t>
            </a:fld>
            <a:endParaRPr lang="en-US"/>
          </a:p>
        </p:txBody>
      </p:sp>
    </p:spTree>
    <p:extLst>
      <p:ext uri="{BB962C8B-B14F-4D97-AF65-F5344CB8AC3E}">
        <p14:creationId xmlns:p14="http://schemas.microsoft.com/office/powerpoint/2010/main" val="1242799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C8E4A4F3-4AC6-488D-94B6-831A9D54CE10}"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fld id="{6E36BFF7-73D8-40BB-B20A-FF84A1236BA6}" type="datetimeFigureOut">
              <a:rPr lang="en-US"/>
              <a:pPr>
                <a:defRPr/>
              </a:pPr>
              <a:t>9/21/2021</a:t>
            </a:fld>
            <a:endParaRPr lang="en-US" dirty="0"/>
          </a:p>
        </p:txBody>
      </p:sp>
    </p:spTree>
    <p:extLst>
      <p:ext uri="{BB962C8B-B14F-4D97-AF65-F5344CB8AC3E}">
        <p14:creationId xmlns:p14="http://schemas.microsoft.com/office/powerpoint/2010/main" val="3792420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6BA221B4-2C7B-42CD-AD61-3D63ABA68B15}" type="datetimeFigureOut">
              <a:rPr lang="en-US"/>
              <a:pPr>
                <a:defRPr/>
              </a:pPr>
              <a:t>9/21/2021</a:t>
            </a:fld>
            <a:endParaRPr lang="en-US" dirty="0"/>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E91F7A48-074E-4EE8-BC33-6678B880019E}" type="slidenum">
              <a:rPr lang="en-US"/>
              <a:pPr>
                <a:defRPr/>
              </a:pPr>
              <a:t>‹#›</a:t>
            </a:fld>
            <a:endParaRPr lang="en-US"/>
          </a:p>
        </p:txBody>
      </p:sp>
    </p:spTree>
    <p:extLst>
      <p:ext uri="{BB962C8B-B14F-4D97-AF65-F5344CB8AC3E}">
        <p14:creationId xmlns:p14="http://schemas.microsoft.com/office/powerpoint/2010/main" val="3611711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6BA221B4-2C7B-42CD-AD61-3D63ABA68B15}" type="datetimeFigureOut">
              <a:rPr lang="en-US"/>
              <a:pPr>
                <a:defRPr/>
              </a:pPr>
              <a:t>9/21/2021</a:t>
            </a:fld>
            <a:endParaRPr lang="en-US" dirty="0"/>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C88938D6-168E-46B4-BB0B-FABB953143DA}" type="slidenum">
              <a:rPr lang="en-US"/>
              <a:pPr>
                <a:defRPr/>
              </a:pPr>
              <a:t>‹#›</a:t>
            </a:fld>
            <a:endParaRPr lang="en-US"/>
          </a:p>
        </p:txBody>
      </p:sp>
    </p:spTree>
    <p:extLst>
      <p:ext uri="{BB962C8B-B14F-4D97-AF65-F5344CB8AC3E}">
        <p14:creationId xmlns:p14="http://schemas.microsoft.com/office/powerpoint/2010/main" val="4023539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fld id="{6BA221B4-2C7B-42CD-AD61-3D63ABA68B15}" type="datetimeFigureOut">
              <a:rPr lang="en-US"/>
              <a:pPr>
                <a:defRPr/>
              </a:pPr>
              <a:t>9/21/2021</a:t>
            </a:fld>
            <a:endParaRPr lang="en-US" dirty="0"/>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BBAEC5FC-9156-437C-A85F-B957090FD424}" type="slidenum">
              <a:rPr lang="en-US"/>
              <a:pPr>
                <a:defRPr/>
              </a:pPr>
              <a:t>‹#›</a:t>
            </a:fld>
            <a:endParaRPr lang="en-US"/>
          </a:p>
        </p:txBody>
      </p:sp>
    </p:spTree>
    <p:extLst>
      <p:ext uri="{BB962C8B-B14F-4D97-AF65-F5344CB8AC3E}">
        <p14:creationId xmlns:p14="http://schemas.microsoft.com/office/powerpoint/2010/main" val="1855751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fld id="{E3F39A08-7E5D-42EC-B571-1F2694FA6F3F}" type="datetime1">
              <a:rPr lang="en-US"/>
              <a:pPr>
                <a:defRPr/>
              </a:pPr>
              <a:t>9/21/2021</a:t>
            </a:fld>
            <a:endParaRPr lang="en-US" dirty="0"/>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D695F9AC-A76B-45A9-B45E-A88FFC52598F}" type="slidenum">
              <a:rPr lang="en-US"/>
              <a:pPr>
                <a:defRPr/>
              </a:pPr>
              <a:t>‹#›</a:t>
            </a:fld>
            <a:endParaRPr lang="en-US"/>
          </a:p>
        </p:txBody>
      </p:sp>
    </p:spTree>
    <p:extLst>
      <p:ext uri="{BB962C8B-B14F-4D97-AF65-F5344CB8AC3E}">
        <p14:creationId xmlns:p14="http://schemas.microsoft.com/office/powerpoint/2010/main" val="889947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dirty="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fld id="{6BA221B4-2C7B-42CD-AD61-3D63ABA68B15}" type="datetimeFigureOut">
              <a:rPr lang="en-US"/>
              <a:pPr>
                <a:defRPr/>
              </a:pPr>
              <a:t>9/21/2021</a:t>
            </a:fld>
            <a:endParaRPr lang="en-US" dirty="0"/>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A38F7C86-ABA3-4D2E-970A-26458B9BCBDF}" type="slidenum">
              <a:rPr lang="en-US"/>
              <a:pPr>
                <a:defRPr/>
              </a:pPr>
              <a:t>‹#›</a:t>
            </a:fld>
            <a:endParaRPr lang="en-US"/>
          </a:p>
        </p:txBody>
      </p:sp>
    </p:spTree>
    <p:extLst>
      <p:ext uri="{BB962C8B-B14F-4D97-AF65-F5344CB8AC3E}">
        <p14:creationId xmlns:p14="http://schemas.microsoft.com/office/powerpoint/2010/main" val="1238935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6BA221B4-2C7B-42CD-AD61-3D63ABA68B15}" type="datetimeFigureOut">
              <a:rPr lang="en-US"/>
              <a:pPr>
                <a:defRPr/>
              </a:pPr>
              <a:t>9/21/2021</a:t>
            </a:fld>
            <a:endParaRPr lang="en-US" dirty="0"/>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E7DCA326-70E5-4A6B-B521-AAE011DF89A2}" type="slidenum">
              <a:rPr lang="en-US"/>
              <a:pPr>
                <a:defRPr/>
              </a:pPr>
              <a:t>‹#›</a:t>
            </a:fld>
            <a:endParaRPr lang="en-US"/>
          </a:p>
        </p:txBody>
      </p:sp>
    </p:spTree>
    <p:extLst>
      <p:ext uri="{BB962C8B-B14F-4D97-AF65-F5344CB8AC3E}">
        <p14:creationId xmlns:p14="http://schemas.microsoft.com/office/powerpoint/2010/main" val="2661923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6BA221B4-2C7B-42CD-AD61-3D63ABA68B15}" type="datetimeFigureOut">
              <a:rPr lang="en-US"/>
              <a:pPr>
                <a:defRPr/>
              </a:pPr>
              <a:t>9/21/2021</a:t>
            </a:fld>
            <a:endParaRPr lang="en-US" dirty="0"/>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05828E40-9CD8-4862-9036-04E6ADBF0BFB}" type="slidenum">
              <a:rPr lang="en-US"/>
              <a:pPr>
                <a:defRPr/>
              </a:pPr>
              <a:t>‹#›</a:t>
            </a:fld>
            <a:endParaRPr lang="en-US"/>
          </a:p>
        </p:txBody>
      </p:sp>
    </p:spTree>
    <p:extLst>
      <p:ext uri="{BB962C8B-B14F-4D97-AF65-F5344CB8AC3E}">
        <p14:creationId xmlns:p14="http://schemas.microsoft.com/office/powerpoint/2010/main" val="4206696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38AE80-F68E-47E8-9F43-5FB1C706F2E8}"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8AE80-F68E-47E8-9F43-5FB1C706F2E8}"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38AE80-F68E-47E8-9F43-5FB1C706F2E8}"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38AE80-F68E-47E8-9F43-5FB1C706F2E8}"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38AE80-F68E-47E8-9F43-5FB1C706F2E8}" type="datetimeFigureOut">
              <a:rPr lang="en-US" smtClean="0"/>
              <a:pPr/>
              <a:t>9/21/2021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38AE80-F68E-47E8-9F43-5FB1C706F2E8}" type="datetimeFigureOut">
              <a:rPr lang="en-US" smtClean="0"/>
              <a:pPr/>
              <a:t>9/21/2021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8AE80-F68E-47E8-9F43-5FB1C706F2E8}" type="datetimeFigureOut">
              <a:rPr lang="en-US" smtClean="0"/>
              <a:pPr/>
              <a:t>9/21/2021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175EC23-0640-48F4-95DD-44832EE50100}" type="datetime1">
              <a:rPr lang="en-US"/>
              <a:pPr>
                <a:defRPr/>
              </a:pPr>
              <a:t>9/21/2021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02EB34-EEF2-4E27-8DAB-DD63DD7BEFD0}" type="slidenum">
              <a:rPr lang="en-US"/>
              <a:pPr>
                <a:defRPr/>
              </a:pPr>
              <a:t>‹#›</a:t>
            </a:fld>
            <a:endParaRPr lang="en-US"/>
          </a:p>
        </p:txBody>
      </p:sp>
    </p:spTree>
    <p:extLst>
      <p:ext uri="{BB962C8B-B14F-4D97-AF65-F5344CB8AC3E}">
        <p14:creationId xmlns:p14="http://schemas.microsoft.com/office/powerpoint/2010/main" val="60018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38AE80-F68E-47E8-9F43-5FB1C706F2E8}"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38AE80-F68E-47E8-9F43-5FB1C706F2E8}"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8AE80-F68E-47E8-9F43-5FB1C706F2E8}"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8AE80-F68E-47E8-9F43-5FB1C706F2E8}"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DBCD45F4-A54D-4121-8460-5987412ADB09}" type="datetime1">
              <a:rPr lang="en-US"/>
              <a:pPr>
                <a:defRPr/>
              </a:pPr>
              <a:t>9/21/2021</a:t>
            </a:fld>
            <a:endParaRPr lang="en-US" dirty="0"/>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F004CB85-A811-43A0-81B9-3AD4AE8D1D32}" type="slidenum">
              <a:rPr lang="en-US"/>
              <a:pPr>
                <a:defRPr/>
              </a:pPr>
              <a:t>‹#›</a:t>
            </a:fld>
            <a:endParaRPr lang="en-US"/>
          </a:p>
        </p:txBody>
      </p:sp>
    </p:spTree>
    <p:extLst>
      <p:ext uri="{BB962C8B-B14F-4D97-AF65-F5344CB8AC3E}">
        <p14:creationId xmlns:p14="http://schemas.microsoft.com/office/powerpoint/2010/main" val="2691725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CA36333-19BB-412F-9378-19F8C4EECF70}"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fld id="{ED20C4D2-238B-4373-B46E-D167EAAA1418}" type="datetime1">
              <a:rPr lang="en-US"/>
              <a:pPr>
                <a:defRPr/>
              </a:pPr>
              <a:t>9/21/2021</a:t>
            </a:fld>
            <a:endParaRPr lang="en-US" dirty="0"/>
          </a:p>
        </p:txBody>
      </p:sp>
    </p:spTree>
    <p:extLst>
      <p:ext uri="{BB962C8B-B14F-4D97-AF65-F5344CB8AC3E}">
        <p14:creationId xmlns:p14="http://schemas.microsoft.com/office/powerpoint/2010/main" val="242380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C188C026-0E81-42AA-A36F-2AA7822DA137}" type="datetime1">
              <a:rPr lang="en-US"/>
              <a:pPr>
                <a:defRPr/>
              </a:pPr>
              <a:t>9/21/2021</a:t>
            </a:fld>
            <a:endParaRPr lang="en-US" dirty="0"/>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D53568F6-8595-4E9C-8BAF-734E3DED29ED}" type="slidenum">
              <a:rPr lang="en-US"/>
              <a:pPr>
                <a:defRPr/>
              </a:pPr>
              <a:t>‹#›</a:t>
            </a:fld>
            <a:endParaRPr lang="en-US"/>
          </a:p>
        </p:txBody>
      </p:sp>
    </p:spTree>
    <p:extLst>
      <p:ext uri="{BB962C8B-B14F-4D97-AF65-F5344CB8AC3E}">
        <p14:creationId xmlns:p14="http://schemas.microsoft.com/office/powerpoint/2010/main" val="3669460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71388327-FC13-45BB-B268-2D6A7DD31B48}" type="datetime1">
              <a:rPr lang="en-US"/>
              <a:pPr>
                <a:defRPr/>
              </a:pPr>
              <a:t>9/21/2021</a:t>
            </a:fld>
            <a:endParaRPr lang="en-US" dirty="0"/>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B0E54DDF-E832-43A8-A0B3-F5E2E6E46CAB}" type="slidenum">
              <a:rPr lang="en-US"/>
              <a:pPr>
                <a:defRPr/>
              </a:pPr>
              <a:t>‹#›</a:t>
            </a:fld>
            <a:endParaRPr lang="en-US"/>
          </a:p>
        </p:txBody>
      </p:sp>
    </p:spTree>
    <p:extLst>
      <p:ext uri="{BB962C8B-B14F-4D97-AF65-F5344CB8AC3E}">
        <p14:creationId xmlns:p14="http://schemas.microsoft.com/office/powerpoint/2010/main" val="3306824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fld id="{691F57DB-6016-44E9-836A-40FC4FF83998}" type="datetime1">
              <a:rPr lang="en-US"/>
              <a:pPr>
                <a:defRPr/>
              </a:pPr>
              <a:t>9/21/2021</a:t>
            </a:fld>
            <a:endParaRPr lang="en-US" dirty="0"/>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FA3E4FB1-4F11-46BA-936B-039606E26621}" type="slidenum">
              <a:rPr lang="en-US"/>
              <a:pPr>
                <a:defRPr/>
              </a:pPr>
              <a:t>‹#›</a:t>
            </a:fld>
            <a:endParaRPr lang="en-US"/>
          </a:p>
        </p:txBody>
      </p:sp>
    </p:spTree>
    <p:extLst>
      <p:ext uri="{BB962C8B-B14F-4D97-AF65-F5344CB8AC3E}">
        <p14:creationId xmlns:p14="http://schemas.microsoft.com/office/powerpoint/2010/main" val="429436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dirty="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fld id="{2DBD9301-EE0B-4748-8A39-8BE5B36E3269}" type="datetime1">
              <a:rPr lang="en-US"/>
              <a:pPr>
                <a:defRPr/>
              </a:pPr>
              <a:t>9/21/2021</a:t>
            </a:fld>
            <a:endParaRPr lang="en-US" dirty="0"/>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B2E0C360-A08D-4C64-82D6-5D03791617D2}" type="slidenum">
              <a:rPr lang="en-US"/>
              <a:pPr>
                <a:defRPr/>
              </a:pPr>
              <a:t>‹#›</a:t>
            </a:fld>
            <a:endParaRPr lang="en-US"/>
          </a:p>
        </p:txBody>
      </p:sp>
    </p:spTree>
    <p:extLst>
      <p:ext uri="{BB962C8B-B14F-4D97-AF65-F5344CB8AC3E}">
        <p14:creationId xmlns:p14="http://schemas.microsoft.com/office/powerpoint/2010/main" val="85935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fld id="{6E3BF045-3ACD-4277-BD9A-F9BD735F0995}" type="datetime1">
              <a:rPr lang="en-US"/>
              <a:pPr>
                <a:defRPr/>
              </a:pPr>
              <a:t>9/21/2021</a:t>
            </a:fld>
            <a:endParaRPr lang="en-US" dirty="0"/>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latin typeface="Constantia" panose="02030602050306030303" pitchFamily="18" charset="0"/>
              </a:defRPr>
            </a:lvl1pPr>
          </a:lstStyle>
          <a:p>
            <a:pPr>
              <a:defRPr/>
            </a:pPr>
            <a:fld id="{66C43E09-BFB3-4473-8583-7D345FB78193}"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5047" r:id="rId1"/>
    <p:sldLayoutId id="2147485031" r:id="rId2"/>
    <p:sldLayoutId id="2147485048" r:id="rId3"/>
    <p:sldLayoutId id="2147485032" r:id="rId4"/>
    <p:sldLayoutId id="2147485049" r:id="rId5"/>
    <p:sldLayoutId id="2147485033" r:id="rId6"/>
    <p:sldLayoutId id="2147485034" r:id="rId7"/>
    <p:sldLayoutId id="2147485035" r:id="rId8"/>
    <p:sldLayoutId id="2147485036" r:id="rId9"/>
    <p:sldLayoutId id="2147485037" r:id="rId10"/>
    <p:sldLayoutId id="2147485038" r:id="rId11"/>
  </p:sldLayoutIdLst>
  <p:hf sldNum="0" hdr="0" ftr="0" dt="0"/>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rgbClr val="444D26"/>
                </a:solidFill>
                <a:latin typeface="+mn-lt"/>
                <a:cs typeface="+mn-cs"/>
              </a:defRPr>
            </a:lvl1pPr>
          </a:lstStyle>
          <a:p>
            <a:pPr>
              <a:defRPr/>
            </a:pPr>
            <a:fld id="{6BA221B4-2C7B-42CD-AD61-3D63ABA68B15}" type="datetimeFigureOut">
              <a:rPr lang="en-US"/>
              <a:pPr>
                <a:defRPr/>
              </a:pPr>
              <a:t>9/21/2021</a:t>
            </a:fld>
            <a:endParaRPr lang="en-US" dirty="0"/>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rgbClr val="444D26"/>
                </a:solidFill>
                <a:latin typeface="+mn-lt"/>
                <a:cs typeface="+mn-cs"/>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rgbClr val="444D26"/>
                </a:solidFill>
                <a:latin typeface="Constantia" panose="02030602050306030303" pitchFamily="18" charset="0"/>
              </a:defRPr>
            </a:lvl1pPr>
          </a:lstStyle>
          <a:p>
            <a:pPr>
              <a:defRPr/>
            </a:pPr>
            <a:fld id="{6F7BBC87-5E20-43A6-9169-548B42C5C233}"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5050" r:id="rId1"/>
    <p:sldLayoutId id="2147485039" r:id="rId2"/>
    <p:sldLayoutId id="2147485051" r:id="rId3"/>
    <p:sldLayoutId id="2147485040" r:id="rId4"/>
    <p:sldLayoutId id="2147485052" r:id="rId5"/>
    <p:sldLayoutId id="2147485041" r:id="rId6"/>
    <p:sldLayoutId id="2147485042" r:id="rId7"/>
    <p:sldLayoutId id="2147485043" r:id="rId8"/>
    <p:sldLayoutId id="2147485044" r:id="rId9"/>
    <p:sldLayoutId id="2147485045" r:id="rId10"/>
    <p:sldLayoutId id="2147485046"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8AE80-F68E-47E8-9F43-5FB1C706F2E8}" type="datetimeFigureOut">
              <a:rPr lang="en-US" smtClean="0"/>
              <a:pPr/>
              <a:t>9/21/2021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87CC24-961A-4907-815F-9DD2EDC9B82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teens.drugabuse.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7000" b="-17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0"/>
            <a:ext cx="8229600" cy="5410200"/>
          </a:xfrm>
        </p:spPr>
        <p:txBody>
          <a:bodyPr/>
          <a:lstStyle/>
          <a:p>
            <a:pPr marL="0" indent="0" algn="ctr">
              <a:buFont typeface="Wingdings 2" panose="05020102010507070707" pitchFamily="18" charset="2"/>
              <a:buNone/>
              <a:defRPr/>
            </a:pPr>
            <a:r>
              <a:rPr lang="en-US" sz="6000" spc="-100">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Bauhaus 93" panose="04030905020B02020C02" pitchFamily="82" charset="0"/>
              </a:rPr>
              <a:t>Clearing </a:t>
            </a:r>
            <a:r>
              <a:rPr lang="en-US" sz="6000" spc="-100" dirty="0">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Bauhaus 93" panose="04030905020B02020C02" pitchFamily="82" charset="0"/>
              </a:rPr>
              <a:t>the Smoke </a:t>
            </a:r>
            <a:br>
              <a:rPr lang="en-US" sz="6000" spc="-100" dirty="0">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Bauhaus 93" panose="04030905020B02020C02" pitchFamily="82" charset="0"/>
              </a:rPr>
            </a:br>
            <a:r>
              <a:rPr lang="en-US" sz="6000" spc="-100" dirty="0">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Bauhaus 93" panose="04030905020B02020C02" pitchFamily="82" charset="0"/>
              </a:rPr>
              <a:t>for Middle School Students:</a:t>
            </a:r>
            <a:br>
              <a:rPr lang="en-US" sz="6000" spc="-100" dirty="0">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Bauhaus 93" panose="04030905020B02020C02" pitchFamily="82" charset="0"/>
              </a:rPr>
            </a:br>
            <a:br>
              <a:rPr lang="en-US" sz="6000" spc="-100" dirty="0">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Bauhaus 93" panose="04030905020B02020C02" pitchFamily="82" charset="0"/>
              </a:rPr>
            </a:br>
            <a:r>
              <a:rPr lang="en-US" sz="4800" spc="-100" dirty="0">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Bauhaus 93" panose="04030905020B02020C02" pitchFamily="82" charset="0"/>
              </a:rPr>
              <a:t>The Truth About Marijuana</a:t>
            </a:r>
            <a:endParaRPr lang="en-US" dirty="0">
              <a:latin typeface="Bauhaus 93" panose="04030905020B02020C02" pitchFamily="8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18000"/>
            <a:lum/>
          </a:blip>
          <a:srcRect/>
          <a:stretch>
            <a:fillRect t="-4000" b="-4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295400"/>
          </a:xfrm>
        </p:spPr>
        <p:txBody>
          <a:bodyPr>
            <a:normAutofit fontScale="90000"/>
          </a:bodyPr>
          <a:lstStyle/>
          <a:p>
            <a:pPr algn="ctr" eaLnBrk="1" fontAlgn="auto" hangingPunct="1">
              <a:spcAft>
                <a:spcPts val="0"/>
              </a:spcAft>
              <a:defRPr/>
            </a:pPr>
            <a:r>
              <a:rPr sz="4400" dirty="0">
                <a:solidFill>
                  <a:schemeClr val="tx1"/>
                </a:solidFill>
                <a:latin typeface="Bauhaus 93" panose="04030905020B02020C02" pitchFamily="82" charset="0"/>
              </a:rPr>
              <a:t>What Happens When Someone </a:t>
            </a:r>
            <a:br>
              <a:rPr lang="en-US" sz="4400" dirty="0">
                <a:solidFill>
                  <a:schemeClr val="tx1"/>
                </a:solidFill>
                <a:latin typeface="Bauhaus 93" panose="04030905020B02020C02" pitchFamily="82" charset="0"/>
              </a:rPr>
            </a:br>
            <a:r>
              <a:rPr lang="en-US" sz="4400" dirty="0">
                <a:solidFill>
                  <a:schemeClr val="tx1"/>
                </a:solidFill>
                <a:latin typeface="Bauhaus 93" panose="04030905020B02020C02" pitchFamily="82" charset="0"/>
              </a:rPr>
              <a:t>Uses</a:t>
            </a:r>
            <a:r>
              <a:rPr sz="4400" dirty="0">
                <a:solidFill>
                  <a:schemeClr val="tx1"/>
                </a:solidFill>
                <a:latin typeface="Bauhaus 93" panose="04030905020B02020C02" pitchFamily="82" charset="0"/>
              </a:rPr>
              <a:t> Marijuana?</a:t>
            </a:r>
            <a:endParaRPr sz="5400" dirty="0">
              <a:solidFill>
                <a:schemeClr val="tx1"/>
              </a:solidFill>
              <a:latin typeface="Bauhaus 93" panose="04030905020B02020C02" pitchFamily="82" charset="0"/>
            </a:endParaRPr>
          </a:p>
        </p:txBody>
      </p:sp>
      <p:sp>
        <p:nvSpPr>
          <p:cNvPr id="19459" name="Rectangle 6"/>
          <p:cNvSpPr>
            <a:spLocks noChangeArrowheads="1"/>
          </p:cNvSpPr>
          <p:nvPr/>
        </p:nvSpPr>
        <p:spPr bwMode="auto">
          <a:xfrm>
            <a:off x="381000" y="1371600"/>
            <a:ext cx="8382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gn="ctr" eaLnBrk="1" hangingPunct="1">
              <a:lnSpc>
                <a:spcPct val="150000"/>
              </a:lnSpc>
              <a:spcBef>
                <a:spcPct val="0"/>
              </a:spcBef>
              <a:buClrTx/>
              <a:buSzTx/>
              <a:buFont typeface="Wingdings 2" panose="05020102010507070707" pitchFamily="18" charset="2"/>
              <a:buNone/>
              <a:defRPr/>
            </a:pPr>
            <a:r>
              <a:rPr lang="en-US" altLang="en-US" sz="3600" dirty="0">
                <a:latin typeface="Franklin Gothic Medium" panose="020B0603020102020204" pitchFamily="34" charset="0"/>
              </a:rPr>
              <a:t>Possible Long Term Effects</a:t>
            </a:r>
          </a:p>
          <a:p>
            <a:pPr marL="457200" indent="-457200" algn="ctr" eaLnBrk="1" hangingPunct="1">
              <a:lnSpc>
                <a:spcPct val="150000"/>
              </a:lnSpc>
              <a:spcBef>
                <a:spcPct val="0"/>
              </a:spcBef>
              <a:buClrTx/>
              <a:buSzTx/>
              <a:buFont typeface="Wingdings" panose="05000000000000000000" pitchFamily="2" charset="2"/>
              <a:buChar char="ü"/>
              <a:defRPr/>
            </a:pPr>
            <a:r>
              <a:rPr lang="en-US" altLang="en-US" sz="2800" dirty="0">
                <a:latin typeface="Franklin Gothic Medium" panose="020B0603020102020204" pitchFamily="34" charset="0"/>
              </a:rPr>
              <a:t>Risk of Addiction </a:t>
            </a:r>
          </a:p>
          <a:p>
            <a:pPr marL="457200" indent="-457200" algn="ctr" eaLnBrk="1" hangingPunct="1">
              <a:lnSpc>
                <a:spcPct val="150000"/>
              </a:lnSpc>
              <a:spcBef>
                <a:spcPct val="0"/>
              </a:spcBef>
              <a:buClrTx/>
              <a:buSzTx/>
              <a:buFont typeface="Wingdings" panose="05000000000000000000" pitchFamily="2" charset="2"/>
              <a:buChar char="ü"/>
              <a:defRPr/>
            </a:pPr>
            <a:r>
              <a:rPr lang="en-US" altLang="en-US" sz="2800" dirty="0">
                <a:latin typeface="Franklin Gothic Medium" panose="020B0603020102020204" pitchFamily="34" charset="0"/>
              </a:rPr>
              <a:t>School failure and drop out</a:t>
            </a:r>
          </a:p>
          <a:p>
            <a:pPr marL="457200" indent="-457200" algn="ctr" eaLnBrk="1" hangingPunct="1">
              <a:lnSpc>
                <a:spcPct val="150000"/>
              </a:lnSpc>
              <a:spcBef>
                <a:spcPct val="0"/>
              </a:spcBef>
              <a:buClrTx/>
              <a:buSzTx/>
              <a:buFont typeface="Wingdings" panose="05000000000000000000" pitchFamily="2" charset="2"/>
              <a:buChar char="ü"/>
              <a:defRPr/>
            </a:pPr>
            <a:r>
              <a:rPr lang="en-US" altLang="en-US" sz="2800" dirty="0">
                <a:latin typeface="Franklin Gothic Medium" panose="020B0603020102020204" pitchFamily="34" charset="0"/>
              </a:rPr>
              <a:t>Permanent brain changes</a:t>
            </a:r>
          </a:p>
          <a:p>
            <a:pPr marL="457200" indent="-457200" algn="ctr" eaLnBrk="1" hangingPunct="1">
              <a:lnSpc>
                <a:spcPct val="150000"/>
              </a:lnSpc>
              <a:spcBef>
                <a:spcPct val="0"/>
              </a:spcBef>
              <a:buClrTx/>
              <a:buSzTx/>
              <a:buFont typeface="Wingdings" panose="05000000000000000000" pitchFamily="2" charset="2"/>
              <a:buChar char="ü"/>
              <a:defRPr/>
            </a:pPr>
            <a:r>
              <a:rPr lang="en-US" altLang="en-US" sz="2800" dirty="0">
                <a:latin typeface="Franklin Gothic Medium" panose="020B0603020102020204" pitchFamily="34" charset="0"/>
              </a:rPr>
              <a:t>Depression, suicidal thoughts</a:t>
            </a:r>
          </a:p>
          <a:p>
            <a:pPr marL="457200" indent="-457200" algn="ctr" eaLnBrk="1" hangingPunct="1">
              <a:lnSpc>
                <a:spcPct val="150000"/>
              </a:lnSpc>
              <a:spcBef>
                <a:spcPct val="0"/>
              </a:spcBef>
              <a:buClrTx/>
              <a:buSzTx/>
              <a:buFont typeface="Wingdings" panose="05000000000000000000" pitchFamily="2" charset="2"/>
              <a:buChar char="ü"/>
              <a:defRPr/>
            </a:pPr>
            <a:r>
              <a:rPr lang="en-US" altLang="en-US" sz="2800" dirty="0">
                <a:latin typeface="Franklin Gothic Medium" panose="020B0603020102020204" pitchFamily="34" charset="0"/>
              </a:rPr>
              <a:t>Eating and sleeping problems</a:t>
            </a:r>
          </a:p>
          <a:p>
            <a:pPr marL="457200" indent="-457200" algn="ctr" eaLnBrk="1" hangingPunct="1">
              <a:lnSpc>
                <a:spcPct val="150000"/>
              </a:lnSpc>
              <a:spcBef>
                <a:spcPct val="0"/>
              </a:spcBef>
              <a:buClrTx/>
              <a:buSzTx/>
              <a:buFont typeface="Wingdings" panose="05000000000000000000" pitchFamily="2" charset="2"/>
              <a:buChar char="ü"/>
              <a:defRPr/>
            </a:pPr>
            <a:r>
              <a:rPr lang="en-US" altLang="en-US" sz="2800" dirty="0">
                <a:latin typeface="Franklin Gothic Medium" panose="020B0603020102020204" pitchFamily="34" charset="0"/>
              </a:rPr>
              <a:t>Breathing problems</a:t>
            </a:r>
          </a:p>
          <a:p>
            <a:pPr algn="ctr" eaLnBrk="1" hangingPunct="1">
              <a:lnSpc>
                <a:spcPct val="150000"/>
              </a:lnSpc>
              <a:spcBef>
                <a:spcPct val="0"/>
              </a:spcBef>
              <a:buClrTx/>
              <a:buSzTx/>
              <a:buNone/>
              <a:defRPr/>
            </a:pPr>
            <a:endParaRPr lang="en-US" altLang="en-US" sz="2800" dirty="0">
              <a:latin typeface="Franklin Gothic Medium" panose="020B0603020102020204" pitchFamily="34" charset="0"/>
            </a:endParaRPr>
          </a:p>
        </p:txBody>
      </p:sp>
      <p:sp>
        <p:nvSpPr>
          <p:cNvPr id="25604" name="TextBox 3"/>
          <p:cNvSpPr txBox="1">
            <a:spLocks noChangeArrowheads="1"/>
          </p:cNvSpPr>
          <p:nvPr/>
        </p:nvSpPr>
        <p:spPr bwMode="auto">
          <a:xfrm>
            <a:off x="6629400" y="6324600"/>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defRPr/>
            </a:pPr>
            <a:r>
              <a:rPr lang="en-US" altLang="en-US" sz="1200" b="1" dirty="0">
                <a:latin typeface="+mn-lt"/>
              </a:rPr>
              <a:t>NIDA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B037C5-D93E-4153-AA6C-ED5EFC19C33F}"/>
              </a:ext>
            </a:extLst>
          </p:cNvPr>
          <p:cNvSpPr>
            <a:spLocks noGrp="1"/>
          </p:cNvSpPr>
          <p:nvPr>
            <p:ph idx="1"/>
          </p:nvPr>
        </p:nvSpPr>
        <p:spPr>
          <a:xfrm>
            <a:off x="457200" y="1828800"/>
            <a:ext cx="8229600" cy="4267200"/>
          </a:xfrm>
        </p:spPr>
        <p:txBody>
          <a:bodyPr/>
          <a:lstStyle/>
          <a:p>
            <a:r>
              <a:rPr lang="en-US" sz="3200" dirty="0"/>
              <a:t>When marijuana is vaped, dangerous chemicals are inhaled.  </a:t>
            </a:r>
          </a:p>
          <a:p>
            <a:r>
              <a:rPr lang="en-US" sz="3200" dirty="0"/>
              <a:t>Research shows that vaped marijuana can contain toxic chemicals and metal particles from the vaping device itself.  </a:t>
            </a:r>
          </a:p>
          <a:p>
            <a:r>
              <a:rPr lang="en-US" sz="3200" dirty="0"/>
              <a:t>Scientists continue to study the risks of vaping.</a:t>
            </a:r>
          </a:p>
          <a:p>
            <a:endParaRPr lang="en-US" sz="1600" dirty="0"/>
          </a:p>
          <a:p>
            <a:endParaRPr lang="en-US" sz="1600" dirty="0"/>
          </a:p>
          <a:p>
            <a:pPr marL="2377440" lvl="8" indent="0">
              <a:buNone/>
            </a:pPr>
            <a:r>
              <a:rPr lang="en-US" sz="1400" dirty="0">
                <a:latin typeface="Franklin Gothic Demi" panose="020B0703020102020204" pitchFamily="34" charset="0"/>
              </a:rPr>
              <a:t>						</a:t>
            </a:r>
            <a:r>
              <a:rPr lang="en-US" sz="1600" dirty="0">
                <a:latin typeface="Franklin Gothic Demi" panose="020B0703020102020204" pitchFamily="34" charset="0"/>
              </a:rPr>
              <a:t>NIDA</a:t>
            </a:r>
          </a:p>
        </p:txBody>
      </p:sp>
      <p:sp>
        <p:nvSpPr>
          <p:cNvPr id="3" name="Title 2">
            <a:extLst>
              <a:ext uri="{FF2B5EF4-FFF2-40B4-BE49-F238E27FC236}">
                <a16:creationId xmlns:a16="http://schemas.microsoft.com/office/drawing/2014/main" id="{1E4B47F0-D3A5-4167-9ACC-F419DEA86CAA}"/>
              </a:ext>
            </a:extLst>
          </p:cNvPr>
          <p:cNvSpPr>
            <a:spLocks noGrp="1"/>
          </p:cNvSpPr>
          <p:nvPr>
            <p:ph type="title"/>
          </p:nvPr>
        </p:nvSpPr>
        <p:spPr>
          <a:xfrm>
            <a:off x="457200" y="152400"/>
            <a:ext cx="8153400" cy="2057400"/>
          </a:xfrm>
        </p:spPr>
        <p:txBody>
          <a:bodyPr>
            <a:normAutofit fontScale="90000"/>
          </a:bodyPr>
          <a:lstStyle/>
          <a:p>
            <a:br>
              <a:rPr lang="en-US" sz="4800" dirty="0">
                <a:solidFill>
                  <a:schemeClr val="tx1"/>
                </a:solidFill>
                <a:latin typeface="Bauhaus 93" panose="04030905020B02020C02" pitchFamily="82" charset="0"/>
              </a:rPr>
            </a:br>
            <a:br>
              <a:rPr lang="en-US" sz="4800" dirty="0">
                <a:solidFill>
                  <a:schemeClr val="tx1"/>
                </a:solidFill>
                <a:latin typeface="Bauhaus 93" panose="04030905020B02020C02" pitchFamily="82" charset="0"/>
              </a:rPr>
            </a:br>
            <a:br>
              <a:rPr lang="en-US" sz="4800" dirty="0">
                <a:solidFill>
                  <a:schemeClr val="tx1"/>
                </a:solidFill>
                <a:latin typeface="Bauhaus 93" panose="04030905020B02020C02" pitchFamily="82" charset="0"/>
              </a:rPr>
            </a:br>
            <a:br>
              <a:rPr lang="en-US" sz="4800" dirty="0">
                <a:solidFill>
                  <a:schemeClr val="tx1"/>
                </a:solidFill>
                <a:latin typeface="Bauhaus 93" panose="04030905020B02020C02" pitchFamily="82" charset="0"/>
              </a:rPr>
            </a:br>
            <a:br>
              <a:rPr lang="en-US" sz="4800" dirty="0">
                <a:solidFill>
                  <a:schemeClr val="tx1"/>
                </a:solidFill>
                <a:latin typeface="Bauhaus 93" panose="04030905020B02020C02" pitchFamily="82" charset="0"/>
              </a:rPr>
            </a:br>
            <a:br>
              <a:rPr lang="en-US" sz="4800" dirty="0">
                <a:solidFill>
                  <a:schemeClr val="tx1"/>
                </a:solidFill>
                <a:latin typeface="Bauhaus 93" panose="04030905020B02020C02" pitchFamily="82" charset="0"/>
              </a:rPr>
            </a:br>
            <a:br>
              <a:rPr lang="en-US" sz="4800" dirty="0">
                <a:solidFill>
                  <a:schemeClr val="tx1"/>
                </a:solidFill>
                <a:latin typeface="Bauhaus 93" panose="04030905020B02020C02" pitchFamily="82" charset="0"/>
              </a:rPr>
            </a:br>
            <a:br>
              <a:rPr lang="en-US" sz="4800" dirty="0">
                <a:solidFill>
                  <a:schemeClr val="tx1"/>
                </a:solidFill>
                <a:latin typeface="Bauhaus 93" panose="04030905020B02020C02" pitchFamily="82" charset="0"/>
              </a:rPr>
            </a:br>
            <a:br>
              <a:rPr lang="en-US" sz="4800" dirty="0">
                <a:solidFill>
                  <a:schemeClr val="tx1"/>
                </a:solidFill>
                <a:latin typeface="Bauhaus 93" panose="04030905020B02020C02" pitchFamily="82" charset="0"/>
              </a:rPr>
            </a:br>
            <a:br>
              <a:rPr lang="en-US" sz="4800" dirty="0">
                <a:solidFill>
                  <a:schemeClr val="tx1"/>
                </a:solidFill>
                <a:latin typeface="Bauhaus 93" panose="04030905020B02020C02" pitchFamily="82" charset="0"/>
              </a:rPr>
            </a:br>
            <a:br>
              <a:rPr lang="en-US" sz="4800" dirty="0">
                <a:solidFill>
                  <a:schemeClr val="tx1"/>
                </a:solidFill>
                <a:latin typeface="Bauhaus 93" panose="04030905020B02020C02" pitchFamily="82" charset="0"/>
              </a:rPr>
            </a:br>
            <a:br>
              <a:rPr lang="en-US" sz="4800" dirty="0">
                <a:solidFill>
                  <a:schemeClr val="tx1"/>
                </a:solidFill>
                <a:latin typeface="Bauhaus 93" panose="04030905020B02020C02" pitchFamily="82" charset="0"/>
              </a:rPr>
            </a:br>
            <a:br>
              <a:rPr lang="en-US" sz="4800" dirty="0">
                <a:solidFill>
                  <a:schemeClr val="tx1"/>
                </a:solidFill>
                <a:latin typeface="Bauhaus 93" panose="04030905020B02020C02" pitchFamily="82" charset="0"/>
              </a:rPr>
            </a:br>
            <a:r>
              <a:rPr lang="en-US" sz="4800" dirty="0">
                <a:solidFill>
                  <a:schemeClr val="tx1"/>
                </a:solidFill>
                <a:latin typeface="Bauhaus 93" panose="04030905020B02020C02" pitchFamily="82" charset="0"/>
              </a:rPr>
              <a:t>Is Vaping Marijuana Safe? NO!</a:t>
            </a:r>
            <a:br>
              <a:rPr lang="en-US" sz="4800" dirty="0">
                <a:solidFill>
                  <a:schemeClr val="tx1"/>
                </a:solidFill>
                <a:latin typeface="Bauhaus 93" panose="04030905020B02020C02" pitchFamily="82" charset="0"/>
              </a:rPr>
            </a:br>
            <a:endParaRPr lang="en-US" sz="4800" dirty="0">
              <a:solidFill>
                <a:schemeClr val="tx1"/>
              </a:solidFill>
              <a:latin typeface="Bauhaus 93" panose="04030905020B02020C02" pitchFamily="82" charset="0"/>
            </a:endParaRPr>
          </a:p>
        </p:txBody>
      </p:sp>
    </p:spTree>
    <p:extLst>
      <p:ext uri="{BB962C8B-B14F-4D97-AF65-F5344CB8AC3E}">
        <p14:creationId xmlns:p14="http://schemas.microsoft.com/office/powerpoint/2010/main" val="1026056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330785-2055-43A1-8231-D096E60C808A}"/>
              </a:ext>
            </a:extLst>
          </p:cNvPr>
          <p:cNvSpPr>
            <a:spLocks noGrp="1"/>
          </p:cNvSpPr>
          <p:nvPr>
            <p:ph idx="1"/>
          </p:nvPr>
        </p:nvSpPr>
        <p:spPr>
          <a:xfrm>
            <a:off x="457200" y="990600"/>
            <a:ext cx="8229600" cy="5105400"/>
          </a:xfrm>
        </p:spPr>
        <p:txBody>
          <a:bodyPr/>
          <a:lstStyle/>
          <a:p>
            <a:r>
              <a:rPr lang="en-US" sz="3200" dirty="0"/>
              <a:t>Marijuana is sometimes mixed into food (brownies, cookies, and candy, etc.) or into drinks (soda and tea, etc.).</a:t>
            </a:r>
          </a:p>
          <a:p>
            <a:r>
              <a:rPr lang="en-US" sz="3200" dirty="0"/>
              <a:t>The potency (strength) of edible marijuana (marijuana eaten) is often very high.</a:t>
            </a:r>
          </a:p>
          <a:p>
            <a:r>
              <a:rPr lang="en-US" sz="3200" dirty="0"/>
              <a:t>The negative effects of edible marijuana can be strong and unpredictable. </a:t>
            </a:r>
          </a:p>
          <a:p>
            <a:r>
              <a:rPr lang="en-US" sz="3200" dirty="0"/>
              <a:t>Some people that have used edible marijuana have had to be treated in hospital emergency rooms.</a:t>
            </a:r>
            <a:r>
              <a:rPr lang="en-US" sz="1800" dirty="0"/>
              <a:t>	</a:t>
            </a:r>
            <a:endParaRPr lang="en-US" sz="1400" dirty="0"/>
          </a:p>
          <a:p>
            <a:pPr marL="0" indent="0">
              <a:buNone/>
            </a:pPr>
            <a:r>
              <a:rPr lang="en-US" sz="1400" dirty="0"/>
              <a:t>							</a:t>
            </a:r>
            <a:r>
              <a:rPr lang="en-US" sz="1600" dirty="0">
                <a:latin typeface="Franklin Gothic Demi" panose="020B0703020102020204" pitchFamily="34" charset="0"/>
              </a:rPr>
              <a:t>NIDA</a:t>
            </a:r>
          </a:p>
          <a:p>
            <a:pPr marL="0" indent="0">
              <a:buNone/>
            </a:pPr>
            <a:endParaRPr lang="en-US" sz="1400" dirty="0"/>
          </a:p>
        </p:txBody>
      </p:sp>
      <p:sp>
        <p:nvSpPr>
          <p:cNvPr id="3" name="Title 2">
            <a:extLst>
              <a:ext uri="{FF2B5EF4-FFF2-40B4-BE49-F238E27FC236}">
                <a16:creationId xmlns:a16="http://schemas.microsoft.com/office/drawing/2014/main" id="{7E5A5926-5E80-410E-95CE-F28E3C6D42B5}"/>
              </a:ext>
            </a:extLst>
          </p:cNvPr>
          <p:cNvSpPr>
            <a:spLocks noGrp="1"/>
          </p:cNvSpPr>
          <p:nvPr>
            <p:ph type="title"/>
          </p:nvPr>
        </p:nvSpPr>
        <p:spPr>
          <a:xfrm>
            <a:off x="457200" y="152400"/>
            <a:ext cx="8229600" cy="838200"/>
          </a:xfrm>
        </p:spPr>
        <p:txBody>
          <a:bodyPr>
            <a:normAutofit/>
          </a:bodyPr>
          <a:lstStyle/>
          <a:p>
            <a:r>
              <a:rPr lang="en-US" dirty="0">
                <a:solidFill>
                  <a:schemeClr val="tx1"/>
                </a:solidFill>
                <a:latin typeface="Bauhaus 93" panose="04030905020B02020C02" pitchFamily="82" charset="0"/>
              </a:rPr>
              <a:t>Is Eating Marijuana Safe? NO!</a:t>
            </a:r>
          </a:p>
        </p:txBody>
      </p:sp>
    </p:spTree>
    <p:extLst>
      <p:ext uri="{BB962C8B-B14F-4D97-AF65-F5344CB8AC3E}">
        <p14:creationId xmlns:p14="http://schemas.microsoft.com/office/powerpoint/2010/main" val="469225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7000" b="-17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219200"/>
            <a:ext cx="8229600" cy="5334000"/>
          </a:xfrm>
        </p:spPr>
        <p:txBody>
          <a:bodyPr>
            <a:normAutofit/>
          </a:bodyPr>
          <a:lstStyle/>
          <a:p>
            <a:pPr>
              <a:buFont typeface="Wingdings 2" panose="05020102010507070707" pitchFamily="18" charset="2"/>
              <a:buNone/>
              <a:defRPr/>
            </a:pPr>
            <a:r>
              <a:rPr lang="en-US" sz="4000" dirty="0">
                <a:latin typeface="Franklin Gothic Medium" panose="020B0603020102020204" pitchFamily="34" charset="0"/>
              </a:rPr>
              <a:t>The </a:t>
            </a:r>
            <a:r>
              <a:rPr lang="en-US" sz="4000" b="1" dirty="0">
                <a:solidFill>
                  <a:srgbClr val="006C31"/>
                </a:solidFill>
                <a:latin typeface="Franklin Gothic Medium" panose="020B0603020102020204" pitchFamily="34" charset="0"/>
              </a:rPr>
              <a:t>YOUNGER </a:t>
            </a:r>
            <a:r>
              <a:rPr lang="en-US" sz="4000" dirty="0">
                <a:latin typeface="Franklin Gothic Medium" panose="020B0603020102020204" pitchFamily="34" charset="0"/>
              </a:rPr>
              <a:t>marijuana use begins, the </a:t>
            </a:r>
            <a:r>
              <a:rPr lang="en-US" sz="4000" b="1" dirty="0">
                <a:solidFill>
                  <a:srgbClr val="006C31"/>
                </a:solidFill>
                <a:latin typeface="Franklin Gothic Medium" panose="020B0603020102020204" pitchFamily="34" charset="0"/>
              </a:rPr>
              <a:t>GREATER</a:t>
            </a:r>
            <a:r>
              <a:rPr lang="en-US" sz="4000" dirty="0">
                <a:latin typeface="Franklin Gothic Medium" panose="020B0603020102020204" pitchFamily="34" charset="0"/>
              </a:rPr>
              <a:t> the risk of addiction. </a:t>
            </a:r>
          </a:p>
          <a:p>
            <a:pPr>
              <a:buFont typeface="Wingdings 2" panose="05020102010507070707" pitchFamily="18" charset="2"/>
              <a:buNone/>
              <a:defRPr/>
            </a:pPr>
            <a:endParaRPr lang="en-US" sz="3600" dirty="0">
              <a:latin typeface="Franklin Gothic Medium" panose="020B0603020102020204" pitchFamily="34" charset="0"/>
            </a:endParaRPr>
          </a:p>
          <a:p>
            <a:pPr marL="0" indent="0">
              <a:buFont typeface="Wingdings 2" panose="05020102010507070707" pitchFamily="18" charset="2"/>
              <a:buNone/>
              <a:defRPr/>
            </a:pPr>
            <a:r>
              <a:rPr lang="en-US" sz="4000" dirty="0">
                <a:solidFill>
                  <a:srgbClr val="006C31"/>
                </a:solidFill>
                <a:latin typeface="Franklin Gothic Medium" panose="020B0603020102020204" pitchFamily="34" charset="0"/>
              </a:rPr>
              <a:t>1 in 6</a:t>
            </a:r>
            <a:r>
              <a:rPr lang="en-US" sz="4000" dirty="0">
                <a:latin typeface="Franklin Gothic Medium" panose="020B0603020102020204" pitchFamily="34" charset="0"/>
              </a:rPr>
              <a:t> teens that use marijuana become addicted. </a:t>
            </a:r>
            <a:r>
              <a:rPr lang="en-US" sz="2800" dirty="0"/>
              <a:t>				     								</a:t>
            </a:r>
            <a:r>
              <a:rPr lang="en-US" sz="1600" dirty="0"/>
              <a:t>NIDA</a:t>
            </a:r>
            <a:endParaRPr lang="en-US" sz="4400" dirty="0"/>
          </a:p>
        </p:txBody>
      </p:sp>
      <p:sp>
        <p:nvSpPr>
          <p:cNvPr id="3" name="Title 2"/>
          <p:cNvSpPr>
            <a:spLocks noGrp="1"/>
          </p:cNvSpPr>
          <p:nvPr>
            <p:ph type="title"/>
          </p:nvPr>
        </p:nvSpPr>
        <p:spPr>
          <a:xfrm>
            <a:off x="533400" y="228600"/>
            <a:ext cx="8229600" cy="914400"/>
          </a:xfrm>
        </p:spPr>
        <p:txBody>
          <a:bodyPr>
            <a:noAutofit/>
          </a:bodyPr>
          <a:lstStyle/>
          <a:p>
            <a:pPr algn="ctr" eaLnBrk="1" fontAlgn="auto" hangingPunct="1">
              <a:spcAft>
                <a:spcPts val="0"/>
              </a:spcAft>
              <a:defRPr/>
            </a:pPr>
            <a:r>
              <a:rPr sz="4800">
                <a:solidFill>
                  <a:schemeClr val="accent1">
                    <a:lumMod val="50000"/>
                  </a:schemeClr>
                </a:solidFill>
                <a:latin typeface="Bauhaus 93" panose="04030905020B02020C02" pitchFamily="82" charset="0"/>
              </a:rPr>
              <a:t>Marijuana is Addictive</a:t>
            </a:r>
          </a:p>
        </p:txBody>
      </p:sp>
      <p:pic>
        <p:nvPicPr>
          <p:cNvPr id="2970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745038"/>
            <a:ext cx="6096000"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219200"/>
            <a:ext cx="8001000" cy="5334000"/>
          </a:xfrm>
        </p:spPr>
        <p:txBody>
          <a:bodyPr/>
          <a:lstStyle/>
          <a:p>
            <a:pPr marL="514350" indent="-514350" eaLnBrk="1" hangingPunct="1">
              <a:buFont typeface="Wingdings 2" panose="05020102010507070707" pitchFamily="18" charset="2"/>
              <a:buNone/>
            </a:pPr>
            <a:endParaRPr lang="en-US" sz="4100" dirty="0"/>
          </a:p>
          <a:p>
            <a:pPr marL="514350" indent="-514350" eaLnBrk="1" hangingPunct="1">
              <a:buFont typeface="Wingdings 2" panose="05020102010507070707" pitchFamily="18" charset="2"/>
              <a:buNone/>
            </a:pPr>
            <a:r>
              <a:rPr lang="en-US" sz="4100" dirty="0">
                <a:latin typeface="Franklin Gothic Medium" panose="020B0603020102020204" pitchFamily="34" charset="0"/>
              </a:rPr>
              <a:t>    when people have problems because of their drug use and can’t stop even if they want to stop. </a:t>
            </a:r>
            <a:r>
              <a:rPr lang="en-US" sz="2800" dirty="0">
                <a:latin typeface="Franklin Gothic Medium" panose="020B0603020102020204" pitchFamily="34" charset="0"/>
              </a:rPr>
              <a:t>	</a:t>
            </a:r>
          </a:p>
          <a:p>
            <a:pPr marL="514350" indent="-514350" eaLnBrk="1" hangingPunct="1">
              <a:buFont typeface="Wingdings 2" panose="05020102010507070707" pitchFamily="18" charset="2"/>
              <a:buNone/>
            </a:pPr>
            <a:endParaRPr lang="en-US" sz="2800" dirty="0">
              <a:latin typeface="Franklin Gothic Medium" panose="020B0603020102020204" pitchFamily="34" charset="0"/>
            </a:endParaRPr>
          </a:p>
          <a:p>
            <a:pPr marL="514350" indent="-514350" eaLnBrk="1" hangingPunct="1">
              <a:buFont typeface="Wingdings 2" panose="05020102010507070707" pitchFamily="18" charset="2"/>
              <a:buNone/>
            </a:pPr>
            <a:endParaRPr lang="en-US" sz="2800" dirty="0">
              <a:latin typeface="Franklin Gothic Medium" panose="020B0603020102020204" pitchFamily="34" charset="0"/>
            </a:endParaRPr>
          </a:p>
          <a:p>
            <a:pPr marL="514350" indent="-514350" algn="r" eaLnBrk="1" hangingPunct="1">
              <a:buFont typeface="Wingdings 2" panose="05020102010507070707" pitchFamily="18" charset="2"/>
              <a:buNone/>
            </a:pPr>
            <a:r>
              <a:rPr lang="en-US" sz="2800" dirty="0">
                <a:latin typeface="Franklin Gothic Medium" panose="020B0603020102020204" pitchFamily="34" charset="0"/>
              </a:rPr>
              <a:t>				</a:t>
            </a:r>
            <a:r>
              <a:rPr lang="en-US" sz="2400" dirty="0">
                <a:latin typeface="Franklin Gothic Medium" panose="020B0603020102020204" pitchFamily="34" charset="0"/>
              </a:rPr>
              <a:t>                                        NIDA</a:t>
            </a:r>
            <a:r>
              <a:rPr lang="en-US" sz="2800" dirty="0"/>
              <a:t>		  		</a:t>
            </a:r>
            <a:endParaRPr lang="en-US" sz="4100" dirty="0"/>
          </a:p>
        </p:txBody>
      </p:sp>
      <p:sp>
        <p:nvSpPr>
          <p:cNvPr id="3" name="Title 2"/>
          <p:cNvSpPr>
            <a:spLocks noGrp="1"/>
          </p:cNvSpPr>
          <p:nvPr>
            <p:ph type="title"/>
          </p:nvPr>
        </p:nvSpPr>
        <p:spPr>
          <a:xfrm>
            <a:off x="533400" y="228600"/>
            <a:ext cx="8229600" cy="1447800"/>
          </a:xfrm>
        </p:spPr>
        <p:txBody>
          <a:bodyPr>
            <a:noAutofit/>
          </a:bodyPr>
          <a:lstStyle/>
          <a:p>
            <a:pPr algn="ctr" eaLnBrk="1" fontAlgn="auto" hangingPunct="1">
              <a:spcAft>
                <a:spcPts val="0"/>
              </a:spcAft>
              <a:defRPr/>
            </a:pPr>
            <a:r>
              <a:rPr sz="6600">
                <a:solidFill>
                  <a:srgbClr val="FF9900"/>
                </a:solidFill>
                <a:latin typeface="Bauhaus 93" panose="04030905020B02020C02" pitchFamily="82" charset="0"/>
              </a:rPr>
              <a:t>Addiction 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checkerboard(across)">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checkerboard(across)">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5602" name="Content Placeholder 1"/>
          <p:cNvSpPr>
            <a:spLocks noGrp="1"/>
          </p:cNvSpPr>
          <p:nvPr>
            <p:ph idx="1"/>
          </p:nvPr>
        </p:nvSpPr>
        <p:spPr>
          <a:xfrm>
            <a:off x="4419600" y="2133600"/>
            <a:ext cx="4419600" cy="4343400"/>
          </a:xfrm>
        </p:spPr>
        <p:txBody>
          <a:bodyPr/>
          <a:lstStyle/>
          <a:p>
            <a:pPr marL="0" indent="0">
              <a:buFont typeface="Wingdings 2" panose="05020102010507070707" pitchFamily="18" charset="2"/>
              <a:buNone/>
              <a:defRPr/>
            </a:pPr>
            <a:r>
              <a:rPr lang="en-US" altLang="en-US" sz="2800" dirty="0">
                <a:solidFill>
                  <a:srgbClr val="0070C0"/>
                </a:solidFill>
                <a:latin typeface="Franklin Gothic Medium" panose="020B0603020102020204" pitchFamily="34" charset="0"/>
              </a:rPr>
              <a:t>When someone tries to stop using marijuana, they often:</a:t>
            </a:r>
          </a:p>
          <a:p>
            <a:pPr>
              <a:buClrTx/>
              <a:buFont typeface="Wingdings" panose="05000000000000000000" pitchFamily="2" charset="2"/>
              <a:buChar char="ü"/>
              <a:defRPr/>
            </a:pPr>
            <a:r>
              <a:rPr lang="en-US" altLang="en-US" sz="2800" dirty="0">
                <a:solidFill>
                  <a:srgbClr val="0070C0"/>
                </a:solidFill>
                <a:latin typeface="Franklin Gothic Medium" panose="020B0603020102020204" pitchFamily="34" charset="0"/>
              </a:rPr>
              <a:t>Are Irritable</a:t>
            </a:r>
          </a:p>
          <a:p>
            <a:pPr>
              <a:buClrTx/>
              <a:buFont typeface="Wingdings" panose="05000000000000000000" pitchFamily="2" charset="2"/>
              <a:buChar char="ü"/>
              <a:defRPr/>
            </a:pPr>
            <a:r>
              <a:rPr lang="en-US" altLang="en-US" sz="2800" dirty="0">
                <a:solidFill>
                  <a:srgbClr val="0070C0"/>
                </a:solidFill>
                <a:latin typeface="Franklin Gothic Medium" panose="020B0603020102020204" pitchFamily="34" charset="0"/>
              </a:rPr>
              <a:t>Are Stressed &amp; Nervous</a:t>
            </a:r>
          </a:p>
          <a:p>
            <a:pPr>
              <a:buClrTx/>
              <a:buFont typeface="Wingdings" panose="05000000000000000000" pitchFamily="2" charset="2"/>
              <a:buChar char="ü"/>
              <a:defRPr/>
            </a:pPr>
            <a:r>
              <a:rPr lang="en-US" altLang="en-US" sz="2800" dirty="0">
                <a:solidFill>
                  <a:srgbClr val="0070C0"/>
                </a:solidFill>
                <a:latin typeface="Franklin Gothic Medium" panose="020B0603020102020204" pitchFamily="34" charset="0"/>
              </a:rPr>
              <a:t>Have urges to keep using</a:t>
            </a:r>
          </a:p>
          <a:p>
            <a:pPr>
              <a:buClrTx/>
              <a:buFont typeface="Wingdings" panose="05000000000000000000" pitchFamily="2" charset="2"/>
              <a:buChar char="ü"/>
              <a:defRPr/>
            </a:pPr>
            <a:r>
              <a:rPr lang="en-US" altLang="en-US" sz="2800" dirty="0">
                <a:solidFill>
                  <a:srgbClr val="0070C0"/>
                </a:solidFill>
                <a:latin typeface="Franklin Gothic Medium" panose="020B0603020102020204" pitchFamily="34" charset="0"/>
              </a:rPr>
              <a:t>Have problems sleeping</a:t>
            </a:r>
          </a:p>
          <a:p>
            <a:pPr>
              <a:buFont typeface="Wingdings 2" panose="05020102010507070707" pitchFamily="18" charset="2"/>
              <a:buNone/>
              <a:defRPr/>
            </a:pPr>
            <a:endParaRPr lang="en-US" altLang="en-US" dirty="0"/>
          </a:p>
          <a:p>
            <a:pPr>
              <a:buFont typeface="Wingdings 2" panose="05020102010507070707" pitchFamily="18" charset="2"/>
              <a:buNone/>
              <a:defRPr/>
            </a:pPr>
            <a:r>
              <a:rPr lang="en-US" altLang="en-US" sz="800" dirty="0"/>
              <a:t>									</a:t>
            </a:r>
            <a:r>
              <a:rPr lang="en-US" altLang="en-US" sz="1200" dirty="0"/>
              <a:t>NIDA </a:t>
            </a:r>
          </a:p>
        </p:txBody>
      </p:sp>
      <p:sp>
        <p:nvSpPr>
          <p:cNvPr id="3" name="Title 2"/>
          <p:cNvSpPr>
            <a:spLocks noGrp="1"/>
          </p:cNvSpPr>
          <p:nvPr>
            <p:ph type="title"/>
          </p:nvPr>
        </p:nvSpPr>
        <p:spPr>
          <a:xfrm>
            <a:off x="457200" y="152400"/>
            <a:ext cx="8229600" cy="1828800"/>
          </a:xfrm>
        </p:spPr>
        <p:txBody>
          <a:bodyPr>
            <a:normAutofit fontScale="90000"/>
          </a:bodyPr>
          <a:lstStyle/>
          <a:p>
            <a:pPr algn="ctr">
              <a:defRPr/>
            </a:pPr>
            <a:br>
              <a:rPr sz="4000" b="1" dirty="0">
                <a:solidFill>
                  <a:schemeClr val="tx1"/>
                </a:solidFill>
              </a:rPr>
            </a:br>
            <a:br>
              <a:rPr sz="4000" b="1" dirty="0">
                <a:solidFill>
                  <a:schemeClr val="tx1"/>
                </a:solidFill>
              </a:rPr>
            </a:br>
            <a:br>
              <a:rPr sz="4000" b="1" dirty="0">
                <a:solidFill>
                  <a:schemeClr val="tx1"/>
                </a:solidFill>
              </a:rPr>
            </a:br>
            <a:br>
              <a:rPr sz="4000" b="1" dirty="0">
                <a:solidFill>
                  <a:schemeClr val="tx1"/>
                </a:solidFill>
              </a:rPr>
            </a:br>
            <a:br>
              <a:rPr sz="4000" b="1" dirty="0">
                <a:solidFill>
                  <a:schemeClr val="tx1"/>
                </a:solidFill>
              </a:rPr>
            </a:br>
            <a:br>
              <a:rPr sz="4000" b="1" dirty="0">
                <a:solidFill>
                  <a:schemeClr val="tx1"/>
                </a:solidFill>
              </a:rPr>
            </a:br>
            <a:br>
              <a:rPr sz="4000" b="1" dirty="0">
                <a:solidFill>
                  <a:schemeClr val="tx1"/>
                </a:solidFill>
              </a:rPr>
            </a:br>
            <a:r>
              <a:rPr sz="5300" dirty="0">
                <a:solidFill>
                  <a:srgbClr val="0070C0"/>
                </a:solidFill>
                <a:latin typeface="Bauhaus 93" panose="04030905020B02020C02" pitchFamily="82" charset="0"/>
              </a:rPr>
              <a:t>Stopping Marijuana Use </a:t>
            </a:r>
            <a:br>
              <a:rPr sz="5300" dirty="0">
                <a:solidFill>
                  <a:srgbClr val="0070C0"/>
                </a:solidFill>
                <a:latin typeface="Bauhaus 93" panose="04030905020B02020C02" pitchFamily="82" charset="0"/>
              </a:rPr>
            </a:br>
            <a:r>
              <a:rPr sz="5300" dirty="0">
                <a:solidFill>
                  <a:srgbClr val="0070C0"/>
                </a:solidFill>
                <a:latin typeface="Bauhaus 93" panose="04030905020B02020C02" pitchFamily="82" charset="0"/>
              </a:rPr>
              <a:t>Can Be Very Hard</a:t>
            </a:r>
            <a:endParaRPr dirty="0">
              <a:solidFill>
                <a:srgbClr val="0070C0"/>
              </a:solidFill>
              <a:latin typeface="Bauhaus 93" panose="04030905020B02020C02" pitchFamily="82" charset="0"/>
            </a:endParaRPr>
          </a:p>
        </p:txBody>
      </p:sp>
      <p:pic>
        <p:nvPicPr>
          <p:cNvPr id="3174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1217" y="3454784"/>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0" y="2133600"/>
            <a:ext cx="2870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 result for depressed black te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000" y="5105400"/>
            <a:ext cx="2870200" cy="1530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52400"/>
            <a:ext cx="8153400" cy="1524000"/>
          </a:xfrm>
        </p:spPr>
        <p:txBody>
          <a:bodyPr/>
          <a:lstStyle/>
          <a:p>
            <a:pPr algn="ctr">
              <a:defRPr/>
            </a:pPr>
            <a:r>
              <a:rPr dirty="0">
                <a:solidFill>
                  <a:schemeClr val="tx1"/>
                </a:solidFill>
              </a:rPr>
              <a:t>Video</a:t>
            </a:r>
            <a:br>
              <a:rPr dirty="0">
                <a:solidFill>
                  <a:schemeClr val="tx1"/>
                </a:solidFill>
              </a:rPr>
            </a:br>
            <a:r>
              <a:rPr dirty="0">
                <a:solidFill>
                  <a:schemeClr val="tx1"/>
                </a:solidFill>
              </a:rPr>
              <a:t>Why Are Drugs So Hard to Quit?</a:t>
            </a:r>
          </a:p>
        </p:txBody>
      </p:sp>
      <p:pic>
        <p:nvPicPr>
          <p:cNvPr id="5" name="Why Are Drugs So Hard to Quit- (Mobilizing Michigan Curriculu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41400" y="1828800"/>
            <a:ext cx="7137400" cy="4104575"/>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t="-1000" b="-1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5105400"/>
          </a:xfrm>
        </p:spPr>
        <p:txBody>
          <a:bodyPr/>
          <a:lstStyle/>
          <a:p>
            <a:pPr eaLnBrk="1" hangingPunct="1">
              <a:buFont typeface="Wingdings 2" panose="05020102010507070707" pitchFamily="18" charset="2"/>
              <a:buNone/>
            </a:pPr>
            <a:r>
              <a:rPr lang="en-US" altLang="en-US" sz="2800">
                <a:solidFill>
                  <a:srgbClr val="00B0F0"/>
                </a:solidFill>
                <a:latin typeface="Franklin Gothic Medium" panose="020B0603020102020204" pitchFamily="34" charset="0"/>
              </a:rPr>
              <a:t>Pressure from friends</a:t>
            </a:r>
          </a:p>
          <a:p>
            <a:pPr eaLnBrk="1" hangingPunct="1">
              <a:buFont typeface="Wingdings 2" panose="05020102010507070707" pitchFamily="18" charset="2"/>
              <a:buNone/>
            </a:pPr>
            <a:r>
              <a:rPr lang="en-US" altLang="en-US" sz="2800">
                <a:latin typeface="Franklin Gothic Medium" panose="020B0603020102020204" pitchFamily="34" charset="0"/>
              </a:rPr>
              <a:t>				</a:t>
            </a:r>
            <a:r>
              <a:rPr lang="en-US" altLang="en-US" sz="2800">
                <a:solidFill>
                  <a:srgbClr val="FF0000"/>
                </a:solidFill>
                <a:latin typeface="Franklin Gothic Medium" panose="020B0603020102020204" pitchFamily="34" charset="0"/>
              </a:rPr>
              <a:t>Boredom</a:t>
            </a:r>
          </a:p>
          <a:p>
            <a:pPr algn="ctr" eaLnBrk="1" hangingPunct="1">
              <a:buFont typeface="Wingdings 2" panose="05020102010507070707" pitchFamily="18" charset="2"/>
              <a:buNone/>
            </a:pPr>
            <a:r>
              <a:rPr lang="en-US" altLang="en-US" sz="2800">
                <a:latin typeface="Franklin Gothic Medium" panose="020B0603020102020204" pitchFamily="34" charset="0"/>
              </a:rPr>
              <a:t>						</a:t>
            </a:r>
            <a:r>
              <a:rPr lang="en-US" altLang="en-US" sz="2800">
                <a:solidFill>
                  <a:srgbClr val="002060"/>
                </a:solidFill>
                <a:latin typeface="Franklin Gothic Medium" panose="020B0603020102020204" pitchFamily="34" charset="0"/>
              </a:rPr>
              <a:t>To “experiment”</a:t>
            </a:r>
          </a:p>
          <a:p>
            <a:pPr eaLnBrk="1" hangingPunct="1">
              <a:buFont typeface="Wingdings 2" panose="05020102010507070707" pitchFamily="18" charset="2"/>
              <a:buNone/>
            </a:pPr>
            <a:r>
              <a:rPr lang="en-US" altLang="en-US" sz="2800">
                <a:latin typeface="Franklin Gothic Medium" panose="020B0603020102020204" pitchFamily="34" charset="0"/>
              </a:rPr>
              <a:t>			</a:t>
            </a:r>
            <a:r>
              <a:rPr lang="en-US" altLang="en-US" sz="2800">
                <a:solidFill>
                  <a:srgbClr val="00B050"/>
                </a:solidFill>
                <a:latin typeface="Franklin Gothic Medium" panose="020B0603020102020204" pitchFamily="34" charset="0"/>
              </a:rPr>
              <a:t>Influence of media</a:t>
            </a:r>
          </a:p>
          <a:p>
            <a:pPr eaLnBrk="1" hangingPunct="1">
              <a:buFont typeface="Wingdings 2" panose="05020102010507070707" pitchFamily="18" charset="2"/>
              <a:buNone/>
            </a:pPr>
            <a:r>
              <a:rPr lang="en-US" altLang="en-US" sz="2800">
                <a:latin typeface="Franklin Gothic Medium" panose="020B0603020102020204" pitchFamily="34" charset="0"/>
              </a:rPr>
              <a:t>							To “fit in”</a:t>
            </a:r>
          </a:p>
          <a:p>
            <a:pPr eaLnBrk="1" hangingPunct="1">
              <a:buFont typeface="Wingdings 2" panose="05020102010507070707" pitchFamily="18" charset="2"/>
              <a:buNone/>
            </a:pPr>
            <a:r>
              <a:rPr lang="en-US" altLang="en-US" sz="2800">
                <a:latin typeface="Franklin Gothic Medium" panose="020B0603020102020204" pitchFamily="34" charset="0"/>
              </a:rPr>
              <a:t>		</a:t>
            </a:r>
            <a:r>
              <a:rPr lang="en-US" altLang="en-US" sz="2800">
                <a:solidFill>
                  <a:srgbClr val="FF0000"/>
                </a:solidFill>
                <a:latin typeface="Franklin Gothic Medium" panose="020B0603020102020204" pitchFamily="34" charset="0"/>
              </a:rPr>
              <a:t>To do something you are not supposed to do</a:t>
            </a:r>
          </a:p>
          <a:p>
            <a:pPr eaLnBrk="1" hangingPunct="1">
              <a:buFont typeface="Wingdings 2" panose="05020102010507070707" pitchFamily="18" charset="2"/>
              <a:buNone/>
            </a:pPr>
            <a:r>
              <a:rPr lang="en-US" altLang="en-US" sz="2800">
                <a:solidFill>
                  <a:srgbClr val="7030A0"/>
                </a:solidFill>
                <a:latin typeface="Franklin Gothic Medium" panose="020B0603020102020204" pitchFamily="34" charset="0"/>
              </a:rPr>
              <a:t>          </a:t>
            </a:r>
          </a:p>
          <a:p>
            <a:pPr eaLnBrk="1" hangingPunct="1">
              <a:buFont typeface="Wingdings 2" panose="05020102010507070707" pitchFamily="18" charset="2"/>
              <a:buNone/>
            </a:pPr>
            <a:r>
              <a:rPr lang="en-US" altLang="en-US" sz="2800">
                <a:solidFill>
                  <a:srgbClr val="7030A0"/>
                </a:solidFill>
                <a:latin typeface="Franklin Gothic Medium" panose="020B0603020102020204" pitchFamily="34" charset="0"/>
              </a:rPr>
              <a:t>		Curiosity</a:t>
            </a:r>
            <a:r>
              <a:rPr lang="en-US" altLang="en-US" sz="2800">
                <a:latin typeface="Franklin Gothic Medium" panose="020B0603020102020204" pitchFamily="34" charset="0"/>
              </a:rPr>
              <a:t>		</a:t>
            </a:r>
            <a:r>
              <a:rPr lang="en-US" altLang="en-US" sz="2800">
                <a:solidFill>
                  <a:srgbClr val="00B050"/>
                </a:solidFill>
                <a:latin typeface="Franklin Gothic Medium" panose="020B0603020102020204" pitchFamily="34" charset="0"/>
              </a:rPr>
              <a:t>To deal with feelings</a:t>
            </a:r>
          </a:p>
          <a:p>
            <a:pPr eaLnBrk="1" hangingPunct="1">
              <a:buFont typeface="Wingdings 2" panose="05020102010507070707" pitchFamily="18" charset="2"/>
              <a:buNone/>
            </a:pPr>
            <a:r>
              <a:rPr lang="en-US" altLang="en-US" sz="2800">
                <a:latin typeface="Franklin Gothic Medium" panose="020B0603020102020204" pitchFamily="34" charset="0"/>
              </a:rPr>
              <a:t>												</a:t>
            </a:r>
            <a:r>
              <a:rPr lang="en-US" altLang="en-US" sz="2800">
                <a:solidFill>
                  <a:srgbClr val="00B0F0"/>
                </a:solidFill>
                <a:latin typeface="Franklin Gothic Medium" panose="020B0603020102020204" pitchFamily="34" charset="0"/>
              </a:rPr>
              <a:t>Believe it’s safe</a:t>
            </a:r>
          </a:p>
          <a:p>
            <a:pPr eaLnBrk="1" hangingPunct="1">
              <a:buFont typeface="Wingdings 2" panose="05020102010507070707" pitchFamily="18" charset="2"/>
              <a:buNone/>
            </a:pPr>
            <a:r>
              <a:rPr lang="en-US" altLang="en-US" sz="2400" b="1"/>
              <a:t>							</a:t>
            </a:r>
            <a:endParaRPr lang="en-US" altLang="en-US" sz="2400" b="1">
              <a:solidFill>
                <a:srgbClr val="002060"/>
              </a:solidFill>
            </a:endParaRPr>
          </a:p>
        </p:txBody>
      </p:sp>
      <p:sp>
        <p:nvSpPr>
          <p:cNvPr id="3" name="Title 2"/>
          <p:cNvSpPr>
            <a:spLocks noGrp="1"/>
          </p:cNvSpPr>
          <p:nvPr>
            <p:ph type="title"/>
          </p:nvPr>
        </p:nvSpPr>
        <p:spPr>
          <a:xfrm>
            <a:off x="304800" y="533400"/>
            <a:ext cx="8610600" cy="1066800"/>
          </a:xfrm>
        </p:spPr>
        <p:txBody>
          <a:bodyPr>
            <a:noAutofit/>
          </a:bodyPr>
          <a:lstStyle/>
          <a:p>
            <a:pPr algn="ctr" eaLnBrk="1" fontAlgn="auto" hangingPunct="1">
              <a:spcAft>
                <a:spcPts val="0"/>
              </a:spcAft>
              <a:defRPr/>
            </a:pPr>
            <a:r>
              <a:rPr sz="4800">
                <a:solidFill>
                  <a:schemeClr val="tx1"/>
                </a:solidFill>
                <a:latin typeface="Bauhaus 93" panose="04030905020B02020C02" pitchFamily="82" charset="0"/>
              </a:rPr>
              <a:t>Why Do Some Teens Try Marijuana?</a:t>
            </a:r>
          </a:p>
        </p:txBody>
      </p:sp>
      <p:sp>
        <p:nvSpPr>
          <p:cNvPr id="17412" name="TextBox 3"/>
          <p:cNvSpPr txBox="1">
            <a:spLocks noChangeArrowheads="1"/>
          </p:cNvSpPr>
          <p:nvPr/>
        </p:nvSpPr>
        <p:spPr bwMode="auto">
          <a:xfrm>
            <a:off x="7010400" y="6248400"/>
            <a:ext cx="1447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pPr>
            <a:r>
              <a:rPr lang="en-US" altLang="en-US" sz="1600">
                <a:latin typeface="Arial" panose="020B0604020202020204" pitchFamily="34" charset="0"/>
              </a:rPr>
              <a:t>NIDA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diamond(in)">
                                      <p:cBhvr>
                                        <p:cTn id="13" dur="1000"/>
                                        <p:tgtEl>
                                          <p:spTgt spid="2">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linds(horizontal)">
                                      <p:cBhvr>
                                        <p:cTn id="18" dur="500"/>
                                        <p:tgtEl>
                                          <p:spTgt spid="2">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10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box(out)">
                                      <p:cBhvr>
                                        <p:cTn id="29" dur="500"/>
                                        <p:tgtEl>
                                          <p:spTgt spid="2">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2"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 calcmode="lin" valueType="num">
                                      <p:cBhvr additive="base">
                                        <p:cTn id="34" dur="10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5" dur="10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5"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checkerboard(down)">
                                      <p:cBhvr>
                                        <p:cTn id="40" dur="1000"/>
                                        <p:tgtEl>
                                          <p:spTgt spid="2">
                                            <p:txEl>
                                              <p:pRg st="6" end="6"/>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5"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checkerboard(down)">
                                      <p:cBhvr>
                                        <p:cTn id="45" dur="1000"/>
                                        <p:tgtEl>
                                          <p:spTgt spid="2">
                                            <p:txEl>
                                              <p:pRg st="7" end="7"/>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5" fill="hold" nodeType="clickEffect">
                                  <p:stCondLst>
                                    <p:cond delay="0"/>
                                  </p:stCondLst>
                                  <p:childTnLst>
                                    <p:set>
                                      <p:cBhvr>
                                        <p:cTn id="49" dur="1" fill="hold">
                                          <p:stCondLst>
                                            <p:cond delay="0"/>
                                          </p:stCondLst>
                                        </p:cTn>
                                        <p:tgtEl>
                                          <p:spTgt spid="2">
                                            <p:txEl>
                                              <p:pRg st="8" end="8"/>
                                            </p:txEl>
                                          </p:spTgt>
                                        </p:tgtEl>
                                        <p:attrNameLst>
                                          <p:attrName>style.visibility</p:attrName>
                                        </p:attrNameLst>
                                      </p:cBhvr>
                                      <p:to>
                                        <p:strVal val="visible"/>
                                      </p:to>
                                    </p:set>
                                    <p:animEffect transition="in" filter="checkerboard(down)">
                                      <p:cBhvr>
                                        <p:cTn id="50" dur="500"/>
                                        <p:tgtEl>
                                          <p:spTgt spid="2">
                                            <p:txEl>
                                              <p:pRg st="8" end="8"/>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nodeType="clickEffect">
                                  <p:stCondLst>
                                    <p:cond delay="0"/>
                                  </p:stCondLst>
                                  <p:childTnLst>
                                    <p:set>
                                      <p:cBhvr>
                                        <p:cTn id="54" dur="1" fill="hold">
                                          <p:stCondLst>
                                            <p:cond delay="0"/>
                                          </p:stCondLst>
                                        </p:cTn>
                                        <p:tgtEl>
                                          <p:spTgt spid="2">
                                            <p:txEl>
                                              <p:pRg st="9" end="9"/>
                                            </p:txEl>
                                          </p:spTgt>
                                        </p:tgtEl>
                                        <p:attrNameLst>
                                          <p:attrName>style.visibility</p:attrName>
                                        </p:attrNameLst>
                                      </p:cBhvr>
                                      <p:to>
                                        <p:strVal val="visible"/>
                                      </p:to>
                                    </p:set>
                                    <p:anim calcmode="lin" valueType="num">
                                      <p:cBhvr additive="base">
                                        <p:cTn id="55" dur="1000" fill="hold"/>
                                        <p:tgtEl>
                                          <p:spTgt spid="2">
                                            <p:txEl>
                                              <p:pRg st="9" end="9"/>
                                            </p:txEl>
                                          </p:spTgt>
                                        </p:tgtEl>
                                        <p:attrNameLst>
                                          <p:attrName>ppt_x</p:attrName>
                                        </p:attrNameLst>
                                      </p:cBhvr>
                                      <p:tavLst>
                                        <p:tav tm="0">
                                          <p:val>
                                            <p:strVal val="1+#ppt_w/2"/>
                                          </p:val>
                                        </p:tav>
                                        <p:tav tm="100000">
                                          <p:val>
                                            <p:strVal val="#ppt_x"/>
                                          </p:val>
                                        </p:tav>
                                      </p:tavLst>
                                    </p:anim>
                                    <p:anim calcmode="lin" valueType="num">
                                      <p:cBhvr additive="base">
                                        <p:cTn id="56" dur="1000" fill="hold"/>
                                        <p:tgtEl>
                                          <p:spTgt spid="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20000" t="-12000" r="-40000" b="-8000"/>
          </a:stretch>
        </a:blipFill>
        <a:effectLst/>
      </p:bgPr>
    </p:bg>
    <p:spTree>
      <p:nvGrpSpPr>
        <p:cNvPr id="1" name=""/>
        <p:cNvGrpSpPr/>
        <p:nvPr/>
      </p:nvGrpSpPr>
      <p:grpSpPr>
        <a:xfrm>
          <a:off x="0" y="0"/>
          <a:ext cx="0" cy="0"/>
          <a:chOff x="0" y="0"/>
          <a:chExt cx="0" cy="0"/>
        </a:xfrm>
      </p:grpSpPr>
      <p:sp>
        <p:nvSpPr>
          <p:cNvPr id="35842" name="Content Placeholder 1"/>
          <p:cNvSpPr>
            <a:spLocks noGrp="1"/>
          </p:cNvSpPr>
          <p:nvPr>
            <p:ph idx="1"/>
          </p:nvPr>
        </p:nvSpPr>
        <p:spPr>
          <a:xfrm>
            <a:off x="685800" y="1524000"/>
            <a:ext cx="7848600" cy="4572000"/>
          </a:xfrm>
        </p:spPr>
        <p:txBody>
          <a:bodyPr/>
          <a:lstStyle/>
          <a:p>
            <a:pPr>
              <a:buFont typeface="Wingdings 2" panose="05020102010507070707" pitchFamily="18" charset="2"/>
              <a:buNone/>
            </a:pPr>
            <a:r>
              <a:rPr lang="en-US" altLang="en-US" sz="4000" dirty="0">
                <a:latin typeface="Franklin Gothic Medium" panose="020B0603020102020204" pitchFamily="34" charset="0"/>
              </a:rPr>
              <a:t>Using marijuana can damage your:</a:t>
            </a:r>
          </a:p>
          <a:p>
            <a:pPr>
              <a:buFont typeface="Wingdings 2" panose="05020102010507070707" pitchFamily="18" charset="2"/>
              <a:buNone/>
            </a:pPr>
            <a:endParaRPr lang="en-US" altLang="en-US" sz="3600" dirty="0">
              <a:latin typeface="Franklin Gothic Medium" panose="020B0603020102020204" pitchFamily="34" charset="0"/>
            </a:endParaRPr>
          </a:p>
          <a:p>
            <a:pPr>
              <a:buClrTx/>
              <a:buFont typeface="Wingdings" panose="05000000000000000000" pitchFamily="2" charset="2"/>
              <a:buChar char="ü"/>
            </a:pPr>
            <a:r>
              <a:rPr lang="en-US" altLang="en-US" sz="4800" b="1" dirty="0">
                <a:latin typeface="Franklin Gothic Medium" panose="020B0603020102020204" pitchFamily="34" charset="0"/>
              </a:rPr>
              <a:t>Heart</a:t>
            </a:r>
          </a:p>
          <a:p>
            <a:pPr>
              <a:buClrTx/>
              <a:buFont typeface="Wingdings" panose="05000000000000000000" pitchFamily="2" charset="2"/>
              <a:buChar char="ü"/>
            </a:pPr>
            <a:r>
              <a:rPr lang="en-US" altLang="en-US" sz="4800" b="1" dirty="0">
                <a:latin typeface="Franklin Gothic Medium" panose="020B0603020102020204" pitchFamily="34" charset="0"/>
              </a:rPr>
              <a:t>Lungs</a:t>
            </a:r>
          </a:p>
          <a:p>
            <a:pPr>
              <a:buClrTx/>
              <a:buFont typeface="Wingdings" panose="05000000000000000000" pitchFamily="2" charset="2"/>
              <a:buChar char="ü"/>
            </a:pPr>
            <a:r>
              <a:rPr lang="en-US" altLang="en-US" sz="4800" b="1" dirty="0">
                <a:latin typeface="Franklin Gothic Medium" panose="020B0603020102020204" pitchFamily="34" charset="0"/>
              </a:rPr>
              <a:t>Brain</a:t>
            </a:r>
          </a:p>
          <a:p>
            <a:pPr>
              <a:buClrTx/>
              <a:buFont typeface="Wingdings" panose="05000000000000000000" pitchFamily="2" charset="2"/>
              <a:buChar char="ü"/>
            </a:pPr>
            <a:endParaRPr lang="en-US" altLang="en-US" sz="4800" b="1" dirty="0">
              <a:latin typeface="Franklin Gothic Medium" panose="020B0603020102020204" pitchFamily="34" charset="0"/>
            </a:endParaRPr>
          </a:p>
          <a:p>
            <a:pPr marL="0" indent="0">
              <a:buClrTx/>
              <a:buNone/>
            </a:pPr>
            <a:r>
              <a:rPr lang="en-US" altLang="en-US" sz="1400" b="1" dirty="0">
                <a:latin typeface="Franklin Gothic Medium" panose="020B0603020102020204" pitchFamily="34" charset="0"/>
              </a:rPr>
              <a:t>				</a:t>
            </a:r>
          </a:p>
          <a:p>
            <a:pPr>
              <a:buFont typeface="Wingdings 2" panose="05020102010507070707" pitchFamily="18" charset="2"/>
              <a:buNone/>
            </a:pPr>
            <a:endParaRPr lang="en-US" altLang="en-US" dirty="0"/>
          </a:p>
        </p:txBody>
      </p:sp>
      <p:sp>
        <p:nvSpPr>
          <p:cNvPr id="3" name="Title 2"/>
          <p:cNvSpPr>
            <a:spLocks noGrp="1"/>
          </p:cNvSpPr>
          <p:nvPr>
            <p:ph type="title"/>
          </p:nvPr>
        </p:nvSpPr>
        <p:spPr/>
        <p:txBody>
          <a:bodyPr/>
          <a:lstStyle/>
          <a:p>
            <a:pPr>
              <a:defRPr/>
            </a:pPr>
            <a:r>
              <a:rPr sz="5400">
                <a:solidFill>
                  <a:srgbClr val="FF9900"/>
                </a:solidFill>
                <a:latin typeface="Bauhaus 93" panose="04030905020B02020C02" pitchFamily="82" charset="0"/>
              </a:rPr>
              <a:t>Marijuana &amp; the Body</a:t>
            </a:r>
            <a:endParaRPr sz="4800">
              <a:solidFill>
                <a:srgbClr val="FF9900"/>
              </a:solidFill>
              <a:latin typeface="Bauhaus 93" panose="04030905020B02020C02" pitchFamily="82" charset="0"/>
            </a:endParaRPr>
          </a:p>
        </p:txBody>
      </p:sp>
      <p:sp>
        <p:nvSpPr>
          <p:cNvPr id="41989" name="TextBox 4"/>
          <p:cNvSpPr txBox="1">
            <a:spLocks noChangeArrowheads="1"/>
          </p:cNvSpPr>
          <p:nvPr/>
        </p:nvSpPr>
        <p:spPr bwMode="auto">
          <a:xfrm>
            <a:off x="5410200" y="6096000"/>
            <a:ext cx="2971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defRPr/>
            </a:pPr>
            <a:r>
              <a:rPr lang="en-US" altLang="en-US" sz="1200" dirty="0">
                <a:latin typeface="+mn-lt"/>
              </a:rPr>
              <a:t>		</a:t>
            </a:r>
            <a:r>
              <a:rPr lang="en-US" altLang="en-US" sz="1400" b="1" dirty="0">
                <a:latin typeface="+mn-lt"/>
              </a:rPr>
              <a:t>NIDA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1000" t="3000" b="-6000"/>
          </a:stretch>
        </a:blipFill>
        <a:effectLst/>
      </p:bgPr>
    </p:bg>
    <p:spTree>
      <p:nvGrpSpPr>
        <p:cNvPr id="1" name=""/>
        <p:cNvGrpSpPr/>
        <p:nvPr/>
      </p:nvGrpSpPr>
      <p:grpSpPr>
        <a:xfrm>
          <a:off x="0" y="0"/>
          <a:ext cx="0" cy="0"/>
          <a:chOff x="0" y="0"/>
          <a:chExt cx="0" cy="0"/>
        </a:xfrm>
      </p:grpSpPr>
      <p:sp>
        <p:nvSpPr>
          <p:cNvPr id="27650" name="Content Placeholder 1"/>
          <p:cNvSpPr>
            <a:spLocks noGrp="1"/>
          </p:cNvSpPr>
          <p:nvPr>
            <p:ph idx="1"/>
          </p:nvPr>
        </p:nvSpPr>
        <p:spPr>
          <a:xfrm>
            <a:off x="381000" y="1524000"/>
            <a:ext cx="5181600" cy="4572000"/>
          </a:xfrm>
        </p:spPr>
        <p:txBody>
          <a:bodyPr/>
          <a:lstStyle/>
          <a:p>
            <a:pPr marL="0" indent="0">
              <a:buFont typeface="Wingdings 2" panose="05020102010507070707" pitchFamily="18" charset="2"/>
              <a:buNone/>
              <a:defRPr/>
            </a:pPr>
            <a:r>
              <a:rPr lang="en-US" altLang="en-US" sz="2800" dirty="0">
                <a:latin typeface="Franklin Gothic Medium" panose="020B0603020102020204" pitchFamily="34" charset="0"/>
              </a:rPr>
              <a:t>A healthy heart normally has 70 to 80 beats per minute. </a:t>
            </a:r>
          </a:p>
          <a:p>
            <a:pPr marL="0" indent="0">
              <a:buFont typeface="Wingdings 2" panose="05020102010507070707" pitchFamily="18" charset="2"/>
              <a:buNone/>
              <a:defRPr/>
            </a:pPr>
            <a:endParaRPr lang="en-US" altLang="en-US" sz="2800" dirty="0">
              <a:latin typeface="Franklin Gothic Medium" panose="020B0603020102020204" pitchFamily="34" charset="0"/>
            </a:endParaRPr>
          </a:p>
          <a:p>
            <a:pPr marL="0" indent="0">
              <a:buFont typeface="Wingdings 2" panose="05020102010507070707" pitchFamily="18" charset="2"/>
              <a:buNone/>
              <a:defRPr/>
            </a:pPr>
            <a:r>
              <a:rPr lang="en-US" altLang="en-US" sz="2800" dirty="0">
                <a:latin typeface="Franklin Gothic Medium" panose="020B0603020102020204" pitchFamily="34" charset="0"/>
              </a:rPr>
              <a:t>Marijuana use can make the heart race up to 160 beats per minute. </a:t>
            </a:r>
          </a:p>
          <a:p>
            <a:pPr marL="0" indent="0">
              <a:buFont typeface="Wingdings 2" panose="05020102010507070707" pitchFamily="18" charset="2"/>
              <a:buNone/>
              <a:defRPr/>
            </a:pPr>
            <a:endParaRPr lang="en-US" altLang="en-US" sz="2800" dirty="0">
              <a:latin typeface="Franklin Gothic Medium" panose="020B0603020102020204" pitchFamily="34" charset="0"/>
            </a:endParaRPr>
          </a:p>
          <a:p>
            <a:pPr marL="0" indent="0">
              <a:buFont typeface="Wingdings 2" panose="05020102010507070707" pitchFamily="18" charset="2"/>
              <a:buNone/>
              <a:defRPr/>
            </a:pPr>
            <a:r>
              <a:rPr lang="en-US" altLang="en-US" sz="2800" dirty="0">
                <a:latin typeface="Franklin Gothic Medium" panose="020B0603020102020204" pitchFamily="34" charset="0"/>
              </a:rPr>
              <a:t>This can negatively affect the heart.</a:t>
            </a:r>
          </a:p>
          <a:p>
            <a:pPr marL="0" indent="0">
              <a:buFont typeface="Wingdings 2" panose="05020102010507070707" pitchFamily="18" charset="2"/>
              <a:buNone/>
              <a:defRPr/>
            </a:pPr>
            <a:endParaRPr lang="en-US" altLang="en-US" dirty="0">
              <a:latin typeface="Verdana" panose="020B0604030504040204" pitchFamily="34" charset="0"/>
            </a:endParaRPr>
          </a:p>
          <a:p>
            <a:pPr marL="0" indent="0">
              <a:buFont typeface="Wingdings 2" panose="05020102010507070707" pitchFamily="18" charset="2"/>
              <a:buNone/>
              <a:defRPr/>
            </a:pPr>
            <a:endParaRPr lang="en-US" altLang="en-US" dirty="0">
              <a:latin typeface="Verdana" panose="020B0604030504040204" pitchFamily="34" charset="0"/>
            </a:endParaRPr>
          </a:p>
          <a:p>
            <a:pPr marL="0" indent="0">
              <a:buFont typeface="Wingdings 2" panose="05020102010507070707" pitchFamily="18" charset="2"/>
              <a:buNone/>
              <a:defRPr/>
            </a:pPr>
            <a:endParaRPr lang="en-US" altLang="en-US" dirty="0">
              <a:latin typeface="Verdana" panose="020B0604030504040204" pitchFamily="34" charset="0"/>
            </a:endParaRPr>
          </a:p>
          <a:p>
            <a:pPr>
              <a:buFont typeface="Wingdings 2" panose="05020102010507070707" pitchFamily="18" charset="2"/>
              <a:buNone/>
              <a:defRPr/>
            </a:pPr>
            <a:r>
              <a:rPr lang="en-US" altLang="en-US" dirty="0"/>
              <a:t>  </a:t>
            </a:r>
          </a:p>
        </p:txBody>
      </p:sp>
      <p:sp>
        <p:nvSpPr>
          <p:cNvPr id="3" name="Title 2"/>
          <p:cNvSpPr>
            <a:spLocks noGrp="1"/>
          </p:cNvSpPr>
          <p:nvPr>
            <p:ph type="title"/>
          </p:nvPr>
        </p:nvSpPr>
        <p:spPr/>
        <p:txBody>
          <a:bodyPr/>
          <a:lstStyle/>
          <a:p>
            <a:pPr>
              <a:defRPr/>
            </a:pPr>
            <a:r>
              <a:rPr sz="5400">
                <a:solidFill>
                  <a:srgbClr val="FF9900"/>
                </a:solidFill>
                <a:latin typeface="Bauhaus 93" panose="04030905020B02020C02" pitchFamily="82" charset="0"/>
              </a:rPr>
              <a:t>Marijuana &amp; the Heart</a:t>
            </a:r>
            <a:endParaRPr sz="4800">
              <a:solidFill>
                <a:schemeClr val="tx1"/>
              </a:solidFill>
              <a:latin typeface="Bauhaus 93" panose="04030905020B02020C02" pitchFamily="82" charset="0"/>
            </a:endParaRPr>
          </a:p>
        </p:txBody>
      </p:sp>
      <p:sp>
        <p:nvSpPr>
          <p:cNvPr id="41989" name="TextBox 4"/>
          <p:cNvSpPr txBox="1">
            <a:spLocks noChangeArrowheads="1"/>
          </p:cNvSpPr>
          <p:nvPr/>
        </p:nvSpPr>
        <p:spPr bwMode="auto">
          <a:xfrm>
            <a:off x="5410200" y="6096000"/>
            <a:ext cx="2971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defRPr/>
            </a:pPr>
            <a:r>
              <a:rPr lang="en-US" altLang="en-US" sz="1200" dirty="0">
                <a:latin typeface="+mn-lt"/>
              </a:rPr>
              <a:t>		</a:t>
            </a:r>
            <a:r>
              <a:rPr lang="en-US" altLang="en-US" sz="1600" dirty="0">
                <a:latin typeface="+mn-lt"/>
              </a:rPr>
              <a:t>NIDA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70">
          <a:fgClr>
            <a:srgbClr val="FF9900"/>
          </a:fgClr>
          <a:bgClr>
            <a:schemeClr val="bg1"/>
          </a:bgClr>
        </a:pattFill>
        <a:effectLst/>
      </p:bgPr>
    </p:bg>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304800" y="1524000"/>
            <a:ext cx="8534400" cy="4572000"/>
          </a:xfrm>
        </p:spPr>
        <p:txBody>
          <a:bodyPr/>
          <a:lstStyle/>
          <a:p>
            <a:pPr marL="0" indent="0">
              <a:buClrTx/>
              <a:buFont typeface="Wingdings 2" panose="05020102010507070707" pitchFamily="18" charset="2"/>
              <a:buNone/>
            </a:pPr>
            <a:r>
              <a:rPr lang="en-US" altLang="en-US" b="1" dirty="0">
                <a:latin typeface="Franklin Gothic Medium" panose="020B0603020102020204" pitchFamily="34" charset="0"/>
              </a:rPr>
              <a:t>Also called </a:t>
            </a:r>
            <a:r>
              <a:rPr lang="en-US" altLang="en-US" b="1" i="1" dirty="0">
                <a:latin typeface="Franklin Gothic Medium" panose="020B0603020102020204" pitchFamily="34" charset="0"/>
              </a:rPr>
              <a:t>weed, pot, grass, dope, bud, 420</a:t>
            </a:r>
            <a:endParaRPr lang="en-US" altLang="en-US" b="1" dirty="0">
              <a:latin typeface="Franklin Gothic Medium" panose="020B0603020102020204" pitchFamily="34" charset="0"/>
            </a:endParaRPr>
          </a:p>
          <a:p>
            <a:pPr marL="0" indent="0">
              <a:buClrTx/>
              <a:buFont typeface="Wingdings 2" panose="05020102010507070707" pitchFamily="18" charset="2"/>
              <a:buNone/>
            </a:pPr>
            <a:endParaRPr lang="en-US" altLang="en-US" b="1" dirty="0">
              <a:latin typeface="Franklin Gothic Medium" panose="020B0603020102020204" pitchFamily="34" charset="0"/>
            </a:endParaRPr>
          </a:p>
          <a:p>
            <a:pPr marL="0" indent="0">
              <a:buClrTx/>
              <a:buFont typeface="Wingdings 2" panose="05020102010507070707" pitchFamily="18" charset="2"/>
              <a:buNone/>
            </a:pPr>
            <a:r>
              <a:rPr lang="en-US" altLang="en-US" b="1" dirty="0">
                <a:latin typeface="Franklin Gothic Medium" panose="020B0603020102020204" pitchFamily="34" charset="0"/>
              </a:rPr>
              <a:t>Marijuana is a mixture of the dried and shredded leaves, stems, seeds, and flowers of the cannabis sativa plant. The mixture can be green, brown, or gray.</a:t>
            </a:r>
          </a:p>
          <a:p>
            <a:pPr marL="0" indent="0">
              <a:buFont typeface="Wingdings 2" panose="05020102010507070707" pitchFamily="18" charset="2"/>
              <a:buNone/>
            </a:pPr>
            <a:endParaRPr lang="en-US" altLang="en-US" b="1" dirty="0"/>
          </a:p>
          <a:p>
            <a:pPr marL="0" indent="0">
              <a:buFont typeface="Wingdings 2" panose="05020102010507070707" pitchFamily="18" charset="2"/>
              <a:buNone/>
            </a:pPr>
            <a:endParaRPr lang="en-US" altLang="en-US" sz="1200" b="1" dirty="0"/>
          </a:p>
          <a:p>
            <a:pPr marL="0" indent="0">
              <a:buFont typeface="Wingdings 2" panose="05020102010507070707" pitchFamily="18" charset="2"/>
              <a:buNone/>
            </a:pPr>
            <a:endParaRPr lang="en-US" altLang="en-US" sz="1200" b="1" dirty="0"/>
          </a:p>
          <a:p>
            <a:pPr marL="0" indent="0" algn="r">
              <a:buFont typeface="Wingdings 2" panose="05020102010507070707" pitchFamily="18" charset="2"/>
              <a:buNone/>
            </a:pPr>
            <a:r>
              <a:rPr lang="en-US" altLang="en-US" sz="1600" b="1" dirty="0"/>
              <a:t>NIDA</a:t>
            </a:r>
          </a:p>
        </p:txBody>
      </p:sp>
      <p:sp>
        <p:nvSpPr>
          <p:cNvPr id="3" name="Title 2"/>
          <p:cNvSpPr>
            <a:spLocks noGrp="1"/>
          </p:cNvSpPr>
          <p:nvPr>
            <p:ph type="title"/>
          </p:nvPr>
        </p:nvSpPr>
        <p:spPr/>
        <p:txBody>
          <a:bodyPr/>
          <a:lstStyle/>
          <a:p>
            <a:pPr>
              <a:defRPr/>
            </a:pPr>
            <a:r>
              <a:rPr sz="4800" dirty="0">
                <a:solidFill>
                  <a:schemeClr val="tx1"/>
                </a:solidFill>
                <a:latin typeface="Bauhaus 93" panose="04030905020B02020C02" pitchFamily="82" charset="0"/>
              </a:rPr>
              <a:t>What is Marijuana?</a:t>
            </a:r>
          </a:p>
        </p:txBody>
      </p:sp>
      <p:pic>
        <p:nvPicPr>
          <p:cNvPr id="133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419600"/>
            <a:ext cx="2619375"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698" name="Content Placeholder 1"/>
          <p:cNvSpPr>
            <a:spLocks noGrp="1"/>
          </p:cNvSpPr>
          <p:nvPr>
            <p:ph idx="1"/>
          </p:nvPr>
        </p:nvSpPr>
        <p:spPr>
          <a:xfrm>
            <a:off x="457200" y="1524000"/>
            <a:ext cx="6477000" cy="4572000"/>
          </a:xfrm>
        </p:spPr>
        <p:txBody>
          <a:bodyPr/>
          <a:lstStyle/>
          <a:p>
            <a:pPr marL="0" indent="0">
              <a:buNone/>
              <a:defRPr/>
            </a:pPr>
            <a:r>
              <a:rPr lang="en-US" sz="3200" b="1" dirty="0">
                <a:latin typeface="Franklin Gothic Book" panose="020B0503020102020204" pitchFamily="34" charset="0"/>
              </a:rPr>
              <a:t>Like tobacco smoke, marijuana smoke irritates the throat and lungs.</a:t>
            </a:r>
          </a:p>
          <a:p>
            <a:pPr marL="0" indent="0">
              <a:buNone/>
              <a:defRPr/>
            </a:pPr>
            <a:endParaRPr lang="en-US" altLang="en-US" sz="3200" b="1" dirty="0">
              <a:latin typeface="Franklin Gothic Book" panose="020B0503020102020204" pitchFamily="34" charset="0"/>
            </a:endParaRPr>
          </a:p>
          <a:p>
            <a:pPr marL="0" indent="0">
              <a:buFont typeface="Wingdings 2" panose="05020102010507070707" pitchFamily="18" charset="2"/>
              <a:buNone/>
              <a:defRPr/>
            </a:pPr>
            <a:r>
              <a:rPr lang="en-US" altLang="en-US" sz="3200" b="1" dirty="0">
                <a:latin typeface="Franklin Gothic Book" panose="020B0503020102020204" pitchFamily="34" charset="0"/>
              </a:rPr>
              <a:t>Marijuana smoke can create breathing and lung problems (cough, phlegm, chest illnesses, greater risk of lung infection) over time.</a:t>
            </a:r>
          </a:p>
          <a:p>
            <a:pPr>
              <a:buFont typeface="Wingdings 2" panose="05020102010507070707" pitchFamily="18" charset="2"/>
              <a:buNone/>
              <a:defRPr/>
            </a:pPr>
            <a:endParaRPr lang="en-US" altLang="en-US" dirty="0"/>
          </a:p>
          <a:p>
            <a:pPr>
              <a:buFont typeface="Wingdings 2" panose="05020102010507070707" pitchFamily="18" charset="2"/>
              <a:buNone/>
              <a:defRPr/>
            </a:pPr>
            <a:endParaRPr lang="en-US" altLang="en-US" dirty="0"/>
          </a:p>
          <a:p>
            <a:pPr>
              <a:buFont typeface="Wingdings 2" panose="05020102010507070707" pitchFamily="18" charset="2"/>
              <a:buNone/>
              <a:defRPr/>
            </a:pPr>
            <a:endParaRPr lang="en-US" altLang="en-US" dirty="0"/>
          </a:p>
        </p:txBody>
      </p:sp>
      <p:sp>
        <p:nvSpPr>
          <p:cNvPr id="3" name="Title 2"/>
          <p:cNvSpPr>
            <a:spLocks noGrp="1"/>
          </p:cNvSpPr>
          <p:nvPr>
            <p:ph type="title"/>
          </p:nvPr>
        </p:nvSpPr>
        <p:spPr/>
        <p:txBody>
          <a:bodyPr/>
          <a:lstStyle/>
          <a:p>
            <a:pPr>
              <a:defRPr/>
            </a:pPr>
            <a:r>
              <a:rPr sz="5400">
                <a:solidFill>
                  <a:srgbClr val="FF9900"/>
                </a:solidFill>
                <a:latin typeface="Bauhaus 93" panose="04030905020B02020C02" pitchFamily="82" charset="0"/>
              </a:rPr>
              <a:t>Marijuana &amp; the Lungs</a:t>
            </a:r>
            <a:endParaRPr sz="4800">
              <a:solidFill>
                <a:schemeClr val="tx1"/>
              </a:solidFill>
            </a:endParaRPr>
          </a:p>
        </p:txBody>
      </p:sp>
      <p:sp>
        <p:nvSpPr>
          <p:cNvPr id="44037" name="TextBox 4"/>
          <p:cNvSpPr txBox="1">
            <a:spLocks noChangeArrowheads="1"/>
          </p:cNvSpPr>
          <p:nvPr/>
        </p:nvSpPr>
        <p:spPr bwMode="auto">
          <a:xfrm>
            <a:off x="6781800" y="6248400"/>
            <a:ext cx="1447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defRPr/>
            </a:pPr>
            <a:r>
              <a:rPr lang="en-US" altLang="en-US" sz="1600" dirty="0">
                <a:latin typeface="+mn-lt"/>
              </a:rPr>
              <a:t>NIDA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sz="5400" dirty="0">
                <a:solidFill>
                  <a:schemeClr val="tx1"/>
                </a:solidFill>
                <a:latin typeface="Bauhaus 93" panose="04030905020B02020C02" pitchFamily="82" charset="0"/>
              </a:rPr>
              <a:t>Marijuana &amp; the Brain</a:t>
            </a:r>
          </a:p>
        </p:txBody>
      </p:sp>
      <p:sp>
        <p:nvSpPr>
          <p:cNvPr id="15363" name="Content Placeholder 2"/>
          <p:cNvSpPr>
            <a:spLocks noGrp="1"/>
          </p:cNvSpPr>
          <p:nvPr>
            <p:ph sz="half" idx="1"/>
          </p:nvPr>
        </p:nvSpPr>
        <p:spPr>
          <a:xfrm>
            <a:off x="457200" y="1524000"/>
            <a:ext cx="4648200" cy="4572000"/>
          </a:xfrm>
        </p:spPr>
        <p:txBody>
          <a:bodyPr/>
          <a:lstStyle/>
          <a:p>
            <a:pPr marL="0" indent="0">
              <a:buClr>
                <a:schemeClr val="tx1"/>
              </a:buClr>
              <a:buFont typeface="Wingdings 2" panose="05020102010507070707" pitchFamily="18" charset="2"/>
              <a:buNone/>
              <a:defRPr/>
            </a:pPr>
            <a:r>
              <a:rPr lang="en-US" sz="3200" dirty="0">
                <a:latin typeface="Franklin Gothic Medium" panose="020B0603020102020204" pitchFamily="34" charset="0"/>
              </a:rPr>
              <a:t>Your brain is not fully developed until you are about 25 years old or older. </a:t>
            </a:r>
          </a:p>
          <a:p>
            <a:pPr marL="0" indent="0">
              <a:buClr>
                <a:schemeClr val="tx1"/>
              </a:buClr>
              <a:buFont typeface="Wingdings 2" panose="05020102010507070707" pitchFamily="18" charset="2"/>
              <a:buNone/>
              <a:defRPr/>
            </a:pPr>
            <a:r>
              <a:rPr lang="en-US" sz="3200" dirty="0">
                <a:latin typeface="Franklin Gothic Medium" panose="020B0603020102020204" pitchFamily="34" charset="0"/>
              </a:rPr>
              <a:t>Marijuana use can damage your developing brain and seriously effect your ability to think, learn, and make healthy decisions.			</a:t>
            </a:r>
            <a:r>
              <a:rPr lang="en-US" sz="1600" dirty="0">
                <a:latin typeface="Franklin Gothic Demi" panose="020B0703020102020204" pitchFamily="34" charset="0"/>
              </a:rPr>
              <a:t>NIDA</a:t>
            </a:r>
            <a:endParaRPr lang="en-US" sz="2800" dirty="0">
              <a:latin typeface="Franklin Gothic Demi" panose="020B0703020102020204" pitchFamily="34" charset="0"/>
            </a:endParaRPr>
          </a:p>
          <a:p>
            <a:pPr marL="0" indent="0">
              <a:buClr>
                <a:schemeClr val="tx1"/>
              </a:buClr>
              <a:buFont typeface="Wingdings 2" panose="05020102010507070707" pitchFamily="18" charset="2"/>
              <a:buNone/>
              <a:defRPr/>
            </a:pPr>
            <a:r>
              <a:rPr lang="en-US" sz="3200" dirty="0">
                <a:latin typeface="Franklin Gothic Medium" panose="020B0603020102020204" pitchFamily="34" charset="0"/>
              </a:rPr>
              <a:t>		</a:t>
            </a:r>
          </a:p>
          <a:p>
            <a:pPr marL="0" indent="0">
              <a:buClr>
                <a:schemeClr val="tx1"/>
              </a:buClr>
              <a:buFont typeface="Wingdings 2" panose="05020102010507070707" pitchFamily="18" charset="2"/>
              <a:buNone/>
              <a:defRPr/>
            </a:pPr>
            <a:endParaRPr lang="en-US" sz="3200" dirty="0">
              <a:latin typeface="Franklin Gothic Medium" panose="020B0603020102020204" pitchFamily="34" charset="0"/>
            </a:endParaRPr>
          </a:p>
          <a:p>
            <a:pPr>
              <a:defRPr/>
            </a:pPr>
            <a:endParaRPr lang="en-US" sz="3200" dirty="0"/>
          </a:p>
        </p:txBody>
      </p:sp>
      <p:pic>
        <p:nvPicPr>
          <p:cNvPr id="4198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rcRect r="7756"/>
          <a:stretch>
            <a:fillRect/>
          </a:stretch>
        </p:blipFill>
        <p:spPr>
          <a:xfrm>
            <a:off x="5257800" y="1828800"/>
            <a:ext cx="3584575" cy="37338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4800"/>
            <a:ext cx="8305800" cy="990600"/>
          </a:xfrm>
        </p:spPr>
        <p:txBody>
          <a:bodyPr/>
          <a:lstStyle/>
          <a:p>
            <a:pPr>
              <a:defRPr/>
            </a:pPr>
            <a:r>
              <a:rPr sz="5400" dirty="0">
                <a:solidFill>
                  <a:schemeClr val="tx1"/>
                </a:solidFill>
                <a:latin typeface="Bauhaus 93" panose="04030905020B02020C02" pitchFamily="82" charset="0"/>
              </a:rPr>
              <a:t>Marijuana &amp; the Brain</a:t>
            </a:r>
            <a:endParaRPr sz="5400" dirty="0">
              <a:solidFill>
                <a:schemeClr val="tx1"/>
              </a:solidFill>
            </a:endParaRPr>
          </a:p>
        </p:txBody>
      </p:sp>
      <p:sp>
        <p:nvSpPr>
          <p:cNvPr id="3" name="Subtitle 2"/>
          <p:cNvSpPr>
            <a:spLocks noGrp="1"/>
          </p:cNvSpPr>
          <p:nvPr>
            <p:ph type="subTitle" idx="1"/>
          </p:nvPr>
        </p:nvSpPr>
        <p:spPr>
          <a:xfrm>
            <a:off x="465138" y="5595938"/>
            <a:ext cx="8305800" cy="381000"/>
          </a:xfrm>
        </p:spPr>
        <p:txBody>
          <a:bodyPr/>
          <a:lstStyle/>
          <a:p>
            <a:pPr algn="r">
              <a:defRPr/>
            </a:pPr>
            <a:r>
              <a:rPr lang="en-US" sz="1100" b="1" dirty="0">
                <a:solidFill>
                  <a:schemeClr val="tx1"/>
                </a:solidFill>
              </a:rPr>
              <a:t>SCHOLASTIC, NIDA, NIH, U.S. DEPARTMENT OF HHS</a:t>
            </a:r>
            <a:endParaRPr lang="en-US" sz="1100" dirty="0">
              <a:solidFill>
                <a:schemeClr val="tx1"/>
              </a:solidFill>
            </a:endParaRPr>
          </a:p>
        </p:txBody>
      </p:sp>
      <p:sp>
        <p:nvSpPr>
          <p:cNvPr id="48132" name="TextBox 3"/>
          <p:cNvSpPr txBox="1">
            <a:spLocks noChangeArrowheads="1"/>
          </p:cNvSpPr>
          <p:nvPr/>
        </p:nvSpPr>
        <p:spPr bwMode="auto">
          <a:xfrm>
            <a:off x="131763" y="1755775"/>
            <a:ext cx="88598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000" b="1" dirty="0"/>
              <a:t>Brain Structure…Controls…………….......Teen marijuana use can cause</a:t>
            </a:r>
          </a:p>
        </p:txBody>
      </p:sp>
      <p:pic>
        <p:nvPicPr>
          <p:cNvPr id="48133"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3" y="2122488"/>
            <a:ext cx="9012237" cy="348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44034" name="TextBox 5"/>
          <p:cNvSpPr txBox="1">
            <a:spLocks noChangeArrowheads="1"/>
          </p:cNvSpPr>
          <p:nvPr/>
        </p:nvSpPr>
        <p:spPr bwMode="auto">
          <a:xfrm>
            <a:off x="1066800" y="263663"/>
            <a:ext cx="7543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4800" dirty="0">
                <a:latin typeface="Bauhaus 93" panose="04030905020B02020C02" pitchFamily="82" charset="0"/>
              </a:rPr>
              <a:t>Marijuana &amp; the Brain</a:t>
            </a:r>
            <a:endParaRPr lang="en-US" sz="4800" dirty="0"/>
          </a:p>
        </p:txBody>
      </p:sp>
      <p:sp>
        <p:nvSpPr>
          <p:cNvPr id="7" name="TextBox 6"/>
          <p:cNvSpPr txBox="1"/>
          <p:nvPr/>
        </p:nvSpPr>
        <p:spPr>
          <a:xfrm>
            <a:off x="4980279" y="1447799"/>
            <a:ext cx="3935121" cy="5693866"/>
          </a:xfrm>
          <a:prstGeom prst="rect">
            <a:avLst/>
          </a:prstGeom>
          <a:noFill/>
        </p:spPr>
        <p:txBody>
          <a:bodyPr wrap="square">
            <a:spAutoFit/>
          </a:bodyPr>
          <a:lstStyle/>
          <a:p>
            <a:pPr algn="ctr">
              <a:defRPr/>
            </a:pPr>
            <a:r>
              <a:rPr lang="en-US" sz="2800" dirty="0">
                <a:latin typeface="Franklin Gothic Medium" panose="020B0603020102020204" pitchFamily="34" charset="0"/>
              </a:rPr>
              <a:t>Marijuana use negatively effects </a:t>
            </a:r>
          </a:p>
          <a:p>
            <a:pPr algn="ctr">
              <a:defRPr/>
            </a:pPr>
            <a:r>
              <a:rPr lang="en-US" sz="2800" dirty="0">
                <a:latin typeface="Franklin Gothic Medium" panose="020B0603020102020204" pitchFamily="34" charset="0"/>
              </a:rPr>
              <a:t>parts of the brain </a:t>
            </a:r>
          </a:p>
          <a:p>
            <a:pPr algn="ctr">
              <a:defRPr/>
            </a:pPr>
            <a:r>
              <a:rPr lang="en-US" sz="2800" dirty="0">
                <a:latin typeface="Franklin Gothic Medium" panose="020B0603020102020204" pitchFamily="34" charset="0"/>
              </a:rPr>
              <a:t>that control:</a:t>
            </a:r>
          </a:p>
          <a:p>
            <a:pPr marL="285750" indent="-285750" algn="ctr">
              <a:buFont typeface="Arial" panose="020B0604020202020204" pitchFamily="34" charset="0"/>
              <a:buChar char="•"/>
              <a:defRPr/>
            </a:pPr>
            <a:r>
              <a:rPr lang="en-US" sz="2800" dirty="0">
                <a:latin typeface="Franklin Gothic Medium" panose="020B0603020102020204" pitchFamily="34" charset="0"/>
              </a:rPr>
              <a:t>Memory</a:t>
            </a:r>
          </a:p>
          <a:p>
            <a:pPr marL="285750" indent="-285750" algn="ctr">
              <a:buFont typeface="Arial" panose="020B0604020202020204" pitchFamily="34" charset="0"/>
              <a:buChar char="•"/>
              <a:defRPr/>
            </a:pPr>
            <a:r>
              <a:rPr lang="en-US" sz="2800" dirty="0">
                <a:latin typeface="Franklin Gothic Medium" panose="020B0603020102020204" pitchFamily="34" charset="0"/>
              </a:rPr>
              <a:t>Judgment and Decision Making</a:t>
            </a:r>
          </a:p>
          <a:p>
            <a:pPr marL="285750" indent="-285750" algn="ctr">
              <a:buFont typeface="Arial" panose="020B0604020202020204" pitchFamily="34" charset="0"/>
              <a:buChar char="•"/>
              <a:defRPr/>
            </a:pPr>
            <a:r>
              <a:rPr lang="en-US" sz="2800" dirty="0">
                <a:latin typeface="Franklin Gothic Medium" panose="020B0603020102020204" pitchFamily="34" charset="0"/>
              </a:rPr>
              <a:t>Movement/ Coordination</a:t>
            </a:r>
          </a:p>
          <a:p>
            <a:pPr marL="285750" indent="-285750" algn="ctr">
              <a:buFont typeface="Arial" panose="020B0604020202020204" pitchFamily="34" charset="0"/>
              <a:buChar char="•"/>
              <a:defRPr/>
            </a:pPr>
            <a:r>
              <a:rPr lang="en-US" sz="2800" dirty="0">
                <a:latin typeface="Franklin Gothic Medium" panose="020B0603020102020204" pitchFamily="34" charset="0"/>
              </a:rPr>
              <a:t>Emotions</a:t>
            </a:r>
          </a:p>
          <a:p>
            <a:pPr algn="ctr">
              <a:defRPr/>
            </a:pPr>
            <a:endParaRPr lang="en-US" sz="2800" dirty="0">
              <a:latin typeface="Franklin Gothic Medium" panose="020B0603020102020204" pitchFamily="34" charset="0"/>
            </a:endParaRPr>
          </a:p>
          <a:p>
            <a:pPr algn="ctr">
              <a:defRPr/>
            </a:pPr>
            <a:r>
              <a:rPr lang="en-US" sz="2800" dirty="0">
                <a:latin typeface="Franklin Gothic Medium" panose="020B0603020102020204" pitchFamily="34" charset="0"/>
              </a:rPr>
              <a:t>and more……</a:t>
            </a:r>
          </a:p>
          <a:p>
            <a:pPr marL="285750" indent="-285750" algn="ctr">
              <a:buFont typeface="Arial" panose="020B0604020202020204" pitchFamily="34" charset="0"/>
              <a:buChar char="•"/>
              <a:defRPr/>
            </a:pPr>
            <a:endParaRPr lang="en-US" sz="1400" dirty="0">
              <a:latin typeface="Franklin Gothic Medium" panose="020B0603020102020204" pitchFamily="34" charset="0"/>
            </a:endParaRPr>
          </a:p>
          <a:p>
            <a:pPr marL="285750" indent="-285750" algn="ctr">
              <a:buFont typeface="Arial" panose="020B0604020202020204" pitchFamily="34" charset="0"/>
              <a:buChar char="•"/>
              <a:defRPr/>
            </a:pPr>
            <a:endParaRPr lang="en-US" sz="1400" dirty="0">
              <a:latin typeface="Franklin Gothic Medium" panose="020B0603020102020204" pitchFamily="34" charset="0"/>
            </a:endParaRPr>
          </a:p>
        </p:txBody>
      </p:sp>
      <p:pic>
        <p:nvPicPr>
          <p:cNvPr id="44036"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447800"/>
            <a:ext cx="4751679"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8"/>
          <p:cNvSpPr txBox="1">
            <a:spLocks noChangeArrowheads="1"/>
          </p:cNvSpPr>
          <p:nvPr/>
        </p:nvSpPr>
        <p:spPr bwMode="auto">
          <a:xfrm>
            <a:off x="381000" y="6172200"/>
            <a:ext cx="1219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600" b="1" dirty="0"/>
              <a:t>NIDA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69A3-1F93-4F1F-BCD5-3164F829B2C4}"/>
              </a:ext>
            </a:extLst>
          </p:cNvPr>
          <p:cNvSpPr>
            <a:spLocks noGrp="1"/>
          </p:cNvSpPr>
          <p:nvPr>
            <p:ph type="title"/>
          </p:nvPr>
        </p:nvSpPr>
        <p:spPr/>
        <p:txBody>
          <a:bodyPr>
            <a:normAutofit fontScale="90000"/>
          </a:bodyPr>
          <a:lstStyle/>
          <a:p>
            <a:r>
              <a:rPr lang="en-US" b="1" dirty="0">
                <a:solidFill>
                  <a:schemeClr val="accent1">
                    <a:lumMod val="50000"/>
                  </a:schemeClr>
                </a:solidFill>
              </a:rPr>
              <a:t>Video</a:t>
            </a:r>
            <a:br>
              <a:rPr lang="en-US" b="1" dirty="0"/>
            </a:br>
            <a:r>
              <a:rPr lang="en-US" b="1" dirty="0"/>
              <a:t>Teen Brain Development</a:t>
            </a:r>
          </a:p>
        </p:txBody>
      </p:sp>
      <p:pic>
        <p:nvPicPr>
          <p:cNvPr id="4" name="【VidPaw】Teen Brain Development_480p">
            <a:hlinkClick r:id="" action="ppaction://media"/>
            <a:extLst>
              <a:ext uri="{FF2B5EF4-FFF2-40B4-BE49-F238E27FC236}">
                <a16:creationId xmlns:a16="http://schemas.microsoft.com/office/drawing/2014/main" id="{AADB58E2-E07E-41A9-964B-0B8158A3197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1676400"/>
            <a:ext cx="8229600" cy="4267200"/>
          </a:xfrm>
        </p:spPr>
      </p:pic>
    </p:spTree>
    <p:extLst>
      <p:ext uri="{BB962C8B-B14F-4D97-AF65-F5344CB8AC3E}">
        <p14:creationId xmlns:p14="http://schemas.microsoft.com/office/powerpoint/2010/main" val="314152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l="-17000" r="-17000"/>
          </a:stretch>
        </a:blipFill>
        <a:effectLst/>
      </p:bgPr>
    </p:bg>
    <p:spTree>
      <p:nvGrpSpPr>
        <p:cNvPr id="1" name=""/>
        <p:cNvGrpSpPr/>
        <p:nvPr/>
      </p:nvGrpSpPr>
      <p:grpSpPr>
        <a:xfrm>
          <a:off x="0" y="0"/>
          <a:ext cx="0" cy="0"/>
          <a:chOff x="0" y="0"/>
          <a:chExt cx="0" cy="0"/>
        </a:xfrm>
      </p:grpSpPr>
      <p:sp>
        <p:nvSpPr>
          <p:cNvPr id="32770" name="Content Placeholder 1"/>
          <p:cNvSpPr>
            <a:spLocks noGrp="1"/>
          </p:cNvSpPr>
          <p:nvPr>
            <p:ph idx="1"/>
          </p:nvPr>
        </p:nvSpPr>
        <p:spPr>
          <a:xfrm>
            <a:off x="533400" y="1524000"/>
            <a:ext cx="8229600" cy="5257800"/>
          </a:xfrm>
        </p:spPr>
        <p:txBody>
          <a:bodyPr/>
          <a:lstStyle/>
          <a:p>
            <a:pPr marL="0" indent="0">
              <a:buNone/>
              <a:defRPr/>
            </a:pPr>
            <a:r>
              <a:rPr lang="en-US" altLang="en-US" sz="2800" dirty="0">
                <a:latin typeface="Franklin Gothic Medium" panose="020B0603020102020204" pitchFamily="34" charset="0"/>
              </a:rPr>
              <a:t>Regular use of marijuana s</a:t>
            </a:r>
            <a:r>
              <a:rPr lang="en-US" altLang="en-US" sz="2800" b="1" dirty="0">
                <a:latin typeface="Franklin Gothic Medium" panose="020B0603020102020204" pitchFamily="34" charset="0"/>
              </a:rPr>
              <a:t>ignificantly increases </a:t>
            </a:r>
            <a:r>
              <a:rPr lang="en-US" altLang="en-US" sz="2800" dirty="0">
                <a:latin typeface="Franklin Gothic Medium" panose="020B0603020102020204" pitchFamily="34" charset="0"/>
              </a:rPr>
              <a:t>a teen’s risk of depression and anxiety. </a:t>
            </a:r>
          </a:p>
          <a:p>
            <a:pPr marL="0" indent="0">
              <a:buNone/>
              <a:defRPr/>
            </a:pPr>
            <a:endParaRPr lang="en-US" altLang="en-US" sz="2800" dirty="0">
              <a:latin typeface="Franklin Gothic Medium" panose="020B0603020102020204" pitchFamily="34" charset="0"/>
            </a:endParaRPr>
          </a:p>
          <a:p>
            <a:pPr marL="0" indent="0">
              <a:buFont typeface="Wingdings 2" panose="05020102010507070707" pitchFamily="18" charset="2"/>
              <a:buNone/>
              <a:defRPr/>
            </a:pPr>
            <a:r>
              <a:rPr lang="en-US" altLang="en-US" sz="2800" dirty="0">
                <a:latin typeface="Franklin Gothic Medium" panose="020B0603020102020204" pitchFamily="34" charset="0"/>
              </a:rPr>
              <a:t>Marijuana use can make depression, anxiety, and other emotional problems worse and has been linked to suicidal thoughts and psychosis.</a:t>
            </a:r>
          </a:p>
          <a:p>
            <a:pPr marL="0" indent="0">
              <a:buFont typeface="Wingdings 2" panose="05020102010507070707" pitchFamily="18" charset="2"/>
              <a:buNone/>
              <a:defRPr/>
            </a:pPr>
            <a:endParaRPr lang="en-US" altLang="en-US" sz="2800" dirty="0">
              <a:latin typeface="Franklin Gothic Medium" panose="020B0603020102020204" pitchFamily="34" charset="0"/>
            </a:endParaRPr>
          </a:p>
          <a:p>
            <a:pPr marL="0" indent="0">
              <a:buFont typeface="Wingdings 2" panose="05020102010507070707" pitchFamily="18" charset="2"/>
              <a:buNone/>
              <a:defRPr/>
            </a:pPr>
            <a:r>
              <a:rPr lang="en-US" altLang="en-US" sz="2800" dirty="0">
                <a:latin typeface="Franklin Gothic Medium" panose="020B0603020102020204" pitchFamily="34" charset="0"/>
              </a:rPr>
              <a:t>Marijuana use can take away the desire to participate in activities and succeed in school. 		</a:t>
            </a:r>
            <a:endParaRPr lang="en-US" altLang="en-US" sz="1600" dirty="0">
              <a:solidFill>
                <a:schemeClr val="bg1"/>
              </a:solidFill>
              <a:latin typeface="Franklin Gothic Medium" panose="020B0603020102020204" pitchFamily="34" charset="0"/>
            </a:endParaRPr>
          </a:p>
          <a:p>
            <a:pPr eaLnBrk="1" hangingPunct="1">
              <a:buFont typeface="Wingdings 2" panose="05020102010507070707" pitchFamily="18" charset="2"/>
              <a:buNone/>
              <a:defRPr/>
            </a:pPr>
            <a:r>
              <a:rPr lang="en-US" altLang="en-US" sz="1600" dirty="0">
                <a:solidFill>
                  <a:schemeClr val="bg1"/>
                </a:solidFill>
              </a:rPr>
              <a:t>								</a:t>
            </a:r>
            <a:r>
              <a:rPr lang="en-US" altLang="en-US" sz="1600" dirty="0"/>
              <a:t>          NIDA</a:t>
            </a:r>
            <a:r>
              <a:rPr lang="en-US" altLang="en-US" sz="2400" dirty="0"/>
              <a:t> </a:t>
            </a:r>
            <a:endParaRPr lang="en-US" altLang="en-US" dirty="0"/>
          </a:p>
        </p:txBody>
      </p:sp>
      <p:sp>
        <p:nvSpPr>
          <p:cNvPr id="3" name="Title 2"/>
          <p:cNvSpPr>
            <a:spLocks noGrp="1"/>
          </p:cNvSpPr>
          <p:nvPr>
            <p:ph type="title"/>
          </p:nvPr>
        </p:nvSpPr>
        <p:spPr>
          <a:xfrm>
            <a:off x="457200" y="228600"/>
            <a:ext cx="8229600" cy="1071563"/>
          </a:xfrm>
        </p:spPr>
        <p:txBody>
          <a:bodyPr>
            <a:noAutofit/>
          </a:bodyPr>
          <a:lstStyle/>
          <a:p>
            <a:pPr algn="ctr" eaLnBrk="1" fontAlgn="auto" hangingPunct="1">
              <a:spcAft>
                <a:spcPts val="0"/>
              </a:spcAft>
              <a:defRPr/>
            </a:pPr>
            <a:r>
              <a:rPr sz="6000" dirty="0">
                <a:solidFill>
                  <a:srgbClr val="7030A0"/>
                </a:solidFill>
                <a:latin typeface="Bauhaus 93" panose="04030905020B02020C02" pitchFamily="82" charset="0"/>
              </a:rPr>
              <a:t>Marijuana &amp; Emotions</a:t>
            </a:r>
            <a:endParaRPr sz="6000" dirty="0">
              <a:solidFill>
                <a:srgbClr val="7030A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l="-12000" r="-12000"/>
          </a:stretch>
        </a:blipFill>
        <a:effectLst/>
      </p:bgPr>
    </p:bg>
    <p:spTree>
      <p:nvGrpSpPr>
        <p:cNvPr id="1" name=""/>
        <p:cNvGrpSpPr/>
        <p:nvPr/>
      </p:nvGrpSpPr>
      <p:grpSpPr>
        <a:xfrm>
          <a:off x="0" y="0"/>
          <a:ext cx="0" cy="0"/>
          <a:chOff x="0" y="0"/>
          <a:chExt cx="0" cy="0"/>
        </a:xfrm>
      </p:grpSpPr>
      <p:sp>
        <p:nvSpPr>
          <p:cNvPr id="19458" name="Content Placeholder 1"/>
          <p:cNvSpPr>
            <a:spLocks noGrp="1"/>
          </p:cNvSpPr>
          <p:nvPr>
            <p:ph idx="1"/>
          </p:nvPr>
        </p:nvSpPr>
        <p:spPr>
          <a:xfrm>
            <a:off x="457200" y="1524000"/>
            <a:ext cx="4648200" cy="5181600"/>
          </a:xfrm>
        </p:spPr>
        <p:txBody>
          <a:bodyPr/>
          <a:lstStyle/>
          <a:p>
            <a:pPr>
              <a:defRPr/>
            </a:pPr>
            <a:endParaRPr lang="en-US" altLang="en-US" sz="2000" dirty="0"/>
          </a:p>
          <a:p>
            <a:pPr marL="0" indent="0" algn="ctr">
              <a:buFont typeface="Wingdings 2" panose="05020102010507070707" pitchFamily="18" charset="2"/>
              <a:buNone/>
              <a:defRPr/>
            </a:pPr>
            <a:r>
              <a:rPr lang="en-US" altLang="en-US" sz="3200" b="1" dirty="0">
                <a:latin typeface="Franklin Gothic Medium" panose="020B0603020102020204" pitchFamily="34" charset="0"/>
              </a:rPr>
              <a:t>Marijuana’s negative effects on attention, memory, and learning </a:t>
            </a:r>
            <a:r>
              <a:rPr lang="en-US" altLang="en-US" sz="3200" b="1" dirty="0">
                <a:solidFill>
                  <a:srgbClr val="00B050"/>
                </a:solidFill>
                <a:latin typeface="Franklin Gothic Medium" panose="020B0603020102020204" pitchFamily="34" charset="0"/>
              </a:rPr>
              <a:t>can last for days and sometimes weeks</a:t>
            </a:r>
            <a:r>
              <a:rPr lang="en-US" altLang="en-US" sz="3200" b="1" dirty="0">
                <a:latin typeface="Franklin Gothic Medium" panose="020B0603020102020204" pitchFamily="34" charset="0"/>
              </a:rPr>
              <a:t>—especially if marijuana </a:t>
            </a:r>
          </a:p>
          <a:p>
            <a:pPr marL="0" indent="0" algn="ctr">
              <a:buFont typeface="Wingdings 2" panose="05020102010507070707" pitchFamily="18" charset="2"/>
              <a:buNone/>
              <a:defRPr/>
            </a:pPr>
            <a:r>
              <a:rPr lang="en-US" altLang="en-US" sz="3200" b="1" dirty="0">
                <a:latin typeface="Franklin Gothic Medium" panose="020B0603020102020204" pitchFamily="34" charset="0"/>
              </a:rPr>
              <a:t>       is used often. 	</a:t>
            </a:r>
          </a:p>
          <a:p>
            <a:pPr marL="0" indent="0" algn="ctr">
              <a:buFont typeface="Wingdings 2" panose="05020102010507070707" pitchFamily="18" charset="2"/>
              <a:buNone/>
              <a:defRPr/>
            </a:pPr>
            <a:endParaRPr lang="en-US" altLang="en-US" sz="3200" b="1" dirty="0">
              <a:latin typeface="Franklin Gothic Medium" panose="020B0603020102020204" pitchFamily="34" charset="0"/>
            </a:endParaRPr>
          </a:p>
          <a:p>
            <a:pPr marL="0" indent="0" algn="r">
              <a:buFont typeface="Wingdings 2" panose="05020102010507070707" pitchFamily="18" charset="2"/>
              <a:buNone/>
              <a:defRPr/>
            </a:pPr>
            <a:r>
              <a:rPr lang="en-US" altLang="en-US" sz="1400" b="1" dirty="0">
                <a:latin typeface="Franklin Gothic Medium" panose="020B0603020102020204" pitchFamily="34" charset="0"/>
              </a:rPr>
              <a:t>			</a:t>
            </a:r>
            <a:r>
              <a:rPr lang="en-US" altLang="en-US" sz="1600" dirty="0">
                <a:latin typeface="Franklin Gothic Medium" panose="020B0603020102020204" pitchFamily="34" charset="0"/>
              </a:rPr>
              <a:t>NIDA</a:t>
            </a:r>
            <a:r>
              <a:rPr lang="en-US" altLang="en-US" sz="3200" b="1" dirty="0">
                <a:latin typeface="Franklin Gothic Medium" panose="020B0603020102020204" pitchFamily="34" charset="0"/>
              </a:rPr>
              <a:t>	</a:t>
            </a:r>
            <a:r>
              <a:rPr lang="en-US" altLang="en-US" sz="2800" b="1" dirty="0">
                <a:solidFill>
                  <a:srgbClr val="FF0000"/>
                </a:solidFill>
              </a:rPr>
              <a:t>		</a:t>
            </a:r>
          </a:p>
          <a:p>
            <a:pPr marL="0" indent="0" algn="ctr">
              <a:buClr>
                <a:srgbClr val="F3A447"/>
              </a:buClr>
              <a:buFont typeface="Wingdings 2" panose="05020102010507070707" pitchFamily="18" charset="2"/>
              <a:buNone/>
              <a:defRPr/>
            </a:pPr>
            <a:r>
              <a:rPr lang="en-US" altLang="en-US" sz="2800" b="1" dirty="0">
                <a:solidFill>
                  <a:srgbClr val="FF0000"/>
                </a:solidFill>
              </a:rPr>
              <a:t>						</a:t>
            </a:r>
            <a:r>
              <a:rPr lang="en-US" altLang="en-US" sz="1200" dirty="0">
                <a:solidFill>
                  <a:srgbClr val="FF0000"/>
                </a:solidFill>
              </a:rPr>
              <a:t>										</a:t>
            </a:r>
            <a:r>
              <a:rPr lang="en-US" sz="1200" dirty="0">
                <a:solidFill>
                  <a:prstClr val="black"/>
                </a:solidFill>
              </a:rPr>
              <a:t>NIDA</a:t>
            </a:r>
          </a:p>
          <a:p>
            <a:pPr marL="0" indent="0">
              <a:buFont typeface="Wingdings 2" panose="05020102010507070707" pitchFamily="18" charset="2"/>
              <a:buNone/>
              <a:defRPr/>
            </a:pPr>
            <a:endParaRPr lang="en-US" altLang="en-US" sz="2800" b="1" dirty="0"/>
          </a:p>
        </p:txBody>
      </p:sp>
      <p:sp>
        <p:nvSpPr>
          <p:cNvPr id="3" name="Title 2"/>
          <p:cNvSpPr>
            <a:spLocks noGrp="1"/>
          </p:cNvSpPr>
          <p:nvPr>
            <p:ph type="title"/>
          </p:nvPr>
        </p:nvSpPr>
        <p:spPr>
          <a:xfrm>
            <a:off x="381000" y="228600"/>
            <a:ext cx="8229600" cy="1219200"/>
          </a:xfrm>
        </p:spPr>
        <p:txBody>
          <a:bodyPr>
            <a:noAutofit/>
          </a:bodyPr>
          <a:lstStyle/>
          <a:p>
            <a:pPr eaLnBrk="1" fontAlgn="auto" hangingPunct="1">
              <a:spcAft>
                <a:spcPts val="0"/>
              </a:spcAft>
              <a:defRPr/>
            </a:pPr>
            <a:r>
              <a:rPr sz="6000" dirty="0">
                <a:solidFill>
                  <a:srgbClr val="00B050"/>
                </a:solidFill>
                <a:latin typeface="Bauhaus 93" panose="04030905020B02020C02" pitchFamily="82" charset="0"/>
              </a:rPr>
              <a:t>Marijuana &amp; School</a:t>
            </a:r>
            <a:endParaRPr sz="6000" dirty="0">
              <a:solidFill>
                <a:srgbClr val="00B050"/>
              </a:solidFill>
            </a:endParaRPr>
          </a:p>
        </p:txBody>
      </p:sp>
      <p:pic>
        <p:nvPicPr>
          <p:cNvPr id="54276" name="Content Placeholder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209800"/>
            <a:ext cx="36845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9458">
                                            <p:txEl>
                                              <p:pRg st="5" end="5"/>
                                            </p:txEl>
                                          </p:spTgt>
                                        </p:tgtEl>
                                        <p:attrNameLst>
                                          <p:attrName>style.visibility</p:attrName>
                                        </p:attrNameLst>
                                      </p:cBhvr>
                                      <p:to>
                                        <p:strVal val="visible"/>
                                      </p:to>
                                    </p:set>
                                    <p:animEffect transition="in" filter="checkerboard(across)">
                                      <p:cBhvr>
                                        <p:cTn id="7" dur="500"/>
                                        <p:tgtEl>
                                          <p:spTgt spid="1945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blip>
          <a:srcRect/>
          <a:stretch>
            <a:fillRect t="-11000" r="-2000" b="-9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Autofit/>
          </a:bodyPr>
          <a:lstStyle/>
          <a:p>
            <a:pPr>
              <a:defRPr/>
            </a:pPr>
            <a:r>
              <a:rPr sz="6000" dirty="0">
                <a:solidFill>
                  <a:srgbClr val="FF0000"/>
                </a:solidFill>
                <a:latin typeface="Bauhaus 93" panose="04030905020B02020C02" pitchFamily="82" charset="0"/>
              </a:rPr>
              <a:t>Marijuana &amp; School</a:t>
            </a:r>
          </a:p>
        </p:txBody>
      </p:sp>
      <p:sp>
        <p:nvSpPr>
          <p:cNvPr id="29699" name="Content Placeholder 3"/>
          <p:cNvSpPr>
            <a:spLocks noGrp="1"/>
          </p:cNvSpPr>
          <p:nvPr>
            <p:ph sz="half" idx="2"/>
          </p:nvPr>
        </p:nvSpPr>
        <p:spPr>
          <a:xfrm>
            <a:off x="457200" y="1676400"/>
            <a:ext cx="8382000" cy="4572000"/>
          </a:xfrm>
        </p:spPr>
        <p:txBody>
          <a:bodyPr/>
          <a:lstStyle/>
          <a:p>
            <a:pPr>
              <a:buFont typeface="Wingdings 2" panose="05020102010507070707" pitchFamily="18" charset="2"/>
              <a:buNone/>
              <a:defRPr/>
            </a:pPr>
            <a:r>
              <a:rPr lang="en-US" sz="3600" b="1" dirty="0">
                <a:latin typeface="Franklin Gothic Medium" panose="020B0603020102020204" pitchFamily="34" charset="0"/>
              </a:rPr>
              <a:t>Marijuana Users:</a:t>
            </a:r>
          </a:p>
          <a:p>
            <a:pPr>
              <a:buFont typeface="Wingdings 2" panose="05020102010507070707" pitchFamily="18" charset="2"/>
              <a:buNone/>
              <a:defRPr/>
            </a:pPr>
            <a:endParaRPr lang="en-US" sz="3200" dirty="0">
              <a:latin typeface="Franklin Gothic Medium" panose="020B0603020102020204" pitchFamily="34" charset="0"/>
            </a:endParaRPr>
          </a:p>
          <a:p>
            <a:pPr>
              <a:buClrTx/>
              <a:buFont typeface="Wingdings" panose="05000000000000000000" pitchFamily="2" charset="2"/>
              <a:buChar char="ü"/>
              <a:defRPr/>
            </a:pPr>
            <a:r>
              <a:rPr lang="en-US" sz="3200" dirty="0">
                <a:latin typeface="Franklin Gothic Medium" panose="020B0603020102020204" pitchFamily="34" charset="0"/>
              </a:rPr>
              <a:t>Have a harder time learning</a:t>
            </a:r>
          </a:p>
          <a:p>
            <a:pPr>
              <a:buClrTx/>
              <a:buFont typeface="Wingdings" panose="05000000000000000000" pitchFamily="2" charset="2"/>
              <a:buChar char="ü"/>
              <a:defRPr/>
            </a:pPr>
            <a:r>
              <a:rPr lang="en-US" sz="3200" dirty="0">
                <a:latin typeface="Franklin Gothic Medium" panose="020B0603020102020204" pitchFamily="34" charset="0"/>
              </a:rPr>
              <a:t>Are more likely to get lower grades</a:t>
            </a:r>
          </a:p>
          <a:p>
            <a:pPr>
              <a:buClrTx/>
              <a:buFont typeface="Wingdings" panose="05000000000000000000" pitchFamily="2" charset="2"/>
              <a:buChar char="ü"/>
              <a:defRPr/>
            </a:pPr>
            <a:r>
              <a:rPr lang="en-US" sz="3200" dirty="0">
                <a:latin typeface="Franklin Gothic Medium" panose="020B0603020102020204" pitchFamily="34" charset="0"/>
              </a:rPr>
              <a:t>Are more likely to drop out of school than non-users</a:t>
            </a:r>
            <a:r>
              <a:rPr lang="en-US" sz="3200" dirty="0"/>
              <a:t>						</a:t>
            </a:r>
          </a:p>
          <a:p>
            <a:pPr>
              <a:buClrTx/>
              <a:defRPr/>
            </a:pPr>
            <a:endParaRPr lang="en-US" sz="3200" b="1" dirty="0">
              <a:solidFill>
                <a:prstClr val="black"/>
              </a:solidFill>
            </a:endParaRPr>
          </a:p>
          <a:p>
            <a:pPr>
              <a:buClrTx/>
              <a:defRPr/>
            </a:pPr>
            <a:endParaRPr lang="en-US" sz="3200" b="1" dirty="0">
              <a:solidFill>
                <a:prstClr val="black"/>
              </a:solidFill>
            </a:endParaRPr>
          </a:p>
          <a:p>
            <a:pPr marL="0" indent="0">
              <a:buClrTx/>
              <a:buFont typeface="Wingdings 2" panose="05020102010507070707" pitchFamily="18" charset="2"/>
              <a:buNone/>
              <a:defRPr/>
            </a:pPr>
            <a:r>
              <a:rPr lang="en-US" sz="3200" b="1" dirty="0">
                <a:solidFill>
                  <a:prstClr val="black"/>
                </a:solidFill>
              </a:rPr>
              <a:t>								</a:t>
            </a:r>
            <a:r>
              <a:rPr lang="en-US" sz="1600" b="1" dirty="0">
                <a:solidFill>
                  <a:prstClr val="black"/>
                </a:solidFill>
              </a:rPr>
              <a:t>NIDA</a:t>
            </a:r>
          </a:p>
          <a:p>
            <a:pPr>
              <a:buFont typeface="Wingdings 2" panose="05020102010507070707" pitchFamily="18" charset="2"/>
              <a:buNone/>
              <a:defRPr/>
            </a:pPr>
            <a:endParaRPr lang="en-US" sz="3200" dirty="0"/>
          </a:p>
          <a:p>
            <a:pPr>
              <a:buFont typeface="Wingdings 2" panose="05020102010507070707" pitchFamily="18" charset="2"/>
              <a:buNone/>
              <a:defRPr/>
            </a:pPr>
            <a:endParaRPr lang="en-US" sz="2400" dirty="0">
              <a:solidFill>
                <a:schemeClr val="bg1"/>
              </a:solidFill>
            </a:endParaRPr>
          </a:p>
          <a:p>
            <a:pPr>
              <a:buFont typeface="Wingdings 2" panose="05020102010507070707" pitchFamily="18" charset="2"/>
              <a:buNone/>
              <a:defRPr/>
            </a:pPr>
            <a:endParaRPr lang="en-US" sz="2400" dirty="0">
              <a:solidFill>
                <a:schemeClr val="bg1"/>
              </a:solidFill>
            </a:endParaRPr>
          </a:p>
          <a:p>
            <a:pPr>
              <a:buFont typeface="Wingdings 2" panose="05020102010507070707" pitchFamily="18" charset="2"/>
              <a:buNone/>
              <a:defRPr/>
            </a:pPr>
            <a:r>
              <a:rPr lang="en-US" sz="2400" dirty="0">
                <a:solidFill>
                  <a:schemeClr val="bg1"/>
                </a:solidFill>
              </a:rPr>
              <a:t>					</a:t>
            </a:r>
            <a:r>
              <a:rPr lang="en-US" sz="1400" dirty="0"/>
              <a:t>	</a:t>
            </a:r>
            <a:r>
              <a:rPr lang="en-US" sz="1600" dirty="0">
                <a:solidFill>
                  <a:schemeClr val="bg1"/>
                </a:solidFill>
              </a:rPr>
              <a:t>	</a:t>
            </a:r>
            <a:endParaRPr lang="en-US" sz="1600" dirty="0">
              <a:solidFill>
                <a:schemeClr val="tx1">
                  <a:lumMod val="50000"/>
                  <a:lumOff val="50000"/>
                </a:scheme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l="-10000" r="-10000"/>
          </a:stretch>
        </a:blipFill>
        <a:effectLst/>
      </p:bgPr>
    </p:bg>
    <p:spTree>
      <p:nvGrpSpPr>
        <p:cNvPr id="1" name=""/>
        <p:cNvGrpSpPr/>
        <p:nvPr/>
      </p:nvGrpSpPr>
      <p:grpSpPr>
        <a:xfrm>
          <a:off x="0" y="0"/>
          <a:ext cx="0" cy="0"/>
          <a:chOff x="0" y="0"/>
          <a:chExt cx="0" cy="0"/>
        </a:xfrm>
      </p:grpSpPr>
      <p:sp>
        <p:nvSpPr>
          <p:cNvPr id="58370" name="Content Placeholder 1"/>
          <p:cNvSpPr>
            <a:spLocks noGrp="1"/>
          </p:cNvSpPr>
          <p:nvPr>
            <p:ph idx="1"/>
          </p:nvPr>
        </p:nvSpPr>
        <p:spPr>
          <a:xfrm>
            <a:off x="457200" y="1524000"/>
            <a:ext cx="8077200" cy="1752600"/>
          </a:xfrm>
        </p:spPr>
        <p:txBody>
          <a:bodyPr/>
          <a:lstStyle/>
          <a:p>
            <a:pPr marL="0" indent="0" algn="ctr">
              <a:spcBef>
                <a:spcPct val="0"/>
              </a:spcBef>
              <a:buFont typeface="Wingdings 2" panose="05020102010507070707" pitchFamily="18" charset="2"/>
              <a:buNone/>
            </a:pPr>
            <a:r>
              <a:rPr lang="en-US" altLang="en-US" sz="3200" dirty="0">
                <a:latin typeface="Franklin Gothic Medium" panose="020B0603020102020204" pitchFamily="34" charset="0"/>
              </a:rPr>
              <a:t>Marijuana use affects timing, movement, coordination, and concentration, and can interfere with athletic performance.  </a:t>
            </a:r>
            <a:r>
              <a:rPr lang="en-US" altLang="en-US" sz="3200" dirty="0"/>
              <a:t> </a:t>
            </a:r>
            <a:r>
              <a:rPr lang="en-US" altLang="en-US" sz="1600" dirty="0"/>
              <a:t>NIDA</a:t>
            </a:r>
          </a:p>
          <a:p>
            <a:pPr marL="0" indent="0" algn="ctr">
              <a:buFont typeface="Wingdings 2" panose="05020102010507070707" pitchFamily="18" charset="2"/>
              <a:buNone/>
            </a:pPr>
            <a:endParaRPr lang="en-US" altLang="en-US" sz="3200" dirty="0"/>
          </a:p>
          <a:p>
            <a:pPr marL="0" indent="0" algn="ctr">
              <a:buFont typeface="Wingdings 2" panose="05020102010507070707" pitchFamily="18" charset="2"/>
              <a:buNone/>
            </a:pPr>
            <a:endParaRPr lang="en-US" altLang="en-US" sz="3200" dirty="0"/>
          </a:p>
          <a:p>
            <a:pPr marL="0" indent="0" algn="ctr">
              <a:buFont typeface="Wingdings 2" panose="05020102010507070707" pitchFamily="18" charset="2"/>
              <a:buNone/>
            </a:pPr>
            <a:endParaRPr lang="en-US" altLang="en-US" sz="3200" dirty="0"/>
          </a:p>
          <a:p>
            <a:pPr marL="0" indent="0" algn="ctr">
              <a:buFont typeface="Wingdings 2" panose="05020102010507070707" pitchFamily="18" charset="2"/>
              <a:buNone/>
            </a:pPr>
            <a:endParaRPr lang="en-US" altLang="en-US" sz="3200" dirty="0"/>
          </a:p>
          <a:p>
            <a:pPr marL="0" indent="0" algn="ctr">
              <a:buFont typeface="Wingdings 2" panose="05020102010507070707" pitchFamily="18" charset="2"/>
              <a:buNone/>
            </a:pPr>
            <a:r>
              <a:rPr lang="en-US" altLang="en-US" sz="3200" dirty="0"/>
              <a:t>							</a:t>
            </a:r>
            <a:endParaRPr lang="en-US" altLang="en-US" sz="1200" dirty="0"/>
          </a:p>
        </p:txBody>
      </p:sp>
      <p:sp>
        <p:nvSpPr>
          <p:cNvPr id="3" name="Title 2"/>
          <p:cNvSpPr>
            <a:spLocks noGrp="1"/>
          </p:cNvSpPr>
          <p:nvPr>
            <p:ph type="title"/>
          </p:nvPr>
        </p:nvSpPr>
        <p:spPr/>
        <p:txBody>
          <a:bodyPr/>
          <a:lstStyle/>
          <a:p>
            <a:pPr>
              <a:defRPr/>
            </a:pPr>
            <a:r>
              <a:rPr sz="6000" dirty="0">
                <a:solidFill>
                  <a:srgbClr val="996633"/>
                </a:solidFill>
                <a:latin typeface="Bauhaus 93" panose="04030905020B02020C02" pitchFamily="82" charset="0"/>
              </a:rPr>
              <a:t>Marijuana &amp; Sports</a:t>
            </a:r>
          </a:p>
        </p:txBody>
      </p:sp>
      <p:pic>
        <p:nvPicPr>
          <p:cNvPr id="5837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429000"/>
            <a:ext cx="5943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defRPr/>
            </a:pPr>
            <a:r>
              <a:rPr>
                <a:solidFill>
                  <a:schemeClr val="tx1"/>
                </a:solidFill>
              </a:rPr>
              <a:t>Video</a:t>
            </a:r>
            <a:br>
              <a:rPr>
                <a:solidFill>
                  <a:schemeClr val="tx1"/>
                </a:solidFill>
              </a:rPr>
            </a:br>
            <a:r>
              <a:rPr>
                <a:solidFill>
                  <a:schemeClr val="tx1"/>
                </a:solidFill>
              </a:rPr>
              <a:t>Pot Surgeon </a:t>
            </a:r>
            <a:endParaRPr sz="2400">
              <a:solidFill>
                <a:schemeClr val="tx1"/>
              </a:solidFill>
            </a:endParaRPr>
          </a:p>
        </p:txBody>
      </p:sp>
      <p:pic>
        <p:nvPicPr>
          <p:cNvPr id="5" name="Partnership For A Drug-Free America PSA- Pot Surge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24000" y="1524000"/>
            <a:ext cx="6096000" cy="4572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6718300" cy="5334000"/>
          </a:xfrm>
        </p:spPr>
        <p:txBody>
          <a:bodyPr>
            <a:normAutofit fontScale="25000" lnSpcReduction="20000"/>
          </a:bodyPr>
          <a:lstStyle/>
          <a:p>
            <a:pPr marL="274320" indent="-274320" algn="ctr" eaLnBrk="1" fontAlgn="auto" hangingPunct="1">
              <a:spcAft>
                <a:spcPts val="0"/>
              </a:spcAft>
              <a:buFont typeface="Wingdings 2"/>
              <a:buNone/>
              <a:defRPr/>
            </a:pPr>
            <a:r>
              <a:rPr lang="en-US" sz="5100" b="1" dirty="0"/>
              <a:t> </a:t>
            </a:r>
          </a:p>
          <a:p>
            <a:pPr marL="274320" indent="-274320" algn="ctr" eaLnBrk="1" fontAlgn="auto" hangingPunct="1">
              <a:spcAft>
                <a:spcPts val="0"/>
              </a:spcAft>
              <a:buFont typeface="Wingdings 2"/>
              <a:buNone/>
              <a:defRPr/>
            </a:pPr>
            <a:endParaRPr lang="en-US" sz="5100" b="1" dirty="0">
              <a:latin typeface="Franklin Gothic Medium" panose="020B0603020102020204" pitchFamily="34" charset="0"/>
            </a:endParaRPr>
          </a:p>
          <a:p>
            <a:pPr marL="0" indent="0" eaLnBrk="1" fontAlgn="auto" hangingPunct="1">
              <a:spcAft>
                <a:spcPts val="0"/>
              </a:spcAft>
              <a:buClrTx/>
              <a:buFont typeface="Wingdings 2" panose="05020102010507070707" pitchFamily="18" charset="2"/>
              <a:buNone/>
              <a:defRPr/>
            </a:pPr>
            <a:r>
              <a:rPr lang="en-US" sz="11200" dirty="0">
                <a:latin typeface="Franklin Gothic Medium" panose="020B0603020102020204" pitchFamily="34" charset="0"/>
              </a:rPr>
              <a:t>Not all plants are safe to smoke or eat.     (Tobacco is a plant.)</a:t>
            </a:r>
          </a:p>
          <a:p>
            <a:pPr marL="0" indent="0" eaLnBrk="1" fontAlgn="auto" hangingPunct="1">
              <a:spcAft>
                <a:spcPts val="0"/>
              </a:spcAft>
              <a:buClrTx/>
              <a:buFont typeface="Wingdings 2" panose="05020102010507070707" pitchFamily="18" charset="2"/>
              <a:buNone/>
              <a:defRPr/>
            </a:pPr>
            <a:endParaRPr lang="en-US" sz="11200" dirty="0">
              <a:latin typeface="Franklin Gothic Medium" panose="020B0603020102020204" pitchFamily="34" charset="0"/>
            </a:endParaRPr>
          </a:p>
          <a:p>
            <a:pPr marL="0" indent="0" eaLnBrk="1" fontAlgn="auto" hangingPunct="1">
              <a:spcAft>
                <a:spcPts val="0"/>
              </a:spcAft>
              <a:buClrTx/>
              <a:buFont typeface="Wingdings 2" panose="05020102010507070707" pitchFamily="18" charset="2"/>
              <a:buNone/>
              <a:defRPr/>
            </a:pPr>
            <a:r>
              <a:rPr lang="en-US" sz="11200" dirty="0">
                <a:latin typeface="Franklin Gothic Medium" panose="020B0603020102020204" pitchFamily="34" charset="0"/>
              </a:rPr>
              <a:t>There are dozens of household plants that can poison people and pets (like Aloe Vera and Daffodils).                  </a:t>
            </a:r>
            <a:r>
              <a:rPr lang="en-US" sz="5600" dirty="0">
                <a:latin typeface="Franklin Gothic Medium" panose="020B0603020102020204" pitchFamily="34" charset="0"/>
              </a:rPr>
              <a:t>Center for Disease Control (CDC)</a:t>
            </a:r>
            <a:endParaRPr lang="en-US" sz="5600" dirty="0">
              <a:solidFill>
                <a:srgbClr val="FF0000"/>
              </a:solidFill>
              <a:latin typeface="Franklin Gothic Medium" panose="020B0603020102020204" pitchFamily="34" charset="0"/>
            </a:endParaRPr>
          </a:p>
          <a:p>
            <a:pPr marL="0" indent="0" eaLnBrk="1" fontAlgn="auto" hangingPunct="1">
              <a:spcAft>
                <a:spcPts val="0"/>
              </a:spcAft>
              <a:buClrTx/>
              <a:buFont typeface="Wingdings 2" panose="05020102010507070707" pitchFamily="18" charset="2"/>
              <a:buNone/>
              <a:defRPr/>
            </a:pPr>
            <a:endParaRPr lang="en-US" sz="11200" dirty="0">
              <a:solidFill>
                <a:srgbClr val="FF0000"/>
              </a:solidFill>
              <a:latin typeface="Franklin Gothic Medium" panose="020B0603020102020204" pitchFamily="34" charset="0"/>
            </a:endParaRPr>
          </a:p>
          <a:p>
            <a:pPr marL="0" indent="0" eaLnBrk="1" fontAlgn="auto" hangingPunct="1">
              <a:spcAft>
                <a:spcPts val="0"/>
              </a:spcAft>
              <a:buClrTx/>
              <a:buFont typeface="Wingdings 2" panose="05020102010507070707" pitchFamily="18" charset="2"/>
              <a:buNone/>
              <a:defRPr/>
            </a:pPr>
            <a:r>
              <a:rPr lang="en-US" sz="11200" dirty="0">
                <a:latin typeface="Franklin Gothic Medium" panose="020B0603020102020204" pitchFamily="34" charset="0"/>
              </a:rPr>
              <a:t>Heroin, cocaine, cyanide and strychnine are all dangerous substances made from plants.  </a:t>
            </a:r>
          </a:p>
          <a:p>
            <a:pPr marL="1005840" lvl="2" eaLnBrk="1" fontAlgn="auto" hangingPunct="1">
              <a:spcAft>
                <a:spcPts val="0"/>
              </a:spcAft>
              <a:buClr>
                <a:schemeClr val="accent2">
                  <a:shade val="50000"/>
                </a:schemeClr>
              </a:buClr>
              <a:buFont typeface="Wingdings 2" panose="05020102010507070707" pitchFamily="18" charset="2"/>
              <a:buNone/>
              <a:defRPr/>
            </a:pPr>
            <a:r>
              <a:rPr lang="en-US" sz="11200" dirty="0">
                <a:latin typeface="Franklin Gothic Medium" panose="020B0603020102020204" pitchFamily="34" charset="0"/>
              </a:rPr>
              <a:t>		       </a:t>
            </a:r>
            <a:r>
              <a:rPr lang="en-US" sz="5600" dirty="0">
                <a:latin typeface="Franklin Gothic Medium" panose="020B0603020102020204" pitchFamily="34" charset="0"/>
              </a:rPr>
              <a:t>Human Relations Media: Gateway Drugs and Beyond</a:t>
            </a:r>
            <a:endParaRPr lang="en-US" sz="11200" dirty="0">
              <a:latin typeface="Franklin Gothic Medium" panose="020B0603020102020204" pitchFamily="34" charset="0"/>
            </a:endParaRPr>
          </a:p>
          <a:p>
            <a:pPr marL="1005840" lvl="2" eaLnBrk="1" fontAlgn="auto" hangingPunct="1">
              <a:spcAft>
                <a:spcPts val="0"/>
              </a:spcAft>
              <a:buClr>
                <a:schemeClr val="accent2">
                  <a:shade val="50000"/>
                </a:schemeClr>
              </a:buClr>
              <a:buFont typeface="Wingdings 2" panose="05020102010507070707" pitchFamily="18" charset="2"/>
              <a:buNone/>
              <a:defRPr/>
            </a:pPr>
            <a:endParaRPr lang="en-US" b="1" dirty="0"/>
          </a:p>
          <a:p>
            <a:pPr marL="1005840" lvl="2" eaLnBrk="1" fontAlgn="auto" hangingPunct="1">
              <a:spcAft>
                <a:spcPts val="0"/>
              </a:spcAft>
              <a:buClr>
                <a:schemeClr val="accent2">
                  <a:shade val="50000"/>
                </a:schemeClr>
              </a:buClr>
              <a:buFont typeface="Wingdings 2"/>
              <a:buChar char=""/>
              <a:defRPr/>
            </a:pPr>
            <a:endParaRPr lang="en-US" b="1" dirty="0"/>
          </a:p>
          <a:p>
            <a:pPr marL="1005840" lvl="2" eaLnBrk="1" fontAlgn="auto" hangingPunct="1">
              <a:spcAft>
                <a:spcPts val="0"/>
              </a:spcAft>
              <a:buClr>
                <a:schemeClr val="accent2">
                  <a:shade val="50000"/>
                </a:schemeClr>
              </a:buClr>
              <a:buFont typeface="Wingdings 2"/>
              <a:buNone/>
              <a:defRPr/>
            </a:pPr>
            <a:r>
              <a:rPr lang="en-US" b="1" dirty="0"/>
              <a:t>  </a:t>
            </a:r>
            <a:endParaRPr lang="en-US" dirty="0"/>
          </a:p>
        </p:txBody>
      </p:sp>
      <p:sp>
        <p:nvSpPr>
          <p:cNvPr id="3" name="Title 2"/>
          <p:cNvSpPr>
            <a:spLocks noGrp="1"/>
          </p:cNvSpPr>
          <p:nvPr>
            <p:ph type="title"/>
          </p:nvPr>
        </p:nvSpPr>
        <p:spPr>
          <a:xfrm>
            <a:off x="304800" y="228600"/>
            <a:ext cx="8382000" cy="1066800"/>
          </a:xfrm>
        </p:spPr>
        <p:txBody>
          <a:bodyPr>
            <a:noAutofit/>
          </a:bodyPr>
          <a:lstStyle/>
          <a:p>
            <a:pPr algn="ctr" eaLnBrk="1" fontAlgn="auto" hangingPunct="1">
              <a:spcAft>
                <a:spcPts val="0"/>
              </a:spcAft>
              <a:defRPr/>
            </a:pPr>
            <a:r>
              <a:rPr sz="4800" b="1" dirty="0">
                <a:solidFill>
                  <a:srgbClr val="FF0000"/>
                </a:solidFill>
                <a:latin typeface="Bauhaus 93" panose="04030905020B02020C02" pitchFamily="82" charset="0"/>
              </a:rPr>
              <a:t>Marijuana is NOT safe</a:t>
            </a:r>
          </a:p>
        </p:txBody>
      </p:sp>
      <p:pic>
        <p:nvPicPr>
          <p:cNvPr id="194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6900" y="1701800"/>
            <a:ext cx="18161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p:cNvPicPr>
            <a:picLocks noChangeAspect="1"/>
          </p:cNvPicPr>
          <p:nvPr/>
        </p:nvPicPr>
        <p:blipFill>
          <a:blip r:embed="rId4" cstate="print">
            <a:extLst>
              <a:ext uri="{28A0092B-C50C-407E-A947-70E740481C1C}">
                <a14:useLocalDpi xmlns:a14="http://schemas.microsoft.com/office/drawing/2010/main" val="0"/>
              </a:ext>
            </a:extLst>
          </a:blip>
          <a:srcRect r="31818"/>
          <a:stretch>
            <a:fillRect/>
          </a:stretch>
        </p:blipFill>
        <p:spPr bwMode="auto">
          <a:xfrm>
            <a:off x="7165975" y="3962400"/>
            <a:ext cx="14287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idx="1"/>
          </p:nvPr>
        </p:nvSpPr>
        <p:spPr>
          <a:xfrm>
            <a:off x="457200" y="990600"/>
            <a:ext cx="8229600" cy="5486400"/>
          </a:xfrm>
        </p:spPr>
        <p:txBody>
          <a:bodyPr/>
          <a:lstStyle/>
          <a:p>
            <a:pPr algn="ctr">
              <a:buFont typeface="Wingdings 2" panose="05020102010507070707" pitchFamily="18" charset="2"/>
              <a:buNone/>
            </a:pPr>
            <a:r>
              <a:rPr lang="en-US" altLang="en-US" sz="8800" b="1">
                <a:latin typeface="Bauhaus 93" panose="04030905020B02020C02" pitchFamily="82" charset="0"/>
              </a:rPr>
              <a:t>MOST</a:t>
            </a:r>
            <a:r>
              <a:rPr lang="en-US" altLang="en-US" sz="8800">
                <a:latin typeface="Bauhaus 93" panose="04030905020B02020C02" pitchFamily="82" charset="0"/>
              </a:rPr>
              <a:t> teens </a:t>
            </a:r>
          </a:p>
          <a:p>
            <a:pPr algn="ctr">
              <a:buFont typeface="Wingdings 2" panose="05020102010507070707" pitchFamily="18" charset="2"/>
              <a:buNone/>
            </a:pPr>
            <a:r>
              <a:rPr lang="en-US" altLang="en-US" sz="8800" b="1" u="sng">
                <a:latin typeface="Bauhaus 93" panose="04030905020B02020C02" pitchFamily="82" charset="0"/>
              </a:rPr>
              <a:t>DO NOT </a:t>
            </a:r>
            <a:r>
              <a:rPr lang="en-US" altLang="en-US" sz="8800">
                <a:latin typeface="Bauhaus 93" panose="04030905020B02020C02" pitchFamily="82" charset="0"/>
              </a:rPr>
              <a:t>use Marijuana.</a:t>
            </a:r>
          </a:p>
          <a:p>
            <a:pPr algn="ctr">
              <a:buFont typeface="Wingdings 2" panose="05020102010507070707" pitchFamily="18" charset="2"/>
              <a:buNone/>
            </a:pPr>
            <a:endParaRPr lang="en-US" altLang="en-US" sz="6600">
              <a:latin typeface="Rockwell Extra Bold" panose="02060903040505020403" pitchFamily="18" charset="0"/>
            </a:endParaRPr>
          </a:p>
          <a:p>
            <a:pPr algn="ctr" eaLnBrk="1" hangingPunct="1">
              <a:buFontTx/>
              <a:buNone/>
            </a:pPr>
            <a:endParaRPr lang="en-US" altLang="en-US" sz="6600">
              <a:latin typeface="Ravie" panose="04040805050809020602" pitchFamily="82" charset="0"/>
            </a:endParaRPr>
          </a:p>
        </p:txBody>
      </p:sp>
      <p:sp>
        <p:nvSpPr>
          <p:cNvPr id="60419" name="Text Box 3"/>
          <p:cNvSpPr txBox="1">
            <a:spLocks noChangeArrowheads="1"/>
          </p:cNvSpPr>
          <p:nvPr/>
        </p:nvSpPr>
        <p:spPr bwMode="auto">
          <a:xfrm>
            <a:off x="3124200" y="42672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endParaRPr lang="en-US" altLang="en-US" sz="1800">
              <a:latin typeface="Arial" panose="020B0604020202020204" pitchFamily="34" charset="0"/>
            </a:endParaRPr>
          </a:p>
        </p:txBody>
      </p:sp>
    </p:spTree>
  </p:cSld>
  <p:clrMapOvr>
    <a:masterClrMapping/>
  </p:clrMapOvr>
  <p:transition>
    <p:blinds dir="vert"/>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0" y="152400"/>
            <a:ext cx="9144000" cy="2133600"/>
          </a:xfrm>
        </p:spPr>
        <p:txBody>
          <a:bodyPr>
            <a:normAutofit fontScale="90000"/>
          </a:bodyPr>
          <a:lstStyle/>
          <a:p>
            <a:pPr algn="ctr" eaLnBrk="1" fontAlgn="auto" hangingPunct="1">
              <a:spcAft>
                <a:spcPts val="0"/>
              </a:spcAft>
              <a:defRPr/>
            </a:pP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r>
              <a:rPr sz="4900" dirty="0">
                <a:solidFill>
                  <a:schemeClr val="tx1"/>
                </a:solidFill>
                <a:latin typeface="Bauhaus 93" panose="04030905020B02020C02" pitchFamily="82" charset="0"/>
                <a:ea typeface="Gulim" pitchFamily="34" charset="-127"/>
              </a:rPr>
              <a:t>U.S. Teens (2020) </a:t>
            </a:r>
            <a:br>
              <a:rPr sz="4900" dirty="0">
                <a:solidFill>
                  <a:schemeClr val="tx1"/>
                </a:solidFill>
                <a:latin typeface="Gulim" pitchFamily="34" charset="-127"/>
                <a:ea typeface="Gulim" pitchFamily="34" charset="-127"/>
              </a:rPr>
            </a:br>
            <a:br>
              <a:rPr sz="5300" dirty="0">
                <a:latin typeface="Kristen ITC" pitchFamily="66" charset="0"/>
              </a:rPr>
            </a:br>
            <a:endParaRPr dirty="0">
              <a:latin typeface="Kristen ITC" pitchFamily="66" charset="0"/>
            </a:endParaRPr>
          </a:p>
        </p:txBody>
      </p:sp>
      <p:pic>
        <p:nvPicPr>
          <p:cNvPr id="62481" name="Content Placeholder 6" descr="michigan 3.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3124200" y="1066800"/>
            <a:ext cx="3094038" cy="3079750"/>
          </a:xfrm>
        </p:spPr>
      </p:pic>
      <p:sp>
        <p:nvSpPr>
          <p:cNvPr id="62482" name="TextBox 1"/>
          <p:cNvSpPr txBox="1">
            <a:spLocks noChangeArrowheads="1"/>
          </p:cNvSpPr>
          <p:nvPr/>
        </p:nvSpPr>
        <p:spPr bwMode="auto">
          <a:xfrm>
            <a:off x="4032250" y="4159250"/>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b="1" dirty="0"/>
              <a:t>MTF 2020</a:t>
            </a:r>
          </a:p>
        </p:txBody>
      </p:sp>
      <p:graphicFrame>
        <p:nvGraphicFramePr>
          <p:cNvPr id="2" name="Table 1"/>
          <p:cNvGraphicFramePr>
            <a:graphicFrameLocks noGrp="1"/>
          </p:cNvGraphicFramePr>
          <p:nvPr>
            <p:extLst>
              <p:ext uri="{D42A27DB-BD31-4B8C-83A1-F6EECF244321}">
                <p14:modId xmlns:p14="http://schemas.microsoft.com/office/powerpoint/2010/main" val="3451193289"/>
              </p:ext>
            </p:extLst>
          </p:nvPr>
        </p:nvGraphicFramePr>
        <p:xfrm>
          <a:off x="381000" y="4540251"/>
          <a:ext cx="8305800" cy="2174838"/>
        </p:xfrm>
        <a:graphic>
          <a:graphicData uri="http://schemas.openxmlformats.org/drawingml/2006/table">
            <a:tbl>
              <a:tblPr firstRow="1" bandRow="1">
                <a:tableStyleId>{5C22544A-7EE6-4342-B048-85BDC9FD1C3A}</a:tableStyleId>
              </a:tblPr>
              <a:tblGrid>
                <a:gridCol w="2076450">
                  <a:extLst>
                    <a:ext uri="{9D8B030D-6E8A-4147-A177-3AD203B41FA5}">
                      <a16:colId xmlns:a16="http://schemas.microsoft.com/office/drawing/2014/main" val="20000"/>
                    </a:ext>
                  </a:extLst>
                </a:gridCol>
                <a:gridCol w="2076450">
                  <a:extLst>
                    <a:ext uri="{9D8B030D-6E8A-4147-A177-3AD203B41FA5}">
                      <a16:colId xmlns:a16="http://schemas.microsoft.com/office/drawing/2014/main" val="20001"/>
                    </a:ext>
                  </a:extLst>
                </a:gridCol>
                <a:gridCol w="2076450">
                  <a:extLst>
                    <a:ext uri="{9D8B030D-6E8A-4147-A177-3AD203B41FA5}">
                      <a16:colId xmlns:a16="http://schemas.microsoft.com/office/drawing/2014/main" val="20002"/>
                    </a:ext>
                  </a:extLst>
                </a:gridCol>
                <a:gridCol w="2076450">
                  <a:extLst>
                    <a:ext uri="{9D8B030D-6E8A-4147-A177-3AD203B41FA5}">
                      <a16:colId xmlns:a16="http://schemas.microsoft.com/office/drawing/2014/main" val="20003"/>
                    </a:ext>
                  </a:extLst>
                </a:gridCol>
              </a:tblGrid>
              <a:tr h="1140566">
                <a:tc>
                  <a:txBody>
                    <a:bodyPr/>
                    <a:lstStyle/>
                    <a:p>
                      <a:pPr marL="0" marR="0" algn="ctr">
                        <a:lnSpc>
                          <a:spcPct val="107000"/>
                        </a:lnSpc>
                        <a:spcBef>
                          <a:spcPts val="0"/>
                        </a:spcBef>
                        <a:spcAft>
                          <a:spcPts val="800"/>
                        </a:spcAft>
                      </a:pPr>
                      <a:r>
                        <a:rPr lang="en-US" sz="2400" b="1" dirty="0">
                          <a:solidFill>
                            <a:schemeClr val="tx2"/>
                          </a:solidFill>
                          <a:effectLst/>
                        </a:rPr>
                        <a:t>30 days Before the Survey</a:t>
                      </a:r>
                      <a:endParaRPr lang="en-US" sz="2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78" marR="75578" marT="37789" marB="37789"/>
                </a:tc>
                <a:tc>
                  <a:txBody>
                    <a:bodyPr/>
                    <a:lstStyle/>
                    <a:p>
                      <a:pPr marL="0" marR="0" algn="ctr">
                        <a:lnSpc>
                          <a:spcPct val="107000"/>
                        </a:lnSpc>
                        <a:spcBef>
                          <a:spcPts val="0"/>
                        </a:spcBef>
                        <a:spcAft>
                          <a:spcPts val="800"/>
                        </a:spcAft>
                      </a:pPr>
                      <a:r>
                        <a:rPr lang="en-US" sz="2400" b="1" dirty="0">
                          <a:solidFill>
                            <a:schemeClr val="tx2"/>
                          </a:solidFill>
                          <a:effectLst/>
                        </a:rPr>
                        <a:t>8</a:t>
                      </a:r>
                      <a:r>
                        <a:rPr lang="en-US" sz="2400" b="1" baseline="30000" dirty="0">
                          <a:solidFill>
                            <a:schemeClr val="tx2"/>
                          </a:solidFill>
                          <a:effectLst/>
                        </a:rPr>
                        <a:t>th</a:t>
                      </a:r>
                      <a:r>
                        <a:rPr lang="en-US" sz="2400" b="1" dirty="0">
                          <a:solidFill>
                            <a:schemeClr val="tx2"/>
                          </a:solidFill>
                          <a:effectLst/>
                        </a:rPr>
                        <a:t> Graders</a:t>
                      </a:r>
                      <a:endParaRPr lang="en-US" sz="2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r>
                        <a:rPr lang="en-US" sz="2400" b="1" dirty="0">
                          <a:solidFill>
                            <a:schemeClr val="tx2"/>
                          </a:solidFill>
                          <a:effectLst/>
                        </a:rPr>
                        <a:t>10</a:t>
                      </a:r>
                      <a:r>
                        <a:rPr lang="en-US" sz="2400" b="1" baseline="30000" dirty="0">
                          <a:solidFill>
                            <a:schemeClr val="tx2"/>
                          </a:solidFill>
                          <a:effectLst/>
                        </a:rPr>
                        <a:t>th</a:t>
                      </a:r>
                      <a:r>
                        <a:rPr lang="en-US" sz="2400" b="1" dirty="0">
                          <a:solidFill>
                            <a:schemeClr val="tx2"/>
                          </a:solidFill>
                          <a:effectLst/>
                        </a:rPr>
                        <a:t>  Graders</a:t>
                      </a:r>
                      <a:endParaRPr lang="en-US" sz="2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78" marR="75578" marT="37789" marB="37789"/>
                </a:tc>
                <a:tc>
                  <a:txBody>
                    <a:bodyPr/>
                    <a:lstStyle/>
                    <a:p>
                      <a:pPr marL="0" marR="0" algn="ctr">
                        <a:lnSpc>
                          <a:spcPct val="107000"/>
                        </a:lnSpc>
                        <a:spcBef>
                          <a:spcPts val="0"/>
                        </a:spcBef>
                        <a:spcAft>
                          <a:spcPts val="800"/>
                        </a:spcAft>
                      </a:pPr>
                      <a:r>
                        <a:rPr lang="en-US" sz="2400" b="1">
                          <a:solidFill>
                            <a:schemeClr val="tx2"/>
                          </a:solidFill>
                          <a:effectLst/>
                        </a:rPr>
                        <a:t>12</a:t>
                      </a:r>
                      <a:r>
                        <a:rPr lang="en-US" sz="2400" b="1" baseline="30000">
                          <a:solidFill>
                            <a:schemeClr val="tx2"/>
                          </a:solidFill>
                          <a:effectLst/>
                        </a:rPr>
                        <a:t>th</a:t>
                      </a:r>
                      <a:r>
                        <a:rPr lang="en-US" sz="2400" b="1">
                          <a:solidFill>
                            <a:schemeClr val="tx2"/>
                          </a:solidFill>
                          <a:effectLst/>
                        </a:rPr>
                        <a:t> Graders</a:t>
                      </a:r>
                      <a:endParaRPr lang="en-US" sz="2400" b="1">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78" marR="75578" marT="37789" marB="37789"/>
                </a:tc>
                <a:extLst>
                  <a:ext uri="{0D108BD9-81ED-4DB2-BD59-A6C34878D82A}">
                    <a16:rowId xmlns:a16="http://schemas.microsoft.com/office/drawing/2014/main" val="10000"/>
                  </a:ext>
                </a:extLst>
              </a:tr>
              <a:tr h="872384">
                <a:tc>
                  <a:txBody>
                    <a:bodyPr/>
                    <a:lstStyle/>
                    <a:p>
                      <a:pPr marL="0" marR="0" algn="ctr">
                        <a:lnSpc>
                          <a:spcPct val="107000"/>
                        </a:lnSpc>
                        <a:spcBef>
                          <a:spcPts val="0"/>
                        </a:spcBef>
                        <a:spcAft>
                          <a:spcPts val="800"/>
                        </a:spcAft>
                      </a:pPr>
                      <a:r>
                        <a:rPr lang="en-US" sz="2400" b="1" dirty="0">
                          <a:solidFill>
                            <a:schemeClr val="tx2"/>
                          </a:solidFill>
                          <a:effectLst/>
                        </a:rPr>
                        <a:t>Did </a:t>
                      </a:r>
                      <a:r>
                        <a:rPr lang="en-US" sz="2400" b="1" dirty="0">
                          <a:solidFill>
                            <a:srgbClr val="FF0000"/>
                          </a:solidFill>
                          <a:effectLst/>
                        </a:rPr>
                        <a:t>NOT</a:t>
                      </a:r>
                      <a:r>
                        <a:rPr lang="en-US" sz="2400" b="1" dirty="0">
                          <a:solidFill>
                            <a:schemeClr val="tx2"/>
                          </a:solidFill>
                          <a:effectLst/>
                        </a:rPr>
                        <a:t> Use Marijuana</a:t>
                      </a:r>
                      <a:endParaRPr lang="en-US" sz="2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78" marR="75578" marT="37789" marB="37789"/>
                </a:tc>
                <a:tc>
                  <a:txBody>
                    <a:bodyPr/>
                    <a:lstStyle/>
                    <a:p>
                      <a:pPr marL="0" marR="0" algn="ctr">
                        <a:lnSpc>
                          <a:spcPct val="107000"/>
                        </a:lnSpc>
                        <a:spcBef>
                          <a:spcPts val="0"/>
                        </a:spcBef>
                        <a:spcAft>
                          <a:spcPts val="800"/>
                        </a:spcAft>
                      </a:pPr>
                      <a:r>
                        <a:rPr lang="en-US" sz="2400" b="1" dirty="0">
                          <a:solidFill>
                            <a:schemeClr val="tx2"/>
                          </a:solidFill>
                          <a:effectLst/>
                        </a:rPr>
                        <a:t>93%</a:t>
                      </a:r>
                    </a:p>
                    <a:p>
                      <a:pPr marL="0" marR="0" algn="ctr">
                        <a:lnSpc>
                          <a:spcPct val="107000"/>
                        </a:lnSpc>
                        <a:spcBef>
                          <a:spcPts val="0"/>
                        </a:spcBef>
                        <a:spcAft>
                          <a:spcPts val="800"/>
                        </a:spcAft>
                      </a:pPr>
                      <a:r>
                        <a:rPr lang="en-US" sz="2400" b="1" dirty="0">
                          <a:solidFill>
                            <a:schemeClr val="tx2"/>
                          </a:solidFill>
                          <a:effectLst/>
                        </a:rPr>
                        <a:t>9 out of 10</a:t>
                      </a:r>
                      <a:endParaRPr lang="en-US" sz="2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r>
                        <a:rPr lang="en-US" sz="2400" b="1">
                          <a:solidFill>
                            <a:schemeClr val="tx2"/>
                          </a:solidFill>
                          <a:effectLst/>
                        </a:rPr>
                        <a:t>83%</a:t>
                      </a:r>
                    </a:p>
                    <a:p>
                      <a:pPr marL="0" marR="0" algn="ctr">
                        <a:lnSpc>
                          <a:spcPct val="107000"/>
                        </a:lnSpc>
                        <a:spcBef>
                          <a:spcPts val="0"/>
                        </a:spcBef>
                        <a:spcAft>
                          <a:spcPts val="800"/>
                        </a:spcAft>
                      </a:pPr>
                      <a:r>
                        <a:rPr lang="en-US" sz="2400" b="1">
                          <a:solidFill>
                            <a:schemeClr val="tx2"/>
                          </a:solidFill>
                          <a:effectLst/>
                        </a:rPr>
                        <a:t>8 out of 10</a:t>
                      </a:r>
                      <a:endParaRPr lang="en-US" sz="2400" b="1">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78" marR="75578" marT="37789" marB="37789"/>
                </a:tc>
                <a:tc>
                  <a:txBody>
                    <a:bodyPr/>
                    <a:lstStyle/>
                    <a:p>
                      <a:pPr marL="0" marR="0" algn="ctr">
                        <a:lnSpc>
                          <a:spcPct val="107000"/>
                        </a:lnSpc>
                        <a:spcBef>
                          <a:spcPts val="0"/>
                        </a:spcBef>
                        <a:spcAft>
                          <a:spcPts val="800"/>
                        </a:spcAft>
                      </a:pPr>
                      <a:r>
                        <a:rPr lang="en-US" sz="2400" b="1" dirty="0">
                          <a:solidFill>
                            <a:schemeClr val="tx2"/>
                          </a:solidFill>
                          <a:effectLst/>
                        </a:rPr>
                        <a:t>79%</a:t>
                      </a:r>
                    </a:p>
                    <a:p>
                      <a:pPr marL="0" marR="0" algn="ctr">
                        <a:lnSpc>
                          <a:spcPct val="107000"/>
                        </a:lnSpc>
                        <a:spcBef>
                          <a:spcPts val="0"/>
                        </a:spcBef>
                        <a:spcAft>
                          <a:spcPts val="800"/>
                        </a:spcAft>
                      </a:pPr>
                      <a:r>
                        <a:rPr lang="en-US" sz="2400" b="1" dirty="0">
                          <a:solidFill>
                            <a:schemeClr val="tx2"/>
                          </a:solidFill>
                          <a:effectLst/>
                        </a:rPr>
                        <a:t>8 out of 10</a:t>
                      </a:r>
                      <a:endParaRPr lang="en-US" sz="2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78" marR="75578" marT="37789" marB="37789"/>
                </a:tc>
                <a:extLst>
                  <a:ext uri="{0D108BD9-81ED-4DB2-BD59-A6C34878D82A}">
                    <a16:rowId xmlns:a16="http://schemas.microsoft.com/office/drawing/2014/main" val="10001"/>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9000"/>
            <a:lum/>
          </a:blip>
          <a:srcRect/>
          <a:stretch>
            <a:fillRect l="-6000" r="-6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43000"/>
            <a:ext cx="8534400" cy="5562600"/>
          </a:xfrm>
        </p:spPr>
        <p:txBody>
          <a:bodyPr>
            <a:normAutofit fontScale="70000" lnSpcReduction="20000"/>
          </a:bodyPr>
          <a:lstStyle/>
          <a:p>
            <a:pPr marL="0" indent="0">
              <a:buFont typeface="Wingdings 2" panose="05020102010507070707" pitchFamily="18" charset="2"/>
              <a:buNone/>
              <a:defRPr/>
            </a:pPr>
            <a:r>
              <a:rPr lang="en-US" sz="3800" dirty="0">
                <a:latin typeface="Franklin Gothic Medium" panose="020B0603020102020204" pitchFamily="34" charset="0"/>
              </a:rPr>
              <a:t>Marijuana use negatively affects skills needed to drive safely - alertness, concentration, coordination, and reaction time.</a:t>
            </a:r>
          </a:p>
          <a:p>
            <a:pPr marL="0" indent="0">
              <a:buFont typeface="Wingdings 2" panose="05020102010507070707" pitchFamily="18" charset="2"/>
              <a:buNone/>
              <a:defRPr/>
            </a:pPr>
            <a:endParaRPr lang="en-US" sz="3800" dirty="0">
              <a:latin typeface="Franklin Gothic Medium" panose="020B0603020102020204" pitchFamily="34" charset="0"/>
            </a:endParaRPr>
          </a:p>
          <a:p>
            <a:pPr marL="0" indent="0">
              <a:buFont typeface="Wingdings 2" panose="05020102010507070707" pitchFamily="18" charset="2"/>
              <a:buNone/>
              <a:defRPr/>
            </a:pPr>
            <a:r>
              <a:rPr lang="en-US" sz="3800" dirty="0">
                <a:latin typeface="Franklin Gothic Medium" panose="020B0603020102020204" pitchFamily="34" charset="0"/>
              </a:rPr>
              <a:t>Marijuana use before driving has resulted in serious auto accidents across Michigan.</a:t>
            </a:r>
          </a:p>
          <a:p>
            <a:pPr marL="0" indent="0">
              <a:buFont typeface="Wingdings 2" panose="05020102010507070707" pitchFamily="18" charset="2"/>
              <a:buNone/>
              <a:defRPr/>
            </a:pPr>
            <a:endParaRPr lang="en-US" sz="3800" dirty="0">
              <a:latin typeface="Franklin Gothic Medium" panose="020B0603020102020204" pitchFamily="34" charset="0"/>
            </a:endParaRPr>
          </a:p>
          <a:p>
            <a:pPr marL="0" indent="0">
              <a:buFont typeface="Wingdings 2" panose="05020102010507070707" pitchFamily="18" charset="2"/>
              <a:buNone/>
              <a:defRPr/>
            </a:pPr>
            <a:r>
              <a:rPr lang="en-US" sz="3800" dirty="0">
                <a:latin typeface="Franklin Gothic Medium" panose="020B0603020102020204" pitchFamily="34" charset="0"/>
              </a:rPr>
              <a:t>After using marijuana, it is hard to judge distances and react to signals and sounds on the road.</a:t>
            </a:r>
          </a:p>
          <a:p>
            <a:pPr marL="0" indent="0">
              <a:buFont typeface="Wingdings 2" panose="05020102010507070707" pitchFamily="18" charset="2"/>
              <a:buNone/>
              <a:defRPr/>
            </a:pPr>
            <a:endParaRPr lang="en-US" sz="3800" dirty="0">
              <a:latin typeface="Franklin Gothic Medium" panose="020B0603020102020204" pitchFamily="34" charset="0"/>
            </a:endParaRPr>
          </a:p>
          <a:p>
            <a:pPr marL="0" indent="0">
              <a:buFont typeface="Wingdings 2" panose="05020102010507070707" pitchFamily="18" charset="2"/>
              <a:buNone/>
              <a:defRPr/>
            </a:pPr>
            <a:r>
              <a:rPr lang="en-US" sz="3800" dirty="0">
                <a:latin typeface="Franklin Gothic Medium" panose="020B0603020102020204" pitchFamily="34" charset="0"/>
              </a:rPr>
              <a:t>It’s NOT safe to drive after using marijuana.</a:t>
            </a:r>
          </a:p>
          <a:p>
            <a:pPr marL="0" indent="0">
              <a:buFont typeface="Wingdings 2" panose="05020102010507070707" pitchFamily="18" charset="2"/>
              <a:buNone/>
              <a:defRPr/>
            </a:pPr>
            <a:endParaRPr lang="en-US" sz="3800" dirty="0">
              <a:latin typeface="Franklin Gothic Medium" panose="020B0603020102020204" pitchFamily="34" charset="0"/>
            </a:endParaRPr>
          </a:p>
          <a:p>
            <a:pPr marL="0" indent="0">
              <a:buFont typeface="Wingdings 2" panose="05020102010507070707" pitchFamily="18" charset="2"/>
              <a:buNone/>
              <a:defRPr/>
            </a:pPr>
            <a:r>
              <a:rPr lang="en-US" sz="3800" dirty="0">
                <a:latin typeface="Franklin Gothic Medium" panose="020B0603020102020204" pitchFamily="34" charset="0"/>
              </a:rPr>
              <a:t>It is NOT safe to ride with someone who’s been using marijuana in any form.</a:t>
            </a:r>
            <a:r>
              <a:rPr lang="en-US" sz="2800" dirty="0">
                <a:latin typeface="Franklin Gothic Medium" panose="020B0603020102020204" pitchFamily="34" charset="0"/>
              </a:rPr>
              <a:t>	</a:t>
            </a:r>
            <a:r>
              <a:rPr lang="en-US" sz="2400" dirty="0">
                <a:latin typeface="Franklin Gothic Medium" panose="020B0603020102020204" pitchFamily="34" charset="0"/>
              </a:rPr>
              <a:t>		</a:t>
            </a:r>
            <a:r>
              <a:rPr lang="en-US" sz="2400" dirty="0"/>
              <a:t>								NIDA		 </a:t>
            </a:r>
            <a:endParaRPr lang="en-US" sz="500" dirty="0">
              <a:solidFill>
                <a:schemeClr val="accent3"/>
              </a:solidFill>
            </a:endParaRPr>
          </a:p>
        </p:txBody>
      </p:sp>
      <p:sp>
        <p:nvSpPr>
          <p:cNvPr id="3" name="Title 2"/>
          <p:cNvSpPr>
            <a:spLocks noGrp="1"/>
          </p:cNvSpPr>
          <p:nvPr>
            <p:ph type="title"/>
          </p:nvPr>
        </p:nvSpPr>
        <p:spPr>
          <a:xfrm>
            <a:off x="533400" y="0"/>
            <a:ext cx="8229600" cy="990600"/>
          </a:xfrm>
        </p:spPr>
        <p:txBody>
          <a:bodyPr>
            <a:noAutofit/>
          </a:bodyPr>
          <a:lstStyle/>
          <a:p>
            <a:pPr algn="ctr" eaLnBrk="1" fontAlgn="auto" hangingPunct="1">
              <a:spcAft>
                <a:spcPts val="0"/>
              </a:spcAft>
              <a:defRPr/>
            </a:pPr>
            <a:r>
              <a:rPr sz="4800">
                <a:solidFill>
                  <a:srgbClr val="996633"/>
                </a:solidFill>
                <a:latin typeface="Bauhaus 93" panose="04030905020B02020C02" pitchFamily="82" charset="0"/>
              </a:rPr>
              <a:t>Marijuana &amp; Driving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20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2000"/>
                                        <p:tgtEl>
                                          <p:spTgt spid="2">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fade">
                                      <p:cBhvr>
                                        <p:cTn id="16" dur="2000"/>
                                        <p:tgtEl>
                                          <p:spTgt spid="2">
                                            <p:txEl>
                                              <p:pRg st="6" end="6"/>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fade">
                                      <p:cBhvr>
                                        <p:cTn id="19"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17000" b="-17000"/>
          </a:stretch>
        </a:blipFill>
        <a:effectLst/>
      </p:bgPr>
    </p:bg>
    <p:spTree>
      <p:nvGrpSpPr>
        <p:cNvPr id="1" name=""/>
        <p:cNvGrpSpPr/>
        <p:nvPr/>
      </p:nvGrpSpPr>
      <p:grpSpPr>
        <a:xfrm>
          <a:off x="0" y="0"/>
          <a:ext cx="0" cy="0"/>
          <a:chOff x="0" y="0"/>
          <a:chExt cx="0" cy="0"/>
        </a:xfrm>
      </p:grpSpPr>
      <p:sp>
        <p:nvSpPr>
          <p:cNvPr id="62466" name="Content Placeholder 1"/>
          <p:cNvSpPr>
            <a:spLocks noGrp="1"/>
          </p:cNvSpPr>
          <p:nvPr>
            <p:ph idx="1"/>
          </p:nvPr>
        </p:nvSpPr>
        <p:spPr>
          <a:xfrm>
            <a:off x="457200" y="1371600"/>
            <a:ext cx="8229600" cy="4572000"/>
          </a:xfrm>
        </p:spPr>
        <p:txBody>
          <a:bodyPr/>
          <a:lstStyle/>
          <a:p>
            <a:pPr marL="0" indent="0">
              <a:buFont typeface="Wingdings 2" panose="05020102010507070707" pitchFamily="18" charset="2"/>
              <a:buNone/>
              <a:defRPr/>
            </a:pPr>
            <a:r>
              <a:rPr lang="en-US" altLang="en-US" sz="2800" dirty="0">
                <a:latin typeface="Franklin Gothic Medium" panose="020B0603020102020204" pitchFamily="34" charset="0"/>
              </a:rPr>
              <a:t>Someone who uses drugs, including marijuana, risks hurting themselves physically and emotionally.</a:t>
            </a:r>
          </a:p>
          <a:p>
            <a:pPr marL="0" indent="0">
              <a:buFont typeface="Wingdings 2" panose="05020102010507070707" pitchFamily="18" charset="2"/>
              <a:buNone/>
              <a:defRPr/>
            </a:pPr>
            <a:endParaRPr lang="en-US" altLang="en-US" sz="2800" dirty="0">
              <a:latin typeface="Franklin Gothic Medium" panose="020B0603020102020204" pitchFamily="34" charset="0"/>
            </a:endParaRPr>
          </a:p>
          <a:p>
            <a:pPr marL="0" indent="0">
              <a:buFont typeface="Wingdings 2" panose="05020102010507070707" pitchFamily="18" charset="2"/>
              <a:buNone/>
              <a:defRPr/>
            </a:pPr>
            <a:r>
              <a:rPr lang="en-US" altLang="en-US" sz="2800" dirty="0">
                <a:latin typeface="Franklin Gothic Medium" panose="020B0603020102020204" pitchFamily="34" charset="0"/>
              </a:rPr>
              <a:t>Marijuana use can have significant negative effects on the developing brain, family relationships, friendships, and the ability to perform well in school and sports.</a:t>
            </a:r>
          </a:p>
          <a:p>
            <a:pPr marL="0" indent="0">
              <a:buFont typeface="Wingdings 2" panose="05020102010507070707" pitchFamily="18" charset="2"/>
              <a:buNone/>
              <a:defRPr/>
            </a:pPr>
            <a:endParaRPr lang="en-US" altLang="en-US" sz="2800" dirty="0">
              <a:latin typeface="Franklin Gothic Medium" panose="020B0603020102020204" pitchFamily="34" charset="0"/>
            </a:endParaRPr>
          </a:p>
          <a:p>
            <a:pPr marL="0" indent="0">
              <a:buFont typeface="Wingdings 2" panose="05020102010507070707" pitchFamily="18" charset="2"/>
              <a:buNone/>
              <a:defRPr/>
            </a:pPr>
            <a:r>
              <a:rPr lang="en-US" altLang="en-US" sz="2800" dirty="0">
                <a:latin typeface="Franklin Gothic Medium" panose="020B0603020102020204" pitchFamily="34" charset="0"/>
              </a:rPr>
              <a:t>It’s important to find ways to manage feelings, deal with stress, and have fun without using marijuana, alcohol, and other drugs.</a:t>
            </a:r>
          </a:p>
          <a:p>
            <a:pPr>
              <a:buFont typeface="Wingdings 2" panose="05020102010507070707" pitchFamily="18" charset="2"/>
              <a:buNone/>
              <a:defRPr/>
            </a:pPr>
            <a:endParaRPr lang="en-US" altLang="en-US" dirty="0"/>
          </a:p>
        </p:txBody>
      </p:sp>
      <p:sp>
        <p:nvSpPr>
          <p:cNvPr id="3" name="Title 2"/>
          <p:cNvSpPr>
            <a:spLocks noGrp="1"/>
          </p:cNvSpPr>
          <p:nvPr>
            <p:ph type="title"/>
          </p:nvPr>
        </p:nvSpPr>
        <p:spPr/>
        <p:txBody>
          <a:bodyPr/>
          <a:lstStyle/>
          <a:p>
            <a:pPr algn="ctr">
              <a:defRPr/>
            </a:pPr>
            <a:r>
              <a:rPr sz="5400">
                <a:solidFill>
                  <a:srgbClr val="00B050"/>
                </a:solidFill>
                <a:latin typeface="Bauhaus 93" panose="04030905020B02020C02" pitchFamily="82" charset="0"/>
              </a:rPr>
              <a:t>REMEMBER…..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4">
            <a:alphaModFix amt="48000"/>
            <a:lum/>
          </a:blip>
          <a:srcRect/>
          <a:stretch>
            <a:fillRect l="-2000" r="-2000"/>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idx="1"/>
          </p:nvPr>
        </p:nvSpPr>
        <p:spPr>
          <a:xfrm>
            <a:off x="457200" y="990600"/>
            <a:ext cx="8229600" cy="5486400"/>
          </a:xfrm>
        </p:spPr>
        <p:txBody>
          <a:bodyPr/>
          <a:lstStyle/>
          <a:p>
            <a:pPr algn="ctr">
              <a:buFont typeface="Wingdings 2" panose="05020102010507070707" pitchFamily="18" charset="2"/>
              <a:buNone/>
            </a:pPr>
            <a:r>
              <a:rPr lang="en-US" altLang="en-US" sz="11500" b="1">
                <a:latin typeface="Bauhaus 93" panose="04030905020B02020C02" pitchFamily="82" charset="0"/>
              </a:rPr>
              <a:t>MOST</a:t>
            </a:r>
            <a:r>
              <a:rPr lang="en-US" altLang="en-US" sz="11500">
                <a:latin typeface="Bauhaus 93" panose="04030905020B02020C02" pitchFamily="82" charset="0"/>
              </a:rPr>
              <a:t> teens </a:t>
            </a:r>
          </a:p>
          <a:p>
            <a:pPr algn="ctr">
              <a:buFont typeface="Wingdings 2" panose="05020102010507070707" pitchFamily="18" charset="2"/>
              <a:buNone/>
            </a:pPr>
            <a:r>
              <a:rPr lang="en-US" altLang="en-US" sz="11500" b="1" u="sng">
                <a:latin typeface="Bauhaus 93" panose="04030905020B02020C02" pitchFamily="82" charset="0"/>
              </a:rPr>
              <a:t>DO NOT </a:t>
            </a:r>
            <a:r>
              <a:rPr lang="en-US" altLang="en-US" sz="11500">
                <a:latin typeface="Bauhaus 93" panose="04030905020B02020C02" pitchFamily="82" charset="0"/>
              </a:rPr>
              <a:t>use Marijuana.</a:t>
            </a:r>
          </a:p>
          <a:p>
            <a:pPr algn="ctr">
              <a:buFont typeface="Wingdings 2" panose="05020102010507070707" pitchFamily="18" charset="2"/>
              <a:buNone/>
            </a:pPr>
            <a:endParaRPr lang="en-US" altLang="en-US" sz="6600">
              <a:latin typeface="Rockwell Extra Bold" panose="02060903040505020403" pitchFamily="18" charset="0"/>
            </a:endParaRPr>
          </a:p>
          <a:p>
            <a:pPr algn="ctr" eaLnBrk="1" hangingPunct="1">
              <a:buFontTx/>
              <a:buNone/>
            </a:pPr>
            <a:endParaRPr lang="en-US" altLang="en-US" sz="6600">
              <a:latin typeface="Ravie" panose="04040805050809020602" pitchFamily="82" charset="0"/>
            </a:endParaRPr>
          </a:p>
        </p:txBody>
      </p:sp>
      <p:sp>
        <p:nvSpPr>
          <p:cNvPr id="68611" name="Text Box 3"/>
          <p:cNvSpPr txBox="1">
            <a:spLocks noChangeArrowheads="1"/>
          </p:cNvSpPr>
          <p:nvPr/>
        </p:nvSpPr>
        <p:spPr bwMode="auto">
          <a:xfrm>
            <a:off x="3124200" y="42672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endParaRPr lang="en-US" altLang="en-US" sz="1800">
              <a:solidFill>
                <a:srgbClr val="000000"/>
              </a:solidFill>
              <a:latin typeface="Arial" panose="020B0604020202020204" pitchFamily="34" charset="0"/>
            </a:endParaRPr>
          </a:p>
        </p:txBody>
      </p:sp>
    </p:spTree>
  </p:cSld>
  <p:clrMapOvr>
    <a:masterClrMapping/>
  </p:clrMapOvr>
  <p:transition>
    <p:blinds dir="vert"/>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7000" b="-17000"/>
          </a:stretch>
        </a:blipFill>
        <a:effectLst/>
      </p:bgPr>
    </p:bg>
    <p:spTree>
      <p:nvGrpSpPr>
        <p:cNvPr id="1" name=""/>
        <p:cNvGrpSpPr/>
        <p:nvPr/>
      </p:nvGrpSpPr>
      <p:grpSpPr>
        <a:xfrm>
          <a:off x="0" y="0"/>
          <a:ext cx="0" cy="0"/>
          <a:chOff x="0" y="0"/>
          <a:chExt cx="0" cy="0"/>
        </a:xfrm>
      </p:grpSpPr>
      <p:sp>
        <p:nvSpPr>
          <p:cNvPr id="98306" name="Content Placeholder 1"/>
          <p:cNvSpPr>
            <a:spLocks noGrp="1"/>
          </p:cNvSpPr>
          <p:nvPr>
            <p:ph idx="1"/>
          </p:nvPr>
        </p:nvSpPr>
        <p:spPr/>
        <p:txBody>
          <a:bodyPr/>
          <a:lstStyle/>
          <a:p>
            <a:pPr marL="0" indent="0" algn="ctr">
              <a:buFont typeface="Wingdings 2" panose="05020102010507070707" pitchFamily="18" charset="2"/>
              <a:buNone/>
              <a:defRPr/>
            </a:pPr>
            <a:r>
              <a:rPr lang="en-US" sz="3600" dirty="0">
                <a:latin typeface="Franklin Gothic Medium" panose="020B0603020102020204" pitchFamily="34" charset="0"/>
              </a:rPr>
              <a:t>For more research based information:</a:t>
            </a:r>
          </a:p>
          <a:p>
            <a:pPr marL="0" indent="0" algn="ctr">
              <a:buFont typeface="Wingdings 2" panose="05020102010507070707" pitchFamily="18" charset="2"/>
              <a:buNone/>
              <a:defRPr/>
            </a:pPr>
            <a:endParaRPr lang="en-US" sz="3200" dirty="0"/>
          </a:p>
          <a:p>
            <a:pPr>
              <a:buClrTx/>
              <a:defRPr/>
            </a:pPr>
            <a:r>
              <a:rPr lang="en-US" sz="3200" dirty="0">
                <a:latin typeface="Franklin Gothic Medium" panose="020B0603020102020204" pitchFamily="34" charset="0"/>
              </a:rPr>
              <a:t>www.drugabuse.gov </a:t>
            </a:r>
          </a:p>
          <a:p>
            <a:pPr>
              <a:buClrTx/>
              <a:defRPr/>
            </a:pPr>
            <a:r>
              <a:rPr lang="en-US" sz="3200" dirty="0">
                <a:latin typeface="Franklin Gothic Medium" panose="020B0603020102020204" pitchFamily="34" charset="0"/>
              </a:rPr>
              <a:t>www.thecoolspot.gov</a:t>
            </a:r>
          </a:p>
          <a:p>
            <a:pPr>
              <a:buClrTx/>
              <a:defRPr/>
            </a:pPr>
            <a:r>
              <a:rPr lang="en-US" sz="3200" dirty="0">
                <a:latin typeface="Franklin Gothic Medium" panose="020B0603020102020204" pitchFamily="34" charset="0"/>
                <a:hlinkClick r:id="rId4"/>
              </a:rPr>
              <a:t>www.teens.drugabuse.gov</a:t>
            </a:r>
            <a:endParaRPr lang="en-US" sz="3200" dirty="0">
              <a:latin typeface="Franklin Gothic Medium" panose="020B0603020102020204" pitchFamily="34" charset="0"/>
            </a:endParaRPr>
          </a:p>
          <a:p>
            <a:pPr>
              <a:buClrTx/>
              <a:defRPr/>
            </a:pPr>
            <a:r>
              <a:rPr lang="en-US" sz="3200" dirty="0">
                <a:latin typeface="Franklin Gothic Medium" panose="020B0603020102020204" pitchFamily="34" charset="0"/>
              </a:rPr>
              <a:t>www.nimh.nih.gov </a:t>
            </a:r>
          </a:p>
          <a:p>
            <a:pPr>
              <a:buClrTx/>
              <a:defRPr/>
            </a:pPr>
            <a:r>
              <a:rPr lang="en-US" sz="3200" dirty="0">
                <a:latin typeface="Franklin Gothic Medium" panose="020B0603020102020204" pitchFamily="34" charset="0"/>
              </a:rPr>
              <a:t>www.niaaa.nih.gov </a:t>
            </a:r>
          </a:p>
          <a:p>
            <a:pPr>
              <a:defRPr/>
            </a:pPr>
            <a:endParaRPr lang="en-US" altLang="en-US" dirty="0"/>
          </a:p>
        </p:txBody>
      </p:sp>
      <p:sp>
        <p:nvSpPr>
          <p:cNvPr id="3" name="Title 2"/>
          <p:cNvSpPr>
            <a:spLocks noGrp="1"/>
          </p:cNvSpPr>
          <p:nvPr>
            <p:ph type="title"/>
          </p:nvPr>
        </p:nvSpPr>
        <p:spPr/>
        <p:txBody>
          <a:bodyPr/>
          <a:lstStyle/>
          <a:p>
            <a:pPr algn="ctr">
              <a:defRPr/>
            </a:pPr>
            <a:r>
              <a:rPr sz="5400">
                <a:solidFill>
                  <a:schemeClr val="tx1"/>
                </a:solidFill>
              </a:rPr>
              <a:t>Get The Facts…..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5362" name="Content Placeholder 1"/>
          <p:cNvSpPr>
            <a:spLocks noGrp="1"/>
          </p:cNvSpPr>
          <p:nvPr>
            <p:ph idx="1"/>
          </p:nvPr>
        </p:nvSpPr>
        <p:spPr>
          <a:xfrm>
            <a:off x="457200" y="2057400"/>
            <a:ext cx="4114800" cy="4038600"/>
          </a:xfrm>
        </p:spPr>
        <p:txBody>
          <a:bodyPr/>
          <a:lstStyle/>
          <a:p>
            <a:pPr marL="0" indent="0" algn="ctr">
              <a:buFont typeface="Wingdings 2" panose="05020102010507070707" pitchFamily="18" charset="2"/>
              <a:buNone/>
            </a:pPr>
            <a:r>
              <a:rPr lang="en-US" altLang="en-US" sz="3200" dirty="0">
                <a:solidFill>
                  <a:schemeClr val="bg1"/>
                </a:solidFill>
                <a:latin typeface="Franklin Gothic Medium" panose="020B0603020102020204" pitchFamily="34" charset="0"/>
              </a:rPr>
              <a:t>Marijuana has a chemical in it called delta-9-</a:t>
            </a:r>
            <a:r>
              <a:rPr lang="en-US" altLang="en-US" sz="3200" b="1" dirty="0">
                <a:solidFill>
                  <a:schemeClr val="bg1"/>
                </a:solidFill>
                <a:latin typeface="Franklin Gothic Medium" panose="020B0603020102020204" pitchFamily="34" charset="0"/>
              </a:rPr>
              <a:t>tetrahydrocannabinol (THC) - </a:t>
            </a:r>
            <a:r>
              <a:rPr lang="en-US" altLang="en-US" sz="3200" dirty="0">
                <a:solidFill>
                  <a:schemeClr val="bg1"/>
                </a:solidFill>
                <a:latin typeface="Franklin Gothic Medium" panose="020B0603020102020204" pitchFamily="34" charset="0"/>
              </a:rPr>
              <a:t>the main psychoactive          (i.e., mind altering) ingredient.  </a:t>
            </a:r>
            <a:r>
              <a:rPr lang="en-US" altLang="en-US" sz="3200" dirty="0">
                <a:latin typeface="Franklin Gothic Medium" panose="020B0603020102020204" pitchFamily="34" charset="0"/>
              </a:rPr>
              <a:t>                    </a:t>
            </a:r>
          </a:p>
          <a:p>
            <a:pPr marL="1325563" lvl="4" indent="0">
              <a:buFont typeface="Wingdings 2" panose="05020102010507070707" pitchFamily="18" charset="2"/>
              <a:buNone/>
            </a:pPr>
            <a:r>
              <a:rPr lang="en-US" altLang="en-US" dirty="0"/>
              <a:t>						</a:t>
            </a:r>
            <a:endParaRPr lang="en-US" dirty="0"/>
          </a:p>
        </p:txBody>
      </p:sp>
      <p:sp>
        <p:nvSpPr>
          <p:cNvPr id="3" name="Title 2"/>
          <p:cNvSpPr>
            <a:spLocks noGrp="1"/>
          </p:cNvSpPr>
          <p:nvPr>
            <p:ph type="title"/>
          </p:nvPr>
        </p:nvSpPr>
        <p:spPr/>
        <p:txBody>
          <a:bodyPr/>
          <a:lstStyle/>
          <a:p>
            <a:pPr>
              <a:defRPr/>
            </a:pPr>
            <a:r>
              <a:rPr sz="4800" b="1">
                <a:solidFill>
                  <a:schemeClr val="bg1"/>
                </a:solidFill>
                <a:latin typeface="Bauhaus 93" panose="04030905020B02020C02" pitchFamily="82" charset="0"/>
              </a:rPr>
              <a:t>What is Marijuana?</a:t>
            </a:r>
          </a:p>
        </p:txBody>
      </p:sp>
      <p:pic>
        <p:nvPicPr>
          <p:cNvPr id="1536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057400"/>
            <a:ext cx="422275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105400" y="5334000"/>
            <a:ext cx="3124200" cy="1015663"/>
          </a:xfrm>
          <a:prstGeom prst="rect">
            <a:avLst/>
          </a:prstGeom>
          <a:noFill/>
        </p:spPr>
        <p:txBody>
          <a:bodyPr wrap="square" rtlCol="0">
            <a:spAutoFit/>
          </a:bodyPr>
          <a:lstStyle/>
          <a:p>
            <a:r>
              <a:rPr lang="en-US" sz="6000" b="1" dirty="0"/>
              <a:t>   THC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latin typeface="Trebuchet MS" panose="020B0603020202020204" pitchFamily="34" charset="0"/>
              </a:rPr>
              <a:t>All prescription medication used in our country needs to be approved by a government agency, the Federal Drug Administration (FDA).</a:t>
            </a:r>
          </a:p>
          <a:p>
            <a:r>
              <a:rPr lang="en-US" dirty="0">
                <a:latin typeface="Trebuchet MS" panose="020B0603020202020204" pitchFamily="34" charset="0"/>
              </a:rPr>
              <a:t>The FDA makes sure that medications are safe and effective </a:t>
            </a:r>
            <a:r>
              <a:rPr lang="en-US" b="1" dirty="0">
                <a:latin typeface="Trebuchet MS" panose="020B0603020202020204" pitchFamily="34" charset="0"/>
              </a:rPr>
              <a:t>AND</a:t>
            </a:r>
            <a:r>
              <a:rPr lang="en-US" dirty="0">
                <a:latin typeface="Trebuchet MS" panose="020B0603020202020204" pitchFamily="34" charset="0"/>
              </a:rPr>
              <a:t> that the benefits are greater than the risks.</a:t>
            </a:r>
          </a:p>
          <a:p>
            <a:r>
              <a:rPr lang="en-US" dirty="0">
                <a:latin typeface="Trebuchet MS" panose="020B0603020202020204" pitchFamily="34" charset="0"/>
              </a:rPr>
              <a:t>The FDA has not approved smoked or edible marijuana as medicine because it has not been determined that the benefits outweigh the risks.</a:t>
            </a:r>
          </a:p>
          <a:p>
            <a:endParaRPr lang="en-US" dirty="0">
              <a:latin typeface="Trebuchet MS" panose="020B0603020202020204" pitchFamily="34" charset="0"/>
            </a:endParaRPr>
          </a:p>
          <a:p>
            <a:pPr marL="0" indent="0" algn="r">
              <a:buNone/>
            </a:pPr>
            <a:r>
              <a:rPr lang="en-US" sz="1200" b="1" dirty="0"/>
              <a:t>SCHOLASTIC, NIDA, NIH, U.S. DEPARTMENT OF HHS</a:t>
            </a:r>
            <a:endParaRPr lang="en-US" sz="1200" dirty="0"/>
          </a:p>
          <a:p>
            <a:endParaRPr lang="en-US" dirty="0">
              <a:latin typeface="Trebuchet MS" panose="020B0603020202020204" pitchFamily="34" charset="0"/>
            </a:endParaRPr>
          </a:p>
          <a:p>
            <a:endParaRPr lang="en-US" dirty="0"/>
          </a:p>
        </p:txBody>
      </p:sp>
      <p:sp>
        <p:nvSpPr>
          <p:cNvPr id="3" name="Title 2"/>
          <p:cNvSpPr>
            <a:spLocks noGrp="1"/>
          </p:cNvSpPr>
          <p:nvPr>
            <p:ph type="title"/>
          </p:nvPr>
        </p:nvSpPr>
        <p:spPr/>
        <p:txBody>
          <a:bodyPr/>
          <a:lstStyle/>
          <a:p>
            <a:pPr algn="ctr"/>
            <a:r>
              <a:rPr lang="en-US" dirty="0">
                <a:solidFill>
                  <a:schemeClr val="tx1"/>
                </a:solidFill>
                <a:latin typeface="Bauhaus 93" panose="04030905020B02020C02" pitchFamily="82" charset="0"/>
              </a:rPr>
              <a:t>“Medical” Marijuana</a:t>
            </a:r>
          </a:p>
        </p:txBody>
      </p:sp>
    </p:spTree>
    <p:extLst>
      <p:ext uri="{BB962C8B-B14F-4D97-AF65-F5344CB8AC3E}">
        <p14:creationId xmlns:p14="http://schemas.microsoft.com/office/powerpoint/2010/main" val="48324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800" b="1" dirty="0">
                <a:ln w="3200">
                  <a:solidFill>
                    <a:srgbClr val="FEFAC9">
                      <a:shade val="75000"/>
                      <a:alpha val="25000"/>
                    </a:srgbClr>
                  </a:solidFill>
                  <a:prstDash val="solid"/>
                  <a:round/>
                </a:ln>
                <a:solidFill>
                  <a:srgbClr val="663300"/>
                </a:solidFill>
              </a:rPr>
              <a:t>Some states, including Michigan, now allow marijuana to be used by people that are 21 and older.</a:t>
            </a:r>
          </a:p>
          <a:p>
            <a:pPr marL="0" indent="0">
              <a:buNone/>
            </a:pPr>
            <a:endParaRPr lang="en-US" sz="2800" b="1" dirty="0">
              <a:ln w="3200">
                <a:solidFill>
                  <a:srgbClr val="FEFAC9">
                    <a:shade val="75000"/>
                    <a:alpha val="25000"/>
                  </a:srgbClr>
                </a:solidFill>
                <a:prstDash val="solid"/>
                <a:round/>
              </a:ln>
              <a:solidFill>
                <a:srgbClr val="663300"/>
              </a:solidFill>
            </a:endParaRPr>
          </a:p>
          <a:p>
            <a:pPr marL="0" indent="0">
              <a:buNone/>
            </a:pPr>
            <a:r>
              <a:rPr lang="en-US" sz="3600" b="1" dirty="0">
                <a:ln w="3200">
                  <a:solidFill>
                    <a:srgbClr val="FEFAC9">
                      <a:shade val="75000"/>
                      <a:alpha val="25000"/>
                    </a:srgbClr>
                  </a:solidFill>
                  <a:prstDash val="solid"/>
                  <a:round/>
                </a:ln>
                <a:solidFill>
                  <a:srgbClr val="663300"/>
                </a:solidFill>
              </a:rPr>
              <a:t>It is NOT LEGAL </a:t>
            </a:r>
          </a:p>
          <a:p>
            <a:pPr lvl="1"/>
            <a:r>
              <a:rPr lang="en-US" sz="3200" b="1" dirty="0">
                <a:ln w="3200">
                  <a:solidFill>
                    <a:srgbClr val="FEFAC9">
                      <a:shade val="75000"/>
                      <a:alpha val="25000"/>
                    </a:srgbClr>
                  </a:solidFill>
                  <a:prstDash val="solid"/>
                  <a:round/>
                </a:ln>
                <a:solidFill>
                  <a:srgbClr val="663300"/>
                </a:solidFill>
              </a:rPr>
              <a:t>to use marijuana under the age of 21.</a:t>
            </a:r>
          </a:p>
          <a:p>
            <a:pPr lvl="1"/>
            <a:r>
              <a:rPr lang="en-US" sz="3200" b="1" dirty="0">
                <a:ln w="3200">
                  <a:solidFill>
                    <a:srgbClr val="FEFAC9">
                      <a:shade val="75000"/>
                      <a:alpha val="25000"/>
                    </a:srgbClr>
                  </a:solidFill>
                  <a:prstDash val="solid"/>
                  <a:round/>
                </a:ln>
                <a:solidFill>
                  <a:srgbClr val="663300"/>
                </a:solidFill>
              </a:rPr>
              <a:t>to use marijuana in public, including near or at a school.</a:t>
            </a:r>
          </a:p>
          <a:p>
            <a:pPr lvl="1"/>
            <a:r>
              <a:rPr lang="en-US" sz="3200" b="1" dirty="0">
                <a:ln w="3200">
                  <a:solidFill>
                    <a:srgbClr val="FEFAC9">
                      <a:shade val="75000"/>
                      <a:alpha val="25000"/>
                    </a:srgbClr>
                  </a:solidFill>
                  <a:prstDash val="solid"/>
                  <a:round/>
                </a:ln>
                <a:solidFill>
                  <a:srgbClr val="663300"/>
                </a:solidFill>
              </a:rPr>
              <a:t>to drive after using marijuana.</a:t>
            </a:r>
          </a:p>
          <a:p>
            <a:endParaRPr lang="en-US" dirty="0">
              <a:latin typeface="Trebuchet MS" panose="020B0603020202020204" pitchFamily="34" charset="0"/>
            </a:endParaRPr>
          </a:p>
          <a:p>
            <a:endParaRPr lang="en-US" dirty="0">
              <a:latin typeface="Trebuchet MS" panose="020B0603020202020204" pitchFamily="34" charset="0"/>
            </a:endParaRPr>
          </a:p>
          <a:p>
            <a:endParaRPr lang="en-US" dirty="0"/>
          </a:p>
        </p:txBody>
      </p:sp>
      <p:sp>
        <p:nvSpPr>
          <p:cNvPr id="3" name="Title 2"/>
          <p:cNvSpPr>
            <a:spLocks noGrp="1"/>
          </p:cNvSpPr>
          <p:nvPr>
            <p:ph type="title"/>
          </p:nvPr>
        </p:nvSpPr>
        <p:spPr/>
        <p:txBody>
          <a:bodyPr/>
          <a:lstStyle/>
          <a:p>
            <a:pPr algn="ctr"/>
            <a:r>
              <a:rPr lang="en-US" dirty="0">
                <a:solidFill>
                  <a:schemeClr val="tx1"/>
                </a:solidFill>
                <a:latin typeface="Bauhaus 93" panose="04030905020B02020C02" pitchFamily="82" charset="0"/>
              </a:rPr>
              <a:t>“Recreational” Marijuana</a:t>
            </a:r>
          </a:p>
        </p:txBody>
      </p:sp>
    </p:spTree>
    <p:extLst>
      <p:ext uri="{BB962C8B-B14F-4D97-AF65-F5344CB8AC3E}">
        <p14:creationId xmlns:p14="http://schemas.microsoft.com/office/powerpoint/2010/main" val="161445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32AD1E-EF51-4D48-8840-E315677A4F3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9236" y="2209800"/>
            <a:ext cx="3609046" cy="3657600"/>
          </a:xfrm>
        </p:spPr>
      </p:pic>
      <p:sp>
        <p:nvSpPr>
          <p:cNvPr id="3" name="Title 2"/>
          <p:cNvSpPr>
            <a:spLocks noGrp="1"/>
          </p:cNvSpPr>
          <p:nvPr>
            <p:ph type="title"/>
          </p:nvPr>
        </p:nvSpPr>
        <p:spPr/>
        <p:txBody>
          <a:bodyPr>
            <a:noAutofit/>
          </a:bodyPr>
          <a:lstStyle/>
          <a:p>
            <a:pPr algn="ctr"/>
            <a:r>
              <a:rPr lang="en-US" sz="4000" dirty="0">
                <a:solidFill>
                  <a:schemeClr val="tx1"/>
                </a:solidFill>
                <a:latin typeface="Bauhaus 93" panose="04030905020B02020C02" pitchFamily="82" charset="0"/>
              </a:rPr>
              <a:t>MARIJUANA HAS BECOME MUCH STRONGER OVER THE YEARS</a:t>
            </a:r>
          </a:p>
        </p:txBody>
      </p:sp>
      <p:sp>
        <p:nvSpPr>
          <p:cNvPr id="6" name="TextBox 5">
            <a:extLst>
              <a:ext uri="{FF2B5EF4-FFF2-40B4-BE49-F238E27FC236}">
                <a16:creationId xmlns:a16="http://schemas.microsoft.com/office/drawing/2014/main" id="{00B3DD72-00E4-43E8-BCE6-CDE8C58DE51E}"/>
              </a:ext>
            </a:extLst>
          </p:cNvPr>
          <p:cNvSpPr txBox="1"/>
          <p:nvPr/>
        </p:nvSpPr>
        <p:spPr>
          <a:xfrm>
            <a:off x="3733800" y="1524000"/>
            <a:ext cx="4800600" cy="5186035"/>
          </a:xfrm>
          <a:prstGeom prst="rect">
            <a:avLst/>
          </a:prstGeom>
          <a:noFill/>
        </p:spPr>
        <p:txBody>
          <a:bodyPr wrap="square" rtlCol="0">
            <a:spAutoFit/>
          </a:bodyPr>
          <a:lstStyle/>
          <a:p>
            <a:pPr marL="285750" indent="-285750">
              <a:buFont typeface="Arial" panose="020B0604020202020204" pitchFamily="34" charset="0"/>
              <a:buChar char="•"/>
            </a:pPr>
            <a:r>
              <a:rPr lang="en-US" sz="4000" dirty="0">
                <a:latin typeface="Franklin Gothic Demi" panose="020B0703020102020204" pitchFamily="34" charset="0"/>
              </a:rPr>
              <a:t>Addiction</a:t>
            </a:r>
          </a:p>
          <a:p>
            <a:pPr marL="285750" indent="-285750">
              <a:buFont typeface="Arial" panose="020B0604020202020204" pitchFamily="34" charset="0"/>
              <a:buChar char="•"/>
            </a:pPr>
            <a:r>
              <a:rPr lang="en-US" sz="4000" dirty="0">
                <a:latin typeface="Franklin Gothic Demi" panose="020B0703020102020204" pitchFamily="34" charset="0"/>
              </a:rPr>
              <a:t>School Failure and Suspensions</a:t>
            </a:r>
          </a:p>
          <a:p>
            <a:pPr marL="285750" indent="-285750">
              <a:buFont typeface="Arial" panose="020B0604020202020204" pitchFamily="34" charset="0"/>
              <a:buChar char="•"/>
            </a:pPr>
            <a:r>
              <a:rPr lang="en-US" sz="4000" dirty="0">
                <a:latin typeface="Franklin Gothic Demi" panose="020B0703020102020204" pitchFamily="34" charset="0"/>
              </a:rPr>
              <a:t>Emergency Room Visits</a:t>
            </a:r>
          </a:p>
          <a:p>
            <a:pPr marL="285750" indent="-285750">
              <a:buFont typeface="Arial" panose="020B0604020202020204" pitchFamily="34" charset="0"/>
              <a:buChar char="•"/>
            </a:pPr>
            <a:r>
              <a:rPr lang="en-US" sz="4000" dirty="0">
                <a:latin typeface="Franklin Gothic Demi" panose="020B0703020102020204" pitchFamily="34" charset="0"/>
              </a:rPr>
              <a:t>Poison Control Calls</a:t>
            </a:r>
            <a:endParaRPr lang="en-US" sz="800" dirty="0">
              <a:latin typeface="Franklin Gothic Demi" panose="020B0703020102020204" pitchFamily="34" charset="0"/>
            </a:endParaRPr>
          </a:p>
          <a:p>
            <a:endParaRPr lang="en-US" sz="800" dirty="0">
              <a:latin typeface="Franklin Gothic Demi" panose="020B0703020102020204" pitchFamily="34" charset="0"/>
            </a:endParaRPr>
          </a:p>
          <a:p>
            <a:endParaRPr lang="en-US" sz="800" dirty="0">
              <a:latin typeface="Franklin Gothic Demi" panose="020B0703020102020204" pitchFamily="34" charset="0"/>
            </a:endParaRPr>
          </a:p>
          <a:p>
            <a:endParaRPr lang="en-US" sz="800" dirty="0">
              <a:latin typeface="Franklin Gothic Demi" panose="020B0703020102020204" pitchFamily="34" charset="0"/>
            </a:endParaRPr>
          </a:p>
          <a:p>
            <a:pPr algn="r"/>
            <a:r>
              <a:rPr lang="en-US" sz="1600" dirty="0">
                <a:latin typeface="Franklin Gothic Demi" panose="020B0703020102020204" pitchFamily="34" charset="0"/>
              </a:rPr>
              <a:t>National Marijuana Initiative</a:t>
            </a:r>
          </a:p>
          <a:p>
            <a:r>
              <a:rPr lang="en-US" sz="1100" dirty="0">
                <a:latin typeface="Franklin Gothic Demi" panose="020B0703020102020204" pitchFamily="34" charset="0"/>
              </a:rPr>
              <a:t>		</a:t>
            </a:r>
            <a:endParaRPr lang="en-US" dirty="0"/>
          </a:p>
        </p:txBody>
      </p:sp>
    </p:spTree>
    <p:extLst>
      <p:ext uri="{BB962C8B-B14F-4D97-AF65-F5344CB8AC3E}">
        <p14:creationId xmlns:p14="http://schemas.microsoft.com/office/powerpoint/2010/main" val="1951302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B037C5-D93E-4153-AA6C-ED5EFC19C33F}"/>
              </a:ext>
            </a:extLst>
          </p:cNvPr>
          <p:cNvSpPr>
            <a:spLocks noGrp="1"/>
          </p:cNvSpPr>
          <p:nvPr>
            <p:ph idx="1"/>
          </p:nvPr>
        </p:nvSpPr>
        <p:spPr>
          <a:xfrm>
            <a:off x="457200" y="2209800"/>
            <a:ext cx="8229600" cy="3886200"/>
          </a:xfrm>
        </p:spPr>
        <p:txBody>
          <a:bodyPr/>
          <a:lstStyle/>
          <a:p>
            <a:r>
              <a:rPr lang="en-US" sz="5400" dirty="0"/>
              <a:t>Smoked</a:t>
            </a:r>
          </a:p>
          <a:p>
            <a:r>
              <a:rPr lang="en-US" sz="5400" dirty="0"/>
              <a:t>Vaped</a:t>
            </a:r>
          </a:p>
          <a:p>
            <a:r>
              <a:rPr lang="en-US" sz="5400" dirty="0"/>
              <a:t>Eaten</a:t>
            </a:r>
          </a:p>
        </p:txBody>
      </p:sp>
      <p:sp>
        <p:nvSpPr>
          <p:cNvPr id="3" name="Title 2">
            <a:extLst>
              <a:ext uri="{FF2B5EF4-FFF2-40B4-BE49-F238E27FC236}">
                <a16:creationId xmlns:a16="http://schemas.microsoft.com/office/drawing/2014/main" id="{1E4B47F0-D3A5-4167-9ACC-F419DEA86CAA}"/>
              </a:ext>
            </a:extLst>
          </p:cNvPr>
          <p:cNvSpPr>
            <a:spLocks noGrp="1"/>
          </p:cNvSpPr>
          <p:nvPr>
            <p:ph type="title"/>
          </p:nvPr>
        </p:nvSpPr>
        <p:spPr/>
        <p:txBody>
          <a:bodyPr>
            <a:normAutofit/>
          </a:bodyPr>
          <a:lstStyle/>
          <a:p>
            <a:r>
              <a:rPr lang="en-US" sz="4800" dirty="0">
                <a:solidFill>
                  <a:schemeClr val="tx1"/>
                </a:solidFill>
                <a:latin typeface="Bauhaus 93" panose="04030905020B02020C02" pitchFamily="82" charset="0"/>
              </a:rPr>
              <a:t>How is Marijuana Used?</a:t>
            </a:r>
          </a:p>
        </p:txBody>
      </p:sp>
      <p:pic>
        <p:nvPicPr>
          <p:cNvPr id="4" name="Picture 3">
            <a:extLst>
              <a:ext uri="{FF2B5EF4-FFF2-40B4-BE49-F238E27FC236}">
                <a16:creationId xmlns:a16="http://schemas.microsoft.com/office/drawing/2014/main" id="{FC04D451-0247-4B8C-8F97-DCE058581A26}"/>
              </a:ext>
            </a:extLst>
          </p:cNvPr>
          <p:cNvPicPr>
            <a:picLocks noChangeAspect="1"/>
          </p:cNvPicPr>
          <p:nvPr/>
        </p:nvPicPr>
        <p:blipFill rotWithShape="1">
          <a:blip r:embed="rId4"/>
          <a:srcRect l="25000" t="70741" r="42500" b="4074"/>
          <a:stretch/>
        </p:blipFill>
        <p:spPr>
          <a:xfrm>
            <a:off x="5212976" y="4648200"/>
            <a:ext cx="3321424" cy="1447800"/>
          </a:xfrm>
          <a:prstGeom prst="rect">
            <a:avLst/>
          </a:prstGeom>
        </p:spPr>
      </p:pic>
      <p:pic>
        <p:nvPicPr>
          <p:cNvPr id="6" name="Picture 5">
            <a:extLst>
              <a:ext uri="{FF2B5EF4-FFF2-40B4-BE49-F238E27FC236}">
                <a16:creationId xmlns:a16="http://schemas.microsoft.com/office/drawing/2014/main" id="{136F5AFE-E2BD-4D9D-AB5F-A0BF20CEB9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9763" y="1371600"/>
            <a:ext cx="1847850" cy="2466975"/>
          </a:xfrm>
          <a:prstGeom prst="rect">
            <a:avLst/>
          </a:prstGeom>
        </p:spPr>
      </p:pic>
    </p:spTree>
    <p:extLst>
      <p:ext uri="{BB962C8B-B14F-4D97-AF65-F5344CB8AC3E}">
        <p14:creationId xmlns:p14="http://schemas.microsoft.com/office/powerpoint/2010/main" val="1847577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4000" b="-4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447800"/>
            <a:ext cx="8153400" cy="4953000"/>
          </a:xfrm>
        </p:spPr>
        <p:txBody>
          <a:bodyPr/>
          <a:lstStyle/>
          <a:p>
            <a:pPr algn="ctr" eaLnBrk="1" hangingPunct="1">
              <a:buFont typeface="Wingdings 2" panose="05020102010507070707" pitchFamily="18" charset="2"/>
              <a:buNone/>
            </a:pPr>
            <a:r>
              <a:rPr lang="en-US" altLang="en-US" sz="3200" dirty="0">
                <a:latin typeface="Franklin Gothic Medium" panose="020B0603020102020204" pitchFamily="34" charset="0"/>
              </a:rPr>
              <a:t>Possible Short Term Effects</a:t>
            </a:r>
          </a:p>
          <a:p>
            <a:pPr eaLnBrk="1" hangingPunct="1">
              <a:buFont typeface="Wingdings 2" panose="05020102010507070707" pitchFamily="18" charset="2"/>
              <a:buNone/>
            </a:pPr>
            <a:r>
              <a:rPr lang="en-US" altLang="en-US" dirty="0">
                <a:latin typeface="Franklin Gothic Medium" panose="020B0603020102020204" pitchFamily="34" charset="0"/>
              </a:rPr>
              <a:t>Marijuana use can interfere with:	</a:t>
            </a:r>
          </a:p>
          <a:p>
            <a:pPr eaLnBrk="1" hangingPunct="1">
              <a:buFont typeface="Wingdings 2" panose="05020102010507070707" pitchFamily="18" charset="2"/>
              <a:buNone/>
            </a:pPr>
            <a:r>
              <a:rPr lang="en-US" altLang="en-US" sz="2800" dirty="0">
                <a:latin typeface="Franklin Gothic Medium" panose="020B0603020102020204" pitchFamily="34" charset="0"/>
              </a:rPr>
              <a:t>Thinking</a:t>
            </a:r>
          </a:p>
          <a:p>
            <a:pPr eaLnBrk="1" hangingPunct="1">
              <a:buFont typeface="Wingdings 2" panose="05020102010507070707" pitchFamily="18" charset="2"/>
              <a:buNone/>
            </a:pPr>
            <a:r>
              <a:rPr lang="en-US" altLang="en-US" sz="2800" dirty="0">
                <a:latin typeface="Franklin Gothic Medium" panose="020B0603020102020204" pitchFamily="34" charset="0"/>
              </a:rPr>
              <a:t>				Coordination and balance</a:t>
            </a:r>
          </a:p>
          <a:p>
            <a:pPr eaLnBrk="1" hangingPunct="1">
              <a:buFont typeface="Wingdings 2" panose="05020102010507070707" pitchFamily="18" charset="2"/>
              <a:buNone/>
            </a:pPr>
            <a:r>
              <a:rPr lang="en-US" altLang="en-US" sz="2800" dirty="0">
                <a:solidFill>
                  <a:srgbClr val="FF0000"/>
                </a:solidFill>
                <a:latin typeface="Franklin Gothic Medium" panose="020B0603020102020204" pitchFamily="34" charset="0"/>
              </a:rPr>
              <a:t>Memory</a:t>
            </a:r>
          </a:p>
          <a:p>
            <a:pPr eaLnBrk="1" hangingPunct="1">
              <a:buFont typeface="Wingdings 2" panose="05020102010507070707" pitchFamily="18" charset="2"/>
              <a:buNone/>
            </a:pPr>
            <a:r>
              <a:rPr lang="en-US" altLang="en-US" sz="2800" dirty="0">
                <a:latin typeface="Franklin Gothic Medium" panose="020B0603020102020204" pitchFamily="34" charset="0"/>
              </a:rPr>
              <a:t>		Delusions/Hallucinations/Panic</a:t>
            </a:r>
            <a:r>
              <a:rPr lang="en-US" altLang="en-US" sz="2800" dirty="0">
                <a:solidFill>
                  <a:srgbClr val="0070C0"/>
                </a:solidFill>
                <a:latin typeface="Franklin Gothic Medium" panose="020B0603020102020204" pitchFamily="34" charset="0"/>
              </a:rPr>
              <a:t> </a:t>
            </a:r>
          </a:p>
          <a:p>
            <a:pPr eaLnBrk="1" hangingPunct="1">
              <a:buFont typeface="Wingdings 2" panose="05020102010507070707" pitchFamily="18" charset="2"/>
              <a:buNone/>
            </a:pPr>
            <a:r>
              <a:rPr lang="en-US" altLang="en-US" sz="2800" dirty="0">
                <a:latin typeface="Franklin Gothic Medium" panose="020B0603020102020204" pitchFamily="34" charset="0"/>
              </a:rPr>
              <a:t>						Decision making</a:t>
            </a:r>
          </a:p>
          <a:p>
            <a:pPr eaLnBrk="1" hangingPunct="1">
              <a:buFont typeface="Wingdings 2" panose="05020102010507070707" pitchFamily="18" charset="2"/>
              <a:buNone/>
            </a:pPr>
            <a:r>
              <a:rPr lang="en-US" altLang="en-US" sz="2800" dirty="0">
                <a:solidFill>
                  <a:srgbClr val="FF0000"/>
                </a:solidFill>
                <a:latin typeface="Franklin Gothic Medium" panose="020B0603020102020204" pitchFamily="34" charset="0"/>
              </a:rPr>
              <a:t>Concentration &amp; Learning</a:t>
            </a:r>
          </a:p>
          <a:p>
            <a:pPr eaLnBrk="1" hangingPunct="1">
              <a:buFont typeface="Wingdings 2" panose="05020102010507070707" pitchFamily="18" charset="2"/>
              <a:buNone/>
            </a:pPr>
            <a:r>
              <a:rPr lang="en-US" altLang="en-US" sz="2800" dirty="0">
                <a:latin typeface="Franklin Gothic Medium" panose="020B0603020102020204" pitchFamily="34" charset="0"/>
              </a:rPr>
              <a:t>						</a:t>
            </a:r>
            <a:r>
              <a:rPr lang="en-US" altLang="en-US" sz="2800" dirty="0">
                <a:solidFill>
                  <a:srgbClr val="0070C0"/>
                </a:solidFill>
                <a:latin typeface="Franklin Gothic Medium" panose="020B0603020102020204" pitchFamily="34" charset="0"/>
              </a:rPr>
              <a:t>Motivation</a:t>
            </a:r>
            <a:r>
              <a:rPr lang="en-US" altLang="en-US" sz="2800" dirty="0">
                <a:latin typeface="Franklin Gothic Medium" panose="020B0603020102020204" pitchFamily="34" charset="0"/>
              </a:rPr>
              <a:t>	</a:t>
            </a:r>
          </a:p>
          <a:p>
            <a:pPr eaLnBrk="1" hangingPunct="1">
              <a:buFont typeface="Wingdings 2" panose="05020102010507070707" pitchFamily="18" charset="2"/>
              <a:buNone/>
            </a:pPr>
            <a:r>
              <a:rPr lang="en-US" altLang="en-US" sz="2800" dirty="0">
                <a:latin typeface="Franklin Gothic Medium" panose="020B0603020102020204" pitchFamily="34" charset="0"/>
              </a:rPr>
              <a:t>School and athletic performance</a:t>
            </a:r>
          </a:p>
          <a:p>
            <a:pPr eaLnBrk="1" hangingPunct="1">
              <a:buFont typeface="Wingdings 2" panose="05020102010507070707" pitchFamily="18" charset="2"/>
              <a:buNone/>
            </a:pPr>
            <a:r>
              <a:rPr lang="en-US" altLang="en-US" dirty="0"/>
              <a:t>					</a:t>
            </a:r>
            <a:endParaRPr lang="en-US" altLang="en-US" dirty="0">
              <a:solidFill>
                <a:srgbClr val="FF0000"/>
              </a:solidFill>
            </a:endParaRPr>
          </a:p>
          <a:p>
            <a:pPr eaLnBrk="1" hangingPunct="1">
              <a:buFont typeface="Wingdings 2" panose="05020102010507070707" pitchFamily="18" charset="2"/>
              <a:buNone/>
            </a:pPr>
            <a:r>
              <a:rPr lang="en-US" altLang="en-US" dirty="0"/>
              <a:t>								</a:t>
            </a:r>
          </a:p>
        </p:txBody>
      </p:sp>
      <p:sp>
        <p:nvSpPr>
          <p:cNvPr id="3" name="Title 2"/>
          <p:cNvSpPr>
            <a:spLocks noGrp="1"/>
          </p:cNvSpPr>
          <p:nvPr>
            <p:ph type="title"/>
          </p:nvPr>
        </p:nvSpPr>
        <p:spPr>
          <a:xfrm>
            <a:off x="457200" y="152400"/>
            <a:ext cx="8229600" cy="1371600"/>
          </a:xfrm>
        </p:spPr>
        <p:txBody>
          <a:bodyPr/>
          <a:lstStyle/>
          <a:p>
            <a:pPr algn="ctr" eaLnBrk="1" fontAlgn="auto" hangingPunct="1">
              <a:spcAft>
                <a:spcPts val="0"/>
              </a:spcAft>
              <a:defRPr/>
            </a:pPr>
            <a:r>
              <a:rPr sz="4000" dirty="0">
                <a:solidFill>
                  <a:schemeClr val="tx1"/>
                </a:solidFill>
                <a:latin typeface="Bauhaus 93" panose="04030905020B02020C02" pitchFamily="82" charset="0"/>
              </a:rPr>
              <a:t>What Happens When Someone </a:t>
            </a:r>
            <a:br>
              <a:rPr lang="en-US" sz="4000" dirty="0">
                <a:solidFill>
                  <a:schemeClr val="tx1"/>
                </a:solidFill>
                <a:latin typeface="Bauhaus 93" panose="04030905020B02020C02" pitchFamily="82" charset="0"/>
              </a:rPr>
            </a:br>
            <a:r>
              <a:rPr lang="en-US" sz="4000" dirty="0">
                <a:solidFill>
                  <a:schemeClr val="tx1"/>
                </a:solidFill>
                <a:latin typeface="Bauhaus 93" panose="04030905020B02020C02" pitchFamily="82" charset="0"/>
              </a:rPr>
              <a:t>Uses</a:t>
            </a:r>
            <a:r>
              <a:rPr sz="4000" dirty="0">
                <a:solidFill>
                  <a:schemeClr val="tx1"/>
                </a:solidFill>
                <a:latin typeface="Bauhaus 93" panose="04030905020B02020C02" pitchFamily="82" charset="0"/>
              </a:rPr>
              <a:t> Marijuana?</a:t>
            </a:r>
            <a:endParaRPr sz="4800" dirty="0">
              <a:solidFill>
                <a:schemeClr val="tx1"/>
              </a:solidFill>
              <a:latin typeface="Bauhaus 93" panose="04030905020B02020C02" pitchFamily="82" charset="0"/>
            </a:endParaRPr>
          </a:p>
        </p:txBody>
      </p:sp>
      <p:sp>
        <p:nvSpPr>
          <p:cNvPr id="21508" name="TextBox 3"/>
          <p:cNvSpPr txBox="1">
            <a:spLocks noChangeArrowheads="1"/>
          </p:cNvSpPr>
          <p:nvPr/>
        </p:nvSpPr>
        <p:spPr bwMode="auto">
          <a:xfrm>
            <a:off x="6781800" y="6400800"/>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pPr>
            <a:r>
              <a:rPr lang="en-US" altLang="en-US" sz="1200" dirty="0">
                <a:latin typeface="Arial" panose="020B0604020202020204" pitchFamily="34" charset="0"/>
              </a:rPr>
              <a:t>NIDA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10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amond(in)">
                                      <p:cBhvr>
                                        <p:cTn id="12" dur="10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amond(in)">
                                      <p:cBhvr>
                                        <p:cTn id="17" dur="10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amond(in)">
                                      <p:cBhvr>
                                        <p:cTn id="22" dur="1000"/>
                                        <p:tgtEl>
                                          <p:spTgt spid="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diamond(in)">
                                      <p:cBhvr>
                                        <p:cTn id="27" dur="1000"/>
                                        <p:tgtEl>
                                          <p:spTgt spid="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diamond(in)">
                                      <p:cBhvr>
                                        <p:cTn id="32" dur="1000"/>
                                        <p:tgtEl>
                                          <p:spTgt spid="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diamond(in)">
                                      <p:cBhvr>
                                        <p:cTn id="37" dur="1000"/>
                                        <p:tgtEl>
                                          <p:spTgt spid="2">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8" presetClass="entr" presetSubtype="16"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diamond(in)">
                                      <p:cBhvr>
                                        <p:cTn id="42" dur="1000"/>
                                        <p:tgtEl>
                                          <p:spTgt spid="2">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8" presetClass="entr" presetSubtype="16"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diamond(in)">
                                      <p:cBhvr>
                                        <p:cTn id="47" dur="1000"/>
                                        <p:tgtEl>
                                          <p:spTgt spid="2">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diamond(in)">
                                      <p:cBhvr>
                                        <p:cTn id="52" dur="1000"/>
                                        <p:tgtEl>
                                          <p:spTgt spid="2">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checkerboard(across)">
                                      <p:cBhvr>
                                        <p:cTn id="57" dur="500"/>
                                        <p:tgtEl>
                                          <p:spTgt spid="2">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blinds(horizontal)">
                                      <p:cBhvr>
                                        <p:cTn id="6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3.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4.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6DBD586F8E614083017AE9F4D0C56C" ma:contentTypeVersion="13" ma:contentTypeDescription="Create a new document." ma:contentTypeScope="" ma:versionID="8430c589a74ead07fab96aeafcbd3c22">
  <xsd:schema xmlns:xsd="http://www.w3.org/2001/XMLSchema" xmlns:xs="http://www.w3.org/2001/XMLSchema" xmlns:p="http://schemas.microsoft.com/office/2006/metadata/properties" xmlns:ns3="94829521-6425-4c1a-918e-208316edd6ed" xmlns:ns4="52ca34ef-3c7e-4b3d-9ef2-55e13fb7561e" targetNamespace="http://schemas.microsoft.com/office/2006/metadata/properties" ma:root="true" ma:fieldsID="f7ab644b27475a9ea402b9510069ff32" ns3:_="" ns4:_="">
    <xsd:import namespace="94829521-6425-4c1a-918e-208316edd6ed"/>
    <xsd:import namespace="52ca34ef-3c7e-4b3d-9ef2-55e13fb7561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829521-6425-4c1a-918e-208316edd6e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ca34ef-3c7e-4b3d-9ef2-55e13fb7561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10705A1-2F8C-4799-B32A-3D41671AB9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829521-6425-4c1a-918e-208316edd6ed"/>
    <ds:schemaRef ds:uri="52ca34ef-3c7e-4b3d-9ef2-55e13fb756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F66E34-22F1-4626-AEA1-C30DA9ADBBBC}">
  <ds:schemaRefs>
    <ds:schemaRef ds:uri="http://schemas.microsoft.com/sharepoint/v3/contenttype/forms"/>
  </ds:schemaRefs>
</ds:datastoreItem>
</file>

<file path=customXml/itemProps3.xml><?xml version="1.0" encoding="utf-8"?>
<ds:datastoreItem xmlns:ds="http://schemas.openxmlformats.org/officeDocument/2006/customXml" ds:itemID="{55A4FEBE-2B13-49F1-83B5-F04CA7F67A97}">
  <ds:schemaRefs>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purl.org/dc/terms/"/>
    <ds:schemaRef ds:uri="http://purl.org/dc/elements/1.1/"/>
    <ds:schemaRef ds:uri="http://schemas.microsoft.com/office/2006/metadata/properties"/>
    <ds:schemaRef ds:uri="52ca34ef-3c7e-4b3d-9ef2-55e13fb7561e"/>
    <ds:schemaRef ds:uri="94829521-6425-4c1a-918e-208316edd6ed"/>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6988</TotalTime>
  <Words>5732</Words>
  <Application>Microsoft Office PowerPoint</Application>
  <PresentationFormat>On-screen Show (4:3)</PresentationFormat>
  <Paragraphs>659</Paragraphs>
  <Slides>35</Slides>
  <Notes>35</Notes>
  <HiddenSlides>0</HiddenSlides>
  <MMClips>3</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35</vt:i4>
      </vt:variant>
    </vt:vector>
  </HeadingPairs>
  <TitlesOfParts>
    <vt:vector size="54" baseType="lpstr">
      <vt:lpstr>Gulim</vt:lpstr>
      <vt:lpstr>Arial</vt:lpstr>
      <vt:lpstr>Arial Rounded MT Bold</vt:lpstr>
      <vt:lpstr>Bauhaus 93</vt:lpstr>
      <vt:lpstr>Calibri</vt:lpstr>
      <vt:lpstr>Constantia</vt:lpstr>
      <vt:lpstr>Franklin Gothic Book</vt:lpstr>
      <vt:lpstr>Franklin Gothic Demi</vt:lpstr>
      <vt:lpstr>Franklin Gothic Medium</vt:lpstr>
      <vt:lpstr>Kristen ITC</vt:lpstr>
      <vt:lpstr>Ravie</vt:lpstr>
      <vt:lpstr>Rockwell Extra Bold</vt:lpstr>
      <vt:lpstr>Trebuchet MS</vt:lpstr>
      <vt:lpstr>Verdana</vt:lpstr>
      <vt:lpstr>Wingdings</vt:lpstr>
      <vt:lpstr>Wingdings 2</vt:lpstr>
      <vt:lpstr>Paper</vt:lpstr>
      <vt:lpstr>1_Paper</vt:lpstr>
      <vt:lpstr>Office Theme</vt:lpstr>
      <vt:lpstr>PowerPoint Presentation</vt:lpstr>
      <vt:lpstr>What is Marijuana?</vt:lpstr>
      <vt:lpstr>Marijuana is NOT safe</vt:lpstr>
      <vt:lpstr>What is Marijuana?</vt:lpstr>
      <vt:lpstr>“Medical” Marijuana</vt:lpstr>
      <vt:lpstr>“Recreational” Marijuana</vt:lpstr>
      <vt:lpstr>MARIJUANA HAS BECOME MUCH STRONGER OVER THE YEARS</vt:lpstr>
      <vt:lpstr>How is Marijuana Used?</vt:lpstr>
      <vt:lpstr>What Happens When Someone  Uses Marijuana?</vt:lpstr>
      <vt:lpstr>What Happens When Someone  Uses Marijuana?</vt:lpstr>
      <vt:lpstr>             Is Vaping Marijuana Safe? NO! </vt:lpstr>
      <vt:lpstr>Is Eating Marijuana Safe? NO!</vt:lpstr>
      <vt:lpstr>Marijuana is Addictive</vt:lpstr>
      <vt:lpstr>Addiction is…</vt:lpstr>
      <vt:lpstr>       Stopping Marijuana Use  Can Be Very Hard</vt:lpstr>
      <vt:lpstr>Video Why Are Drugs So Hard to Quit?</vt:lpstr>
      <vt:lpstr>Why Do Some Teens Try Marijuana?</vt:lpstr>
      <vt:lpstr>Marijuana &amp; the Body</vt:lpstr>
      <vt:lpstr>Marijuana &amp; the Heart</vt:lpstr>
      <vt:lpstr>Marijuana &amp; the Lungs</vt:lpstr>
      <vt:lpstr>Marijuana &amp; the Brain</vt:lpstr>
      <vt:lpstr>Marijuana &amp; the Brain</vt:lpstr>
      <vt:lpstr>PowerPoint Presentation</vt:lpstr>
      <vt:lpstr>Video Teen Brain Development</vt:lpstr>
      <vt:lpstr>Marijuana &amp; Emotions</vt:lpstr>
      <vt:lpstr>Marijuana &amp; School</vt:lpstr>
      <vt:lpstr>Marijuana &amp; School</vt:lpstr>
      <vt:lpstr>Marijuana &amp; Sports</vt:lpstr>
      <vt:lpstr>Video Pot Surgeon </vt:lpstr>
      <vt:lpstr>PowerPoint Presentation</vt:lpstr>
      <vt:lpstr>               U.S. Teens (2020)   </vt:lpstr>
      <vt:lpstr>Marijuana &amp; Driving</vt:lpstr>
      <vt:lpstr>REMEMBER…..</vt:lpstr>
      <vt:lpstr>PowerPoint Presentation</vt:lpstr>
      <vt:lpstr>Get The Facts…..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Teens, Decisions, &amp; Risks</dc:title>
  <dc:creator>Jamie</dc:creator>
  <cp:lastModifiedBy>Towner, Barbara</cp:lastModifiedBy>
  <cp:revision>998</cp:revision>
  <cp:lastPrinted>2018-07-09T15:51:07Z</cp:lastPrinted>
  <dcterms:created xsi:type="dcterms:W3CDTF">2010-11-08T15:22:43Z</dcterms:created>
  <dcterms:modified xsi:type="dcterms:W3CDTF">2021-09-21T15:33:05Z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0x010100F36DBD586F8E614083017AE9F4D0C56C</vt:lpwstr>
  </property>
</Properties>
</file>